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4"/>
  </p:sldMasterIdLst>
  <p:notesMasterIdLst>
    <p:notesMasterId r:id="rId15"/>
  </p:notesMasterIdLst>
  <p:sldIdLst>
    <p:sldId id="256" r:id="rId5"/>
    <p:sldId id="2145708223" r:id="rId6"/>
    <p:sldId id="2145708224" r:id="rId7"/>
    <p:sldId id="2145708225" r:id="rId8"/>
    <p:sldId id="2145708226" r:id="rId9"/>
    <p:sldId id="288" r:id="rId10"/>
    <p:sldId id="349" r:id="rId11"/>
    <p:sldId id="284" r:id="rId12"/>
    <p:sldId id="3682" r:id="rId13"/>
    <p:sldId id="339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9"/>
    <p:restoredTop sz="94694"/>
  </p:normalViewPr>
  <p:slideViewPr>
    <p:cSldViewPr snapToGrid="0" snapToObjects="1">
      <p:cViewPr varScale="1">
        <p:scale>
          <a:sx n="145" d="100"/>
          <a:sy n="145" d="100"/>
        </p:scale>
        <p:origin x="94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7EA56-1E4A-9A4A-84DA-388E3D762606}" type="datetimeFigureOut">
              <a:rPr lang="en-US" smtClean="0"/>
              <a:t>04/17/2024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267B5-3762-3448-A3E4-062E7433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0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EE3EA-3B2F-DC4F-BC96-86F81BB2CA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29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EE3EA-3B2F-DC4F-BC96-86F81BB2CA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50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EE3EA-3B2F-DC4F-BC96-86F81BB2CA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32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C0CBE-288C-D84B-B11F-1B62224BD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290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56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EE3EA-3B2F-DC4F-BC96-86F81BB2CA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814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7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52478"/>
            <a:ext cx="4320988" cy="198966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18874"/>
            <a:ext cx="4320988" cy="135515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99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0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7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575C66-1F92-274C-A62C-336CDF89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5863A6-95D4-F445-911E-E20C402D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6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F2FB7-AB5E-AE43-A01F-40F5E36D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7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753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0C0565-5DE9-B643-BB78-670139D9B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3201" y="5410728"/>
            <a:ext cx="2489454" cy="23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2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4144B-58AD-5D46-AB0F-46D2062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238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242A-3E60-4C49-B406-A99D7AB16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1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3201" y="542865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8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5" r:id="rId4"/>
    <p:sldLayoutId id="2147483688" r:id="rId5"/>
    <p:sldLayoutId id="2147483689" r:id="rId6"/>
    <p:sldLayoutId id="2147483690" r:id="rId7"/>
    <p:sldLayoutId id="2147483694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cap="none" spc="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1.odu.edu/iie/wbc" TargetMode="External"/><Relationship Id="rId3" Type="http://schemas.openxmlformats.org/officeDocument/2006/relationships/hyperlink" Target="https://www.sba.gov/district/virginia?utm_medium=email&amp;utm_source=govdelivery" TargetMode="External"/><Relationship Id="rId7" Type="http://schemas.openxmlformats.org/officeDocument/2006/relationships/hyperlink" Target="https://www.virginiasbdc.org/business-recovery-cent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du.edu/iie/vboc?utm_medium=email&amp;utm_source=govdelivery" TargetMode="External"/><Relationship Id="rId5" Type="http://schemas.openxmlformats.org/officeDocument/2006/relationships/hyperlink" Target="https://www.score.org/?utm_medium=email&amp;utm_source=govdelivery" TargetMode="External"/><Relationship Id="rId4" Type="http://schemas.openxmlformats.org/officeDocument/2006/relationships/hyperlink" Target="https://virginiaptac.org/" TargetMode="External"/><Relationship Id="rId9" Type="http://schemas.openxmlformats.org/officeDocument/2006/relationships/hyperlink" Target="https://theinstitutenc.org/WBCRichmon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t.peeples@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q.nasa.gov/office/procurement/forecast/" TargetMode="External"/><Relationship Id="rId4" Type="http://schemas.openxmlformats.org/officeDocument/2006/relationships/hyperlink" Target="mailto:kenneth.i.poast@nas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rginiaptac.ecenterdirect.com/events/43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sa.gov/osbp/learning-series/" TargetMode="External"/><Relationship Id="rId5" Type="http://schemas.openxmlformats.org/officeDocument/2006/relationships/hyperlink" Target="https://www.eventbrite.com/e/nasa-vendor-database-demo-and-training-for-public-users-tickets-858282434867?utm_source=eventbrite&amp;utm_medium=email&amp;utm_content=follow_notification&amp;utm_campaign=following_published_event&amp;utm_term=NASA+Vendor+Database+Demo+and+Training+for+Public+Users&amp;aff=ebemoffollowpublishemail&amp;utm_experiment=follow_template.B" TargetMode="External"/><Relationship Id="rId4" Type="http://schemas.openxmlformats.org/officeDocument/2006/relationships/hyperlink" Target="https://www.nasa.gov/osbp/learning-seri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afcea-tidewater.org%2Fproduct%2Fregistration%2F&amp;data=05%7C02%7Crobert.betts%40nasa.gov%7C5230fe3c08e14de45d6208dc3ea8b503%7C7005d45845be48ae8140d43da96dd17b%7C0%7C0%7C638454145502451694%7CUnknown%7CTWFpbGZsb3d8eyJWIjoiMC4wLjAwMDAiLCJQIjoiV2luMzIiLCJBTiI6Ik1haWwiLCJXVCI6Mn0%3D%7C0%7C%7C%7C&amp;sdata=7Ts%2F2L9U2%2FGYFlSc4MqHcycQZMkSJJ9PTbHmQ2b6Ncw%3D&amp;reserved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sa.gov/osbp/osbp-outreach-events/" TargetMode="External"/><Relationship Id="rId5" Type="http://schemas.openxmlformats.org/officeDocument/2006/relationships/hyperlink" Target="https://gcc02.safelinks.protection.outlook.com/?url=https%3A%2F%2Fwww.fbcinc.com%2Fe%2FProcurement%2Fcontact.aspx&amp;data=05%7C02%7Crobert.betts%40nasa.gov%7C6bce1a4ff77b4b13535808dc49c9fca2%7C7005d45845be48ae8140d43da96dd17b%7C0%7C0%7C638466379068232507%7CUnknown%7CTWFpbGZsb3d8eyJWIjoiMC4wLjAwMDAiLCJQIjoiV2luMzIiLCJBTiI6Ik1haWwiLCJXVCI6Mn0%3D%7C0%7C%7C%7C&amp;sdata=%2BT6T8f39tyBmMR%2FedGOJkLXEJkJRuWksJrTF5UogYE4%3D&amp;reserved=0" TargetMode="External"/><Relationship Id="rId4" Type="http://schemas.openxmlformats.org/officeDocument/2006/relationships/hyperlink" Target="https://www.eventbrite.com/e/nasa-small-business-listening-session-series-at-kennedy-space-center-tickets-856371539327?aff=oddtdtcreato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technology.nasa.gov/" TargetMode="External"/><Relationship Id="rId3" Type="http://schemas.openxmlformats.org/officeDocument/2006/relationships/hyperlink" Target="mailto:larc-SmallBusiness@mail.nasa.gov" TargetMode="External"/><Relationship Id="rId7" Type="http://schemas.openxmlformats.org/officeDocument/2006/relationships/hyperlink" Target="http://www.nasa.gov/partnership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nasa.gov/nvdb/" TargetMode="External"/><Relationship Id="rId5" Type="http://schemas.openxmlformats.org/officeDocument/2006/relationships/hyperlink" Target="http://www.nasa.gov/osbp" TargetMode="External"/><Relationship Id="rId10" Type="http://schemas.openxmlformats.org/officeDocument/2006/relationships/hyperlink" Target="https://spinoff.nasa.gov/sites/default/files/2023-01/NASA-Spinoff-2023.pdf" TargetMode="External"/><Relationship Id="rId4" Type="http://schemas.openxmlformats.org/officeDocument/2006/relationships/hyperlink" Target="https://www.nasa.gov/osbp/about-nasa-centers/#langley" TargetMode="External"/><Relationship Id="rId9" Type="http://schemas.openxmlformats.org/officeDocument/2006/relationships/hyperlink" Target="https://www.nasa.gov/sbir_stt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apps.nasa.gov/nvdb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sa.gov/osbp/mentor-protege-program/" TargetMode="External"/><Relationship Id="rId3" Type="http://schemas.openxmlformats.org/officeDocument/2006/relationships/hyperlink" Target="https://sam.gov/" TargetMode="External"/><Relationship Id="rId7" Type="http://schemas.openxmlformats.org/officeDocument/2006/relationships/hyperlink" Target="https://apps.nasa.gov/nvdb/" TargetMode="External"/><Relationship Id="rId12" Type="http://schemas.openxmlformats.org/officeDocument/2006/relationships/hyperlink" Target="https://software.nasa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bnet.sba.gov/client/dsp_Landing.cfm" TargetMode="External"/><Relationship Id="rId11" Type="http://schemas.openxmlformats.org/officeDocument/2006/relationships/hyperlink" Target="https://techport.nasa.gov/" TargetMode="External"/><Relationship Id="rId5" Type="http://schemas.openxmlformats.org/officeDocument/2006/relationships/hyperlink" Target="https://www.nasa.gov/osbp/active-contract-listings/" TargetMode="External"/><Relationship Id="rId10" Type="http://schemas.openxmlformats.org/officeDocument/2006/relationships/hyperlink" Target="https://www.nasa.gov/sbir_sttr/" TargetMode="External"/><Relationship Id="rId4" Type="http://schemas.openxmlformats.org/officeDocument/2006/relationships/hyperlink" Target="https://www.hq.nasa.gov/office/procurement/forecast/" TargetMode="External"/><Relationship Id="rId9" Type="http://schemas.openxmlformats.org/officeDocument/2006/relationships/hyperlink" Target="https://nspires.nasaprs.com/extern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17F3-0AA8-F240-8F0F-C9513770B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LCSC </a:t>
            </a:r>
            <a:br>
              <a:rPr lang="en-US" dirty="0"/>
            </a:br>
            <a:r>
              <a:rPr lang="en-US" dirty="0"/>
              <a:t>Small Business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3A536-0B5E-204C-B200-2E3FC12DD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600" dirty="0"/>
              <a:t>Robert Betts</a:t>
            </a:r>
          </a:p>
          <a:p>
            <a:pPr algn="ctr"/>
            <a:r>
              <a:rPr lang="en-US" sz="1600" dirty="0"/>
              <a:t>NASA Office of Small Business Programs</a:t>
            </a:r>
          </a:p>
          <a:p>
            <a:pPr algn="ctr"/>
            <a:r>
              <a:rPr lang="en-US" sz="1600" dirty="0"/>
              <a:t>Langley Research Center</a:t>
            </a:r>
          </a:p>
          <a:p>
            <a:pPr algn="ctr"/>
            <a:r>
              <a:rPr lang="en-US" sz="1600" dirty="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169252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56508" y="1171254"/>
          <a:ext cx="8924653" cy="181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18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Source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Website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SBA – Richmond District Office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3"/>
                        </a:rPr>
                        <a:t>https://www.sba.gov/district/virginia?utm_medium=email&amp;utm_source=govdelivery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389151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Virginia APEX Accelerators (formally PTAC)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4"/>
                        </a:rPr>
                        <a:t>https://virginiaptac.org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Service Corps of Retired Executives (SCORE)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5"/>
                        </a:rPr>
                        <a:t>https://www.score.org/?utm_medium=email&amp;utm_source=govdelivery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3354021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Veteran Business Outreach Center (VBOC)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https://www.odu.edu/iie/vboc?utm_medium=email&amp;utm_source=govdelivery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181033224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Virginia Small Business Development Center (SBDC)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7"/>
                        </a:rPr>
                        <a:t>https://www.virginiasbdc.org/business-recovery-center/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Women’s Business Center (WBC) - ODU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8"/>
                        </a:rPr>
                        <a:t>https://ww1.odu.edu/iie/wbc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r>
                        <a:rPr lang="en-US" sz="900" b="0" dirty="0"/>
                        <a:t>Women’s Business Center (WBC) of Richmond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9"/>
                        </a:rPr>
                        <a:t>https://theinstitutenc.org/WBCRichmond/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9413" y="150415"/>
            <a:ext cx="6858000" cy="9525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Where to find SB Assistance</a:t>
            </a:r>
            <a:endParaRPr lang="en-US" sz="27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130531"/>
              </p:ext>
            </p:extLst>
          </p:nvPr>
        </p:nvGraphicFramePr>
        <p:xfrm>
          <a:off x="75275" y="1183884"/>
          <a:ext cx="8993450" cy="4001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298">
                  <a:extLst>
                    <a:ext uri="{9D8B030D-6E8A-4147-A177-3AD203B41FA5}">
                      <a16:colId xmlns:a16="http://schemas.microsoft.com/office/drawing/2014/main" val="4073882123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811">
                  <a:extLst>
                    <a:ext uri="{9D8B030D-6E8A-4147-A177-3AD203B41FA5}">
                      <a16:colId xmlns:a16="http://schemas.microsoft.com/office/drawing/2014/main" val="1808080230"/>
                    </a:ext>
                  </a:extLst>
                </a:gridCol>
                <a:gridCol w="710469">
                  <a:extLst>
                    <a:ext uri="{9D8B030D-6E8A-4147-A177-3AD203B41FA5}">
                      <a16:colId xmlns:a16="http://schemas.microsoft.com/office/drawing/2014/main" val="3064168461"/>
                    </a:ext>
                  </a:extLst>
                </a:gridCol>
                <a:gridCol w="848616">
                  <a:extLst>
                    <a:ext uri="{9D8B030D-6E8A-4147-A177-3AD203B41FA5}">
                      <a16:colId xmlns:a16="http://schemas.microsoft.com/office/drawing/2014/main" val="4050428003"/>
                    </a:ext>
                  </a:extLst>
                </a:gridCol>
                <a:gridCol w="3062630">
                  <a:extLst>
                    <a:ext uri="{9D8B030D-6E8A-4147-A177-3AD203B41FA5}">
                      <a16:colId xmlns:a16="http://schemas.microsoft.com/office/drawing/2014/main" val="1850753341"/>
                    </a:ext>
                  </a:extLst>
                </a:gridCol>
              </a:tblGrid>
              <a:tr h="3172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Name of Procurement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NAICS Code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Previous Competition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Set-Aside</a:t>
                      </a:r>
                      <a:endParaRPr lang="en-US" sz="12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Est.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RFP/RFQ Release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8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Transportation and Storage Container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332439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New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4/11/24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RFP - 80LARC24Q0003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3333250"/>
                  </a:ext>
                </a:extLst>
              </a:tr>
              <a:tr h="29088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Enterprise Geospatial Support Services (EGSS)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541330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New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WOSB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POC: Will Peeples (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william.t.peeples@nasa.gov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1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 Safety and Health Institutional Facilities Team (JSHIFT)</a:t>
                      </a:r>
                      <a:endParaRPr lang="en-US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541690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New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 Safety and Fire for LaRC, JSC, &amp; GSFC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POC: Kenneth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Poast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kenneth.i.poast@nasa.gov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35461115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Mechanical and Composites Hardware Fabrication Support Services (MCHFSS)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336413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SB set-aside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17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Current contract expires 03/31/25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53020160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Facility Assurance, Inspection, Monitoring, and Occupational Safety (FAIMOS)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541690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8(a) competitive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8(a)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17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Current contract expires 04/30/25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01388098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Occupational Health Support Services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621999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8(a) competitive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8(a)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17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Current contract expires 06/30/25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1832830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Evaluations, Assessments, Studies, Services, and Support (EASSS)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SB set-aside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17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Current contract expires 09/30/25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43593-C7EF-7B4B-9478-17F0C6DC43BC}" type="slidenum">
              <a:rPr kumimoji="0" lang="en-US" sz="81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1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1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147" y="64341"/>
            <a:ext cx="8913755" cy="1036835"/>
          </a:xfrm>
        </p:spPr>
        <p:txBody>
          <a:bodyPr>
            <a:normAutofit/>
          </a:bodyPr>
          <a:lstStyle/>
          <a:p>
            <a:pPr marL="0" marR="0" lvl="0" indent="0" algn="ctr" defTabSz="685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UPCOMING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LARC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OPPORTUNITIES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54647-2E33-579D-1140-D693824207D6}"/>
              </a:ext>
            </a:extLst>
          </p:cNvPr>
          <p:cNvSpPr txBox="1"/>
          <p:nvPr/>
        </p:nvSpPr>
        <p:spPr>
          <a:xfrm>
            <a:off x="2855033" y="5310500"/>
            <a:ext cx="5960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 panose="020B0604020202020204" pitchFamily="34" charset="0"/>
              </a:rPr>
              <a:t>NASA Acquisition Forecast: </a:t>
            </a:r>
            <a:r>
              <a:rPr lang="en-US" sz="1100" b="0" dirty="0">
                <a:solidFill>
                  <a:schemeClr val="tx1"/>
                </a:solidFill>
                <a:hlinkClick r:id="rId5"/>
              </a:rPr>
              <a:t>https://www.hq.nasa.gov/office/procurement/forecast/</a:t>
            </a:r>
            <a:r>
              <a:rPr lang="en-US" sz="1100" b="0" dirty="0">
                <a:solidFill>
                  <a:schemeClr val="tx1"/>
                </a:solidFill>
              </a:rPr>
              <a:t> 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9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75275" y="1183884"/>
          <a:ext cx="9083909" cy="2520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">
                  <a:extLst>
                    <a:ext uri="{9D8B030D-6E8A-4147-A177-3AD203B41FA5}">
                      <a16:colId xmlns:a16="http://schemas.microsoft.com/office/drawing/2014/main" val="4073882123"/>
                    </a:ext>
                  </a:extLst>
                </a:gridCol>
                <a:gridCol w="3901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184">
                  <a:extLst>
                    <a:ext uri="{9D8B030D-6E8A-4147-A177-3AD203B41FA5}">
                      <a16:colId xmlns:a16="http://schemas.microsoft.com/office/drawing/2014/main" val="1808080230"/>
                    </a:ext>
                  </a:extLst>
                </a:gridCol>
                <a:gridCol w="3146633">
                  <a:extLst>
                    <a:ext uri="{9D8B030D-6E8A-4147-A177-3AD203B41FA5}">
                      <a16:colId xmlns:a16="http://schemas.microsoft.com/office/drawing/2014/main" val="3064168461"/>
                    </a:ext>
                  </a:extLst>
                </a:gridCol>
              </a:tblGrid>
              <a:tr h="3172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j-lt"/>
                          <a:cs typeface="Arial" panose="020B0604020202020204" pitchFamily="34" charset="0"/>
                        </a:rPr>
                        <a:t>Comments/Registration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April 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Opportunity Identification for Government Contracting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Virginia APEX Accelerators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hlinkClick r:id="rId3"/>
                        </a:rPr>
                        <a:t>Webinar: Opportunity Identification for Government Contracting (ecenterdirect.com)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65433663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May 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Successful Small Business Stories at NASA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53020160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June 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Small Business Town Hall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01388098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July 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Vendor Database Demo and Training for Public Users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hlinkClick r:id="rId5"/>
                        </a:rPr>
                        <a:t>NASA Vendor Database Demo and Training for Public Users Tickets, Thu, Jul 11, 2024 at 12:00 PM | Eventbrite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1832830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July 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Opportunities at NASA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August 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FFRDC Opportunities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7883809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43593-C7EF-7B4B-9478-17F0C6DC43BC}" type="slidenum">
              <a:rPr kumimoji="0" lang="en-US" sz="81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1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1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147" y="64341"/>
            <a:ext cx="8913755" cy="1036835"/>
          </a:xfrm>
        </p:spPr>
        <p:txBody>
          <a:bodyPr>
            <a:normAutofit/>
          </a:bodyPr>
          <a:lstStyle/>
          <a:p>
            <a:pPr marL="0" marR="0" lvl="0" indent="0" algn="ctr" defTabSz="685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Learning Opportunities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54647-2E33-579D-1140-D693824207D6}"/>
              </a:ext>
            </a:extLst>
          </p:cNvPr>
          <p:cNvSpPr txBox="1"/>
          <p:nvPr/>
        </p:nvSpPr>
        <p:spPr>
          <a:xfrm>
            <a:off x="2855033" y="5310500"/>
            <a:ext cx="5960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 panose="020B0604020202020204" pitchFamily="34" charset="0"/>
              </a:rPr>
              <a:t>NASA OSBP Learning Series: 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 panose="020B0604020202020204" pitchFamily="34" charset="0"/>
                <a:hlinkClick r:id="rId6"/>
              </a:rPr>
              <a:t>https://www.nasa.gov/osbp/learning-series/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955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75275" y="1183884"/>
          <a:ext cx="9024884" cy="229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65">
                  <a:extLst>
                    <a:ext uri="{9D8B030D-6E8A-4147-A177-3AD203B41FA5}">
                      <a16:colId xmlns:a16="http://schemas.microsoft.com/office/drawing/2014/main" val="4073882123"/>
                    </a:ext>
                  </a:extLst>
                </a:gridCol>
                <a:gridCol w="2867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836">
                  <a:extLst>
                    <a:ext uri="{9D8B030D-6E8A-4147-A177-3AD203B41FA5}">
                      <a16:colId xmlns:a16="http://schemas.microsoft.com/office/drawing/2014/main" val="1808080230"/>
                    </a:ext>
                  </a:extLst>
                </a:gridCol>
                <a:gridCol w="1496860">
                  <a:extLst>
                    <a:ext uri="{9D8B030D-6E8A-4147-A177-3AD203B41FA5}">
                      <a16:colId xmlns:a16="http://schemas.microsoft.com/office/drawing/2014/main" val="3297946089"/>
                    </a:ext>
                  </a:extLst>
                </a:gridCol>
                <a:gridCol w="3181611">
                  <a:extLst>
                    <a:ext uri="{9D8B030D-6E8A-4147-A177-3AD203B41FA5}">
                      <a16:colId xmlns:a16="http://schemas.microsoft.com/office/drawing/2014/main" val="3064168461"/>
                    </a:ext>
                  </a:extLst>
                </a:gridCol>
              </a:tblGrid>
              <a:tr h="3172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Comments/Registration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May 6-8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Tidewater Integrated Combat Symposium (TWICS) / ACC Industry Day 2024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AFCEA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Hampton Roads Convention Center, Hampton, VA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https://afcea-tidewater.org/product/registration/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65433663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May 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Small Business Listening Series – Kennedy Space Center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NASA KSC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Virtual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https://www.eventbrite.com/e/nasa-small-business-listening-session-series-at-kennedy-space-center-tickets-856371539327?aff=oddtdtcreator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35445401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June 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12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Annual Government Procurement Conference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Federal Business Council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Washington, DC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4864A7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33rd Annual Government Procurement Conference (GPC) (fbcinc.com)</a:t>
                      </a:r>
                      <a:endParaRPr lang="en-US" sz="1100" dirty="0">
                        <a:solidFill>
                          <a:srgbClr val="4864A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302016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43593-C7EF-7B4B-9478-17F0C6DC43BC}" type="slidenum">
              <a:rPr kumimoji="0" lang="en-US" sz="81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1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1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147" y="64341"/>
            <a:ext cx="8913755" cy="1036835"/>
          </a:xfrm>
        </p:spPr>
        <p:txBody>
          <a:bodyPr>
            <a:normAutofit/>
          </a:bodyPr>
          <a:lstStyle/>
          <a:p>
            <a:pPr marL="0" marR="0" lvl="0" indent="0" algn="ctr" defTabSz="685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Outreach Opportunities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54647-2E33-579D-1140-D693824207D6}"/>
              </a:ext>
            </a:extLst>
          </p:cNvPr>
          <p:cNvSpPr txBox="1"/>
          <p:nvPr/>
        </p:nvSpPr>
        <p:spPr>
          <a:xfrm>
            <a:off x="2855033" y="5310500"/>
            <a:ext cx="5960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 panose="020B0604020202020204" pitchFamily="34" charset="0"/>
              </a:rPr>
              <a:t>NASA OSBP Outreach Events: 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 panose="020B0604020202020204" pitchFamily="34" charset="0"/>
                <a:hlinkClick r:id="rId6"/>
              </a:rPr>
              <a:t>https://www.nasa.gov/osbp/osbp-outreach-events/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438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F1E872-0C5E-480E-9074-741C88116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5" y="1196236"/>
            <a:ext cx="8661747" cy="4102274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NASA Mentor-Protege Program (MPP) is under a temporary moratorium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1700" dirty="0">
                <a:solidFill>
                  <a:srgbClr val="002060"/>
                </a:solidFill>
                <a:latin typeface="+mj-lt"/>
              </a:rPr>
              <a:t>Not accepting new mentor-protégé agreement applications</a:t>
            </a:r>
          </a:p>
          <a:p>
            <a:pPr lvl="1"/>
            <a:r>
              <a:rPr lang="en-US" sz="1700" dirty="0">
                <a:solidFill>
                  <a:srgbClr val="002060"/>
                </a:solidFill>
                <a:latin typeface="+mj-lt"/>
              </a:rPr>
              <a:t>Anticipate restart in FY25</a:t>
            </a:r>
          </a:p>
          <a:p>
            <a:r>
              <a:rPr lang="en-US" sz="2000" dirty="0">
                <a:solidFill>
                  <a:srgbClr val="002060"/>
                </a:solidFill>
                <a:latin typeface="+mj-lt"/>
              </a:rPr>
              <a:t>Individual Subcontract Reports due 4/30/2024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C51FE-49D9-314D-9957-ABBF7DDE878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6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04" y="194119"/>
            <a:ext cx="8912832" cy="747223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 panose="020B0604020202020204" pitchFamily="34" charset="0"/>
              </a:rPr>
              <a:t>Contact Information &amp; Links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701" y="1152395"/>
            <a:ext cx="8871735" cy="4113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15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Robert Betts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200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Small Business Specialist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200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Office of Small Business Programs – IT Procurement Office &amp; Langley Research Center</a:t>
            </a:r>
          </a:p>
          <a:p>
            <a:pPr marL="0" indent="0" algn="ctr">
              <a:spcBef>
                <a:spcPts val="225"/>
              </a:spcBef>
              <a:buNone/>
            </a:pPr>
            <a:r>
              <a:rPr lang="en-US" altLang="en-US" sz="1200" b="1" dirty="0">
                <a:latin typeface="Franklin Gothic Book" panose="020B0503020102020204" pitchFamily="34" charset="0"/>
              </a:rPr>
              <a:t>Tel:</a:t>
            </a:r>
            <a:r>
              <a:rPr lang="en-US" altLang="en-US" sz="1200" dirty="0">
                <a:latin typeface="Franklin Gothic Book" panose="020B0503020102020204" pitchFamily="34" charset="0"/>
              </a:rPr>
              <a:t> (757) 864-6074</a:t>
            </a:r>
          </a:p>
          <a:p>
            <a:pPr marL="0" indent="0" algn="ctr">
              <a:spcBef>
                <a:spcPts val="225"/>
              </a:spcBef>
              <a:buNone/>
            </a:pP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Email: </a:t>
            </a: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3"/>
              </a:rPr>
              <a:t>larc-S</a:t>
            </a:r>
            <a:r>
              <a:rPr 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3"/>
              </a:rPr>
              <a:t>mallBusiness@mail.nasa.gov</a:t>
            </a:r>
            <a:endParaRPr lang="en-US" sz="1200" b="1" u="sng" kern="0" dirty="0">
              <a:solidFill>
                <a:srgbClr val="0092D2"/>
              </a:solidFill>
              <a:latin typeface="Franklin Gothic Book" panose="020B0503020102020204" pitchFamily="34" charset="0"/>
              <a:sym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LaRC SB Marketing Guide: </a:t>
            </a: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4"/>
              </a:rPr>
              <a:t>https://www.nasa.gov/osbp/about-nasa-centers/#langley</a:t>
            </a: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altLang="en-US" sz="1200" b="1" kern="0" dirty="0">
              <a:solidFill>
                <a:prstClr val="black"/>
              </a:solidFill>
              <a:latin typeface="Franklin Gothic Book" panose="020B0503020102020204" pitchFamily="34" charset="0"/>
              <a:sym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Website: </a:t>
            </a:r>
            <a:r>
              <a:rPr lang="en-US" alt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5"/>
              </a:rPr>
              <a:t>www.nasa.gov/osbp</a:t>
            </a:r>
            <a:r>
              <a:rPr lang="en-US" alt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Vendor Database: </a:t>
            </a: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6"/>
              </a:rPr>
              <a:t>https://apps.nasa.gov/nvdb/</a:t>
            </a: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endParaRPr lang="en-US" sz="800" b="1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Partnerships: </a:t>
            </a:r>
            <a:r>
              <a:rPr lang="en-US" sz="1200" b="1" dirty="0">
                <a:latin typeface="Franklin Gothic Book" panose="020B0503020102020204" pitchFamily="34" charset="0"/>
                <a:hlinkClick r:id="rId7"/>
              </a:rPr>
              <a:t>www.nasa.gov/partnerships</a:t>
            </a:r>
            <a:endParaRPr lang="en-US" sz="1200" b="1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Tech Transfer: 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8"/>
              </a:rPr>
              <a:t>http://technology.nasa.gov</a:t>
            </a:r>
            <a:endParaRPr lang="en-US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NASA SBIR/STTR: 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9"/>
              </a:rPr>
              <a:t>https://www.nasa.gov/sbir_sttr/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2023 NASA Langley Research Center Annual Report: </a:t>
            </a:r>
            <a:r>
              <a:rPr lang="en-US" sz="1200" b="1" u="sng" dirty="0">
                <a:solidFill>
                  <a:srgbClr val="0563C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https://oh.larc.nasa.gov/oh/annual-report/2023/</a:t>
            </a:r>
            <a:r>
              <a:rPr lang="en-US" sz="1200" b="1" dirty="0">
                <a:latin typeface="Franklin Gothic Book" panose="020B0503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Spinoff 2023: </a:t>
            </a:r>
            <a:r>
              <a:rPr lang="en-US" sz="1200" b="1" dirty="0">
                <a:latin typeface="Franklin Gothic Book" panose="020B0503020102020204" pitchFamily="34" charset="0"/>
                <a:hlinkClick r:id="rId10"/>
              </a:rPr>
              <a:t>https://spinoff.nasa.gov/sites/default/files/2023-01/NASA-Spinoff-2023.pdf</a:t>
            </a:r>
            <a:r>
              <a:rPr lang="en-US" sz="1200" b="1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04" y="194119"/>
            <a:ext cx="8912832" cy="747223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 panose="020B0604020202020204" pitchFamily="34" charset="0"/>
              </a:rPr>
              <a:t>Backup Slides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701" y="1152395"/>
            <a:ext cx="8871735" cy="4113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2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BF23-BC59-445A-8EF1-55769C0B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21" y="399577"/>
            <a:ext cx="4094129" cy="1104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400" kern="1200" dirty="0">
                <a:latin typeface="+mj-lt"/>
                <a:ea typeface="+mj-ea"/>
                <a:cs typeface="+mj-cs"/>
              </a:rPr>
              <a:t>NASA Vendor Database QR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01881-A04A-4AF3-8F71-34860D9F6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1221" y="1653702"/>
            <a:ext cx="4094129" cy="349376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Tips for QR code use: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Handouts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Small Business presentations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Email signature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Surveys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Warning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Do not oversaturate QR code use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Website -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 tooltip="https://apps.nasa.gov/nvdb/"/>
              </a:rPr>
              <a:t>https://apps.nasa.gov/nvdb/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81FE4-2967-4AE2-AF8D-D84750535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z="1200" smtClean="0"/>
              <a:pPr defTabSz="914400">
                <a:spcAft>
                  <a:spcPts val="600"/>
                </a:spcAft>
              </a:pPr>
              <a:t>8</a:t>
            </a:fld>
            <a:endParaRPr lang="en-US" sz="1200" dirty="0"/>
          </a:p>
        </p:txBody>
      </p:sp>
      <p:pic>
        <p:nvPicPr>
          <p:cNvPr id="9" name="Content Placeholder 8" descr="Qr code&#10;&#10;Description automatically generated">
            <a:extLst>
              <a:ext uri="{FF2B5EF4-FFF2-40B4-BE49-F238E27FC236}">
                <a16:creationId xmlns:a16="http://schemas.microsoft.com/office/drawing/2014/main" id="{59A9A53D-782D-4C48-BC91-275372B2DB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50" y="852820"/>
            <a:ext cx="3627438" cy="3627438"/>
          </a:xfrm>
        </p:spPr>
      </p:pic>
    </p:spTree>
    <p:extLst>
      <p:ext uri="{BB962C8B-B14F-4D97-AF65-F5344CB8AC3E}">
        <p14:creationId xmlns:p14="http://schemas.microsoft.com/office/powerpoint/2010/main" val="110716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56509" y="1171254"/>
          <a:ext cx="8996146" cy="407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0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18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Source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Website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effectLst/>
                        </a:rPr>
                        <a:t>Comments</a:t>
                      </a:r>
                      <a:endParaRPr lang="en-US" sz="9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SAM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3"/>
                        </a:rPr>
                        <a:t>https://sam.gov/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Federal contract opportunities website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NASA Acquisition Forecast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4"/>
                        </a:rPr>
                        <a:t>https://www.hq.nasa.gov/office/procurement/forecast/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Agency-wide acquisition forecast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3354021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Active Contract List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5"/>
                        </a:rPr>
                        <a:t>https://www.nasa.gov/osbp/active-contract-listings/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Current NASA contracts. Also available on the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NASA OSBP Mobile App </a:t>
                      </a:r>
                      <a:endParaRPr lang="en-US" sz="900" b="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31148765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Business Administration Subcontracting Network (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SubNet</a:t>
                      </a: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https://subnet.sba.gov/client/dsp_Landing.cfm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+mn-lt"/>
                        </a:rPr>
                        <a:t>Federal subcontracting opportunities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181033224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Vendor Database (NVDB)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7"/>
                        </a:rPr>
                        <a:t>https://apps.nasa.gov/nvdb/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Register to share capabilities and receive NASA Procurement notices. NVDB is a market research tool for Acquisition personnel.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19141367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</a:t>
                      </a:r>
                      <a:r>
                        <a:rPr lang="en-US" sz="900" b="0" baseline="0" dirty="0"/>
                        <a:t> Mentor Protégé </a:t>
                      </a:r>
                      <a:endParaRPr lang="en-US" sz="900" b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8"/>
                        </a:rPr>
                        <a:t>https://www.nasa.gov/osbp/mentor-protege-program/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NASA MPP encourages NASA prime contractors to assist eligible Protégés, thereby enhancing the Protégés’ capabilities to perform on NASA contracts and subcontracts, fostering the establishment of long-term business relationships between these entities and NASA prime contractors, and increasing the overall number of these entities that receive NASA contract and subcontract awards</a:t>
                      </a:r>
                      <a:endParaRPr lang="en-US" sz="800" b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523249923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Solicitation and Proposal Integrated Review and Evaluation System (NSPIRES)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9"/>
                        </a:rPr>
                        <a:t>https://nspires.nasaprs.com/external/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Research opportunities in science and technology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Small Business Innovation Research/Small Business Technology Transfer (SBIR/STTR)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hlinkClick r:id="rId10"/>
                        </a:rPr>
                        <a:t>https://www.nasa.gov/sbir_sttr/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Opportunities for small, high technology companies and research institutions to participate in Federal Government sponsored R&amp;D efforts in key technology areas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</a:t>
                      </a:r>
                      <a:r>
                        <a:rPr lang="en-US" sz="900" b="0" dirty="0" err="1"/>
                        <a:t>TechPort</a:t>
                      </a:r>
                      <a:endParaRPr lang="en-US" sz="900" b="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11"/>
                        </a:rPr>
                        <a:t>https://techport.nasa.gov/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Showcases NASA’s portfolio of active and completed technology projects.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650488966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Technology Transfer 2023/2024 Software Catalog</a:t>
                      </a:r>
                      <a:endParaRPr lang="en-US" sz="900" b="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https://software.nasa.gov/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NASA's Software Catalog offers hundreds of new software programs you can download for free to use in a wide variety of technical applications.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894289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43593-C7EF-7B4B-9478-17F0C6DC43B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9413" y="150415"/>
            <a:ext cx="6858000" cy="9525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Where to find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2655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SBP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7F4"/>
      </a:accent1>
      <a:accent2>
        <a:srgbClr val="FADE21"/>
      </a:accent2>
      <a:accent3>
        <a:srgbClr val="A5A5A5"/>
      </a:accent3>
      <a:accent4>
        <a:srgbClr val="FFA905"/>
      </a:accent4>
      <a:accent5>
        <a:srgbClr val="2B7AB4"/>
      </a:accent5>
      <a:accent6>
        <a:srgbClr val="70AD47"/>
      </a:accent6>
      <a:hlink>
        <a:srgbClr val="2B7AB4"/>
      </a:hlink>
      <a:folHlink>
        <a:srgbClr val="D762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4E6F570-A1E4-EA47-A277-CAECBD1D8F19}" vid="{57F6CEA7-D739-EF4B-8F39-915AB5DCD4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03b24d-228e-4729-94cf-acbed093294a" xsi:nil="true"/>
    <lcf76f155ced4ddcb4097134ff3c332f xmlns="56f7e3c5-4fe3-4e99-8437-31f52355d87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C9639621A3F4AB41112F051CC9A18" ma:contentTypeVersion="11" ma:contentTypeDescription="Create a new document." ma:contentTypeScope="" ma:versionID="73905690f6465bf1616a71e213dc64cc">
  <xsd:schema xmlns:xsd="http://www.w3.org/2001/XMLSchema" xmlns:xs="http://www.w3.org/2001/XMLSchema" xmlns:p="http://schemas.microsoft.com/office/2006/metadata/properties" xmlns:ns2="56f7e3c5-4fe3-4e99-8437-31f52355d874" xmlns:ns3="0c03b24d-228e-4729-94cf-acbed093294a" targetNamespace="http://schemas.microsoft.com/office/2006/metadata/properties" ma:root="true" ma:fieldsID="71c6e56b5f5f8897d6725966f0d7d006" ns2:_="" ns3:_="">
    <xsd:import namespace="56f7e3c5-4fe3-4e99-8437-31f52355d874"/>
    <xsd:import namespace="0c03b24d-228e-4729-94cf-acbed09329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7e3c5-4fe3-4e99-8437-31f52355d8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3b24d-228e-4729-94cf-acbed093294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7408840-a1fa-495a-a416-c4c1cc8bb811}" ma:internalName="TaxCatchAll" ma:showField="CatchAllData" ma:web="0c03b24d-228e-4729-94cf-acbed09329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AABC5D-49F0-4930-8636-D22E49483587}">
  <ds:schemaRefs>
    <ds:schemaRef ds:uri="http://schemas.microsoft.com/office/2006/metadata/properties"/>
    <ds:schemaRef ds:uri="http://schemas.microsoft.com/office/infopath/2007/PartnerControls"/>
    <ds:schemaRef ds:uri="0c03b24d-228e-4729-94cf-acbed093294a"/>
    <ds:schemaRef ds:uri="56f7e3c5-4fe3-4e99-8437-31f52355d874"/>
  </ds:schemaRefs>
</ds:datastoreItem>
</file>

<file path=customXml/itemProps2.xml><?xml version="1.0" encoding="utf-8"?>
<ds:datastoreItem xmlns:ds="http://schemas.openxmlformats.org/officeDocument/2006/customXml" ds:itemID="{E2F43A3E-2895-404A-B472-9B4152C160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2376AD-695F-41A2-9319-D84DE241D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f7e3c5-4fe3-4e99-8437-31f52355d874"/>
    <ds:schemaRef ds:uri="0c03b24d-228e-4729-94cf-acbed0932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1252</Words>
  <Application>Microsoft Office PowerPoint</Application>
  <PresentationFormat>On-screen Show (16:10)</PresentationFormat>
  <Paragraphs>208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Impact</vt:lpstr>
      <vt:lpstr>Office Theme</vt:lpstr>
      <vt:lpstr>LCSC  Small Business Update</vt:lpstr>
      <vt:lpstr>UPCOMING LARC OPPORTUNITIES</vt:lpstr>
      <vt:lpstr>Upcoming Learning Opportunities </vt:lpstr>
      <vt:lpstr>Upcoming Outreach Opportunities</vt:lpstr>
      <vt:lpstr>Miscellaneous</vt:lpstr>
      <vt:lpstr>Contact Information &amp; Links</vt:lpstr>
      <vt:lpstr>Backup Slides</vt:lpstr>
      <vt:lpstr>NASA Vendor Database QR Code</vt:lpstr>
      <vt:lpstr>Where to find opportunities</vt:lpstr>
      <vt:lpstr>Where to find SB Assistance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Littrell, Terri L. (HQ-JA010)[eMITS]</dc:creator>
  <cp:lastModifiedBy>ROBERT BETTS</cp:lastModifiedBy>
  <cp:revision>5</cp:revision>
  <dcterms:created xsi:type="dcterms:W3CDTF">2024-03-19T17:37:10Z</dcterms:created>
  <dcterms:modified xsi:type="dcterms:W3CDTF">2024-04-17T12:08:51Z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0x01010022EC9639621A3F4AB41112F051CC9A18</vt:lpwstr>
  </property>
</Properties>
</file>