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5"/>
    <p:sldMasterId id="2147483696" r:id="rId6"/>
    <p:sldMasterId id="2147483705" r:id="rId7"/>
  </p:sldMasterIdLst>
  <p:notesMasterIdLst>
    <p:notesMasterId r:id="rId20"/>
  </p:notesMasterIdLst>
  <p:sldIdLst>
    <p:sldId id="256" r:id="rId8"/>
    <p:sldId id="257" r:id="rId9"/>
    <p:sldId id="265" r:id="rId10"/>
    <p:sldId id="2145708223" r:id="rId11"/>
    <p:sldId id="347" r:id="rId12"/>
    <p:sldId id="338" r:id="rId13"/>
    <p:sldId id="3683" r:id="rId14"/>
    <p:sldId id="288" r:id="rId15"/>
    <p:sldId id="349" r:id="rId16"/>
    <p:sldId id="284" r:id="rId17"/>
    <p:sldId id="3682" r:id="rId18"/>
    <p:sldId id="339" r:id="rId19"/>
  </p:sldIdLst>
  <p:sldSz cx="9144000" cy="5715000" type="screen16x10"/>
  <p:notesSz cx="9037638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4502" autoAdjust="0"/>
  </p:normalViewPr>
  <p:slideViewPr>
    <p:cSldViewPr snapToGrid="0" snapToObjects="1">
      <p:cViewPr varScale="1">
        <p:scale>
          <a:sx n="122" d="100"/>
          <a:sy n="122" d="100"/>
        </p:scale>
        <p:origin x="15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080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001461726763E-2"/>
                  <c:y val="-2.1440618020302501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/>
                      <a:t>16.9%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9A-458B-93B1-7E9E67589415}"/>
                </c:ext>
              </c:extLst>
            </c:dLbl>
            <c:dLbl>
              <c:idx val="1"/>
              <c:layout>
                <c:manualLayout>
                  <c:x val="1.0468097341765001E-2"/>
                  <c:y val="-2.086662626214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9A-458B-93B1-7E9E67589415}"/>
                </c:ext>
              </c:extLst>
            </c:dLbl>
            <c:dLbl>
              <c:idx val="2"/>
              <c:layout>
                <c:manualLayout>
                  <c:x val="9.2146594832631708E-3"/>
                  <c:y val="-1.638733465485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9A-458B-93B1-7E9E67589415}"/>
                </c:ext>
              </c:extLst>
            </c:dLbl>
            <c:dLbl>
              <c:idx val="3"/>
              <c:layout>
                <c:manualLayout>
                  <c:x val="1.0750424629348001E-2"/>
                  <c:y val="-2.925163292214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9A-458B-93B1-7E9E67589415}"/>
                </c:ext>
              </c:extLst>
            </c:dLbl>
            <c:dLbl>
              <c:idx val="4"/>
              <c:layout>
                <c:manualLayout>
                  <c:x val="7.6789119080315597E-3"/>
                  <c:y val="-2.5154682337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9A-458B-93B1-7E9E6758941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Goaling'!$H$17,'Small Business Goaling'!$L$17,'Small Business Goaling'!$P$17,'Small Business Goaling'!$T$17,'Small Business Goaling'!$X$17)</c:f>
              <c:numCache>
                <c:formatCode>#,##0.0%</c:formatCode>
                <c:ptCount val="5"/>
                <c:pt idx="0" formatCode="0.00%">
                  <c:v>0.16900000000000001</c:v>
                </c:pt>
                <c:pt idx="1">
                  <c:v>9.7500000000000003E-2</c:v>
                </c:pt>
                <c:pt idx="2">
                  <c:v>0.05</c:v>
                </c:pt>
                <c:pt idx="3" formatCode="0.0%">
                  <c:v>0.03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9A-458B-93B1-7E9E67589415}"/>
            </c:ext>
          </c:extLst>
        </c:ser>
        <c:ser>
          <c:idx val="1"/>
          <c:order val="1"/>
          <c:tx>
            <c:v>Actuals</c:v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12399016508606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9A-458B-93B1-7E9E67589415}"/>
                </c:ext>
              </c:extLst>
            </c:dLbl>
            <c:dLbl>
              <c:idx val="1"/>
              <c:layout>
                <c:manualLayout>
                  <c:x val="1.12399016508606E-2"/>
                  <c:y val="-4.43772133016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9A-458B-93B1-7E9E67589415}"/>
                </c:ext>
              </c:extLst>
            </c:dLbl>
            <c:dLbl>
              <c:idx val="2"/>
              <c:layout>
                <c:manualLayout>
                  <c:x val="1.4049877063575701E-2"/>
                  <c:y val="-2.82400448282916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E9A-458B-93B1-7E9E67589415}"/>
                </c:ext>
              </c:extLst>
            </c:dLbl>
            <c:dLbl>
              <c:idx val="3"/>
              <c:layout>
                <c:manualLayout>
                  <c:x val="1.12399016508606E-2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9A-458B-93B1-7E9E67589415}"/>
                </c:ext>
              </c:extLst>
            </c:dLbl>
            <c:dLbl>
              <c:idx val="4"/>
              <c:layout>
                <c:manualLayout>
                  <c:x val="9.8349139445030008E-3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9A-458B-93B1-7E9E6758941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Goaling'!$G$17,'Small Business Goaling'!$K$17,'Small Business Goaling'!$O$17,'Small Business Goaling'!$S$17,'Small Business Goaling'!$W$17)</c:f>
              <c:numCache>
                <c:formatCode>#,##0.0%</c:formatCode>
                <c:ptCount val="5"/>
                <c:pt idx="0">
                  <c:v>0.14695286348608361</c:v>
                </c:pt>
                <c:pt idx="1">
                  <c:v>6.7300381050329594E-2</c:v>
                </c:pt>
                <c:pt idx="2">
                  <c:v>3.6201473055763933E-2</c:v>
                </c:pt>
                <c:pt idx="3">
                  <c:v>9.4619762821429639E-3</c:v>
                </c:pt>
                <c:pt idx="4">
                  <c:v>2.0032478890501058E-2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E9A-458B-93B1-7E9E67589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01416"/>
        <c:axId val="232201800"/>
        <c:axId val="0"/>
      </c:bar3DChart>
      <c:catAx>
        <c:axId val="23220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01800"/>
        <c:crosses val="autoZero"/>
        <c:auto val="1"/>
        <c:lblAlgn val="ctr"/>
        <c:lblOffset val="100"/>
        <c:noMultiLvlLbl val="0"/>
      </c:catAx>
      <c:valAx>
        <c:axId val="23220180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32201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82781335395247E-3"/>
                  <c:y val="-1.286549747096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8E-433B-AC76-F74A315D330D}"/>
                </c:ext>
              </c:extLst>
            </c:dLbl>
            <c:dLbl>
              <c:idx val="1"/>
              <c:layout>
                <c:manualLayout>
                  <c:x val="5.8074983492071696E-3"/>
                  <c:y val="-1.8140589569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8E-433B-AC76-F74A315D330D}"/>
                </c:ext>
              </c:extLst>
            </c:dLbl>
            <c:dLbl>
              <c:idx val="2"/>
              <c:layout>
                <c:manualLayout>
                  <c:x val="9.6215462151879906E-3"/>
                  <c:y val="-3.074365704286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8E-433B-AC76-F74A315D330D}"/>
                </c:ext>
              </c:extLst>
            </c:dLbl>
            <c:dLbl>
              <c:idx val="3"/>
              <c:layout>
                <c:manualLayout>
                  <c:x val="5.8467318380329399E-3"/>
                  <c:y val="-1.746180316491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8E-433B-AC76-F74A315D330D}"/>
                </c:ext>
              </c:extLst>
            </c:dLbl>
            <c:dLbl>
              <c:idx val="4"/>
              <c:layout>
                <c:manualLayout>
                  <c:x val="7.7433311322762897E-3"/>
                  <c:y val="-2.2675736961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8E-433B-AC76-F74A315D3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Goaling'!$H$10,'Small Business Goaling'!$L$10,'Small Business Goaling'!$P$10,'Small Business Goaling'!$T$10,'Small Business Goaling'!$X$10)</c:f>
              <c:numCache>
                <c:formatCode>#,##0.0%</c:formatCode>
                <c:ptCount val="5"/>
                <c:pt idx="0" formatCode="0.0%">
                  <c:v>0.53800000000000003</c:v>
                </c:pt>
                <c:pt idx="1">
                  <c:v>0.129</c:v>
                </c:pt>
                <c:pt idx="2">
                  <c:v>3.5000000000000003E-2</c:v>
                </c:pt>
                <c:pt idx="3" formatCode="0.0%">
                  <c:v>5.0000000000000001E-3</c:v>
                </c:pt>
                <c:pt idx="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8E-433B-AC76-F74A315D330D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7585787877845498E-3"/>
                  <c:y val="-1.804774403199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8E-433B-AC76-F74A315D330D}"/>
                </c:ext>
              </c:extLst>
            </c:dLbl>
            <c:dLbl>
              <c:idx val="1"/>
              <c:layout>
                <c:manualLayout>
                  <c:x val="9.7062960598640405E-3"/>
                  <c:y val="-3.075936936454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8E-433B-AC76-F74A315D330D}"/>
                </c:ext>
              </c:extLst>
            </c:dLbl>
            <c:dLbl>
              <c:idx val="2"/>
              <c:layout>
                <c:manualLayout>
                  <c:x val="2.1406557946099899E-2"/>
                  <c:y val="-1.661518070044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8E-433B-AC76-F74A315D330D}"/>
                </c:ext>
              </c:extLst>
            </c:dLbl>
            <c:dLbl>
              <c:idx val="3"/>
              <c:layout>
                <c:manualLayout>
                  <c:x val="9.7130222565874995E-3"/>
                  <c:y val="-1.715399662795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8E-433B-AC76-F74A315D330D}"/>
                </c:ext>
              </c:extLst>
            </c:dLbl>
            <c:dLbl>
              <c:idx val="4"/>
              <c:layout>
                <c:manualLayout>
                  <c:x val="9.7130028821044295E-3"/>
                  <c:y val="-2.721088435374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8E-433B-AC76-F74A315D3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Goaling'!$G$10,'Small Business Goaling'!$K$10,'Small Business Goaling'!$O$10,'Small Business Goaling'!$S$10,'Small Business Goaling'!$W$10)</c:f>
              <c:numCache>
                <c:formatCode>#,##0.0%</c:formatCode>
                <c:ptCount val="5"/>
                <c:pt idx="0">
                  <c:v>0.62131317748076997</c:v>
                </c:pt>
                <c:pt idx="1">
                  <c:v>0.124452042177099</c:v>
                </c:pt>
                <c:pt idx="2">
                  <c:v>5.2056811485043902E-2</c:v>
                </c:pt>
                <c:pt idx="3">
                  <c:v>3.6399776960798799E-3</c:v>
                </c:pt>
                <c:pt idx="4">
                  <c:v>2.6101895235914399E-3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B8E-433B-AC76-F74A315D3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99344"/>
        <c:axId val="232299736"/>
        <c:axId val="0"/>
      </c:bar3DChart>
      <c:catAx>
        <c:axId val="23229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9736"/>
        <c:crosses val="autoZero"/>
        <c:auto val="1"/>
        <c:lblAlgn val="ctr"/>
        <c:lblOffset val="100"/>
        <c:noMultiLvlLbl val="0"/>
      </c:catAx>
      <c:valAx>
        <c:axId val="23229973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99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19237" y="0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945D-8718-964F-94BE-5C93BD6376CA}" type="datetimeFigureOut">
              <a:rPr lang="en-US" smtClean="0"/>
              <a:t>03/21/2024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1913" y="889000"/>
            <a:ext cx="3833812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3765" y="3418066"/>
            <a:ext cx="7230110" cy="2796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19237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E769E-F6AD-C44B-A03E-167DC459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9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E769E-F6AD-C44B-A03E-167DC459EC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44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7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67B5-3762-3448-A3E4-062E74331A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74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EE3EA-3B2F-DC4F-BC96-86F81BB2CA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29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6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0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C0CBE-288C-D84B-B11F-1B62224BD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290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56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EE3EA-3B2F-DC4F-BC96-86F81BB2CA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1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935302"/>
            <a:ext cx="3686175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3001698"/>
            <a:ext cx="3686175" cy="1379802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1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52478"/>
            <a:ext cx="4320988" cy="198966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18874"/>
            <a:ext cx="4320988" cy="135515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3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9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575C66-1F92-274C-A62C-336CDF89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5863A6-95D4-F445-911E-E20C402D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3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3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12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38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6" y="935302"/>
            <a:ext cx="3686175" cy="1989667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6" y="3001698"/>
            <a:ext cx="3686175" cy="1379802"/>
          </a:xfrm>
        </p:spPr>
        <p:txBody>
          <a:bodyPr/>
          <a:lstStyle>
            <a:lvl1pPr marL="0" indent="0" algn="ctr">
              <a:buNone/>
              <a:defRPr sz="162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6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07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99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1620" baseline="0">
                <a:solidFill>
                  <a:schemeClr val="bg1"/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43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30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49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4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30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8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381000"/>
            <a:ext cx="3743325" cy="1333500"/>
          </a:xfrm>
        </p:spPr>
        <p:txBody>
          <a:bodyPr anchor="b">
            <a:normAutofit/>
          </a:bodyPr>
          <a:lstStyle>
            <a:lvl1pPr>
              <a:defRPr sz="28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381001"/>
            <a:ext cx="3944541" cy="4503209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574" y="1971675"/>
            <a:ext cx="3743325" cy="2919148"/>
          </a:xfrm>
        </p:spPr>
        <p:txBody>
          <a:bodyPr>
            <a:normAutofit/>
          </a:bodyPr>
          <a:lstStyle>
            <a:lvl1pPr marL="0" indent="0">
              <a:buNone/>
              <a:defRPr sz="1440" baseline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28CE1-4F5C-DE44-AEE8-B3F19C537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3973"/>
            <a:ext cx="2489454" cy="236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4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56630B-2054-7648-B6CC-586C6530BCB2}"/>
              </a:ext>
            </a:extLst>
          </p:cNvPr>
          <p:cNvSpPr/>
          <p:nvPr userDrawn="1"/>
        </p:nvSpPr>
        <p:spPr>
          <a:xfrm>
            <a:off x="4572000" y="-65903"/>
            <a:ext cx="4802660" cy="5840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381000"/>
            <a:ext cx="3743325" cy="1333500"/>
          </a:xfrm>
        </p:spPr>
        <p:txBody>
          <a:bodyPr anchor="b">
            <a:normAutofit/>
          </a:bodyPr>
          <a:lstStyle>
            <a:lvl1pPr>
              <a:defRPr sz="28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836" y="381000"/>
            <a:ext cx="4357164" cy="4981832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906A7A-5BCF-1A4F-A7AC-7FAE445FE8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6" y="2208214"/>
            <a:ext cx="3743325" cy="3088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03C0CF-C1C7-2248-B3BC-43A8313B5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362833"/>
            <a:ext cx="2489454" cy="287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83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B567C2-5EC7-5141-9DE4-CEC2333B4877}"/>
              </a:ext>
            </a:extLst>
          </p:cNvPr>
          <p:cNvSpPr/>
          <p:nvPr userDrawn="1"/>
        </p:nvSpPr>
        <p:spPr>
          <a:xfrm>
            <a:off x="0" y="-40640"/>
            <a:ext cx="4572000" cy="5267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361" y="238125"/>
            <a:ext cx="3751064" cy="1333500"/>
          </a:xfrm>
        </p:spPr>
        <p:txBody>
          <a:bodyPr anchor="b">
            <a:normAutofit/>
          </a:bodyPr>
          <a:lstStyle>
            <a:lvl1pPr>
              <a:defRPr sz="28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2533" y="238125"/>
            <a:ext cx="4046934" cy="4771008"/>
          </a:xfrm>
        </p:spPr>
        <p:txBody>
          <a:bodyPr anchor="t"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361" y="2019300"/>
            <a:ext cx="3751063" cy="3176323"/>
          </a:xfrm>
        </p:spPr>
        <p:txBody>
          <a:bodyPr>
            <a:normAutofit/>
          </a:bodyPr>
          <a:lstStyle>
            <a:lvl1pPr marL="0" indent="0">
              <a:buNone/>
              <a:defRPr sz="1440" baseline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46B77-990B-0745-833B-90A5D0A98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9725"/>
            <a:ext cx="2489454" cy="23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77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30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6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7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7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2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381000"/>
            <a:ext cx="3743325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381000"/>
            <a:ext cx="3944541" cy="45032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574" y="1971675"/>
            <a:ext cx="3743325" cy="2919148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28CE1-4F5C-DE44-AEE8-B3F19C537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3972"/>
            <a:ext cx="2489454" cy="236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5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56630B-2054-7648-B6CC-586C6530BCB2}"/>
              </a:ext>
            </a:extLst>
          </p:cNvPr>
          <p:cNvSpPr/>
          <p:nvPr userDrawn="1"/>
        </p:nvSpPr>
        <p:spPr>
          <a:xfrm>
            <a:off x="4571999" y="-65903"/>
            <a:ext cx="4802660" cy="5840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381000"/>
            <a:ext cx="3743325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836" y="381000"/>
            <a:ext cx="4357164" cy="498183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906A7A-5BCF-1A4F-A7AC-7FAE445FE8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2208213"/>
            <a:ext cx="3743325" cy="3088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03C0CF-C1C7-2248-B3BC-43A8313B5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362832"/>
            <a:ext cx="2489454" cy="287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B567C2-5EC7-5141-9DE4-CEC2333B4877}"/>
              </a:ext>
            </a:extLst>
          </p:cNvPr>
          <p:cNvSpPr/>
          <p:nvPr userDrawn="1"/>
        </p:nvSpPr>
        <p:spPr>
          <a:xfrm>
            <a:off x="0" y="-40640"/>
            <a:ext cx="4572000" cy="5267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361" y="238125"/>
            <a:ext cx="3751064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2533" y="238125"/>
            <a:ext cx="4046934" cy="477100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360" y="2019300"/>
            <a:ext cx="3751063" cy="317632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46B77-990B-0745-833B-90A5D0A98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9725"/>
            <a:ext cx="2489454" cy="23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4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8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5" r:id="rId8"/>
    <p:sldLayoutId id="2147483693" r:id="rId9"/>
    <p:sldLayoutId id="2147483694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cap="all" spc="10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2865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6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cap="none" spc="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10730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0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 cap="all" spc="9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Impact" panose="020B0806030902050204" pitchFamily="34" charset="0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9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2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215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215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pps.nasa.gov/nvdb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a.gov/osbp/mentor-protege-program/" TargetMode="External"/><Relationship Id="rId3" Type="http://schemas.openxmlformats.org/officeDocument/2006/relationships/hyperlink" Target="https://sam.gov/" TargetMode="External"/><Relationship Id="rId7" Type="http://schemas.openxmlformats.org/officeDocument/2006/relationships/hyperlink" Target="https://apps.nasa.gov/nvdb/" TargetMode="External"/><Relationship Id="rId12" Type="http://schemas.openxmlformats.org/officeDocument/2006/relationships/hyperlink" Target="https://software.nasa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bnet.sba.gov/client/dsp_Landing.cfm" TargetMode="External"/><Relationship Id="rId11" Type="http://schemas.openxmlformats.org/officeDocument/2006/relationships/hyperlink" Target="https://techport.nasa.gov/" TargetMode="External"/><Relationship Id="rId5" Type="http://schemas.openxmlformats.org/officeDocument/2006/relationships/hyperlink" Target="https://www.nasa.gov/osbp/active-contract-listings/" TargetMode="External"/><Relationship Id="rId10" Type="http://schemas.openxmlformats.org/officeDocument/2006/relationships/hyperlink" Target="https://www.nasa.gov/sbir_sttr/" TargetMode="External"/><Relationship Id="rId4" Type="http://schemas.openxmlformats.org/officeDocument/2006/relationships/hyperlink" Target="https://www.hq.nasa.gov/office/procurement/forecast/" TargetMode="External"/><Relationship Id="rId9" Type="http://schemas.openxmlformats.org/officeDocument/2006/relationships/hyperlink" Target="https://nspires.nasaprs.com/external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1.odu.edu/iie/wbc" TargetMode="External"/><Relationship Id="rId3" Type="http://schemas.openxmlformats.org/officeDocument/2006/relationships/hyperlink" Target="https://www.sba.gov/district/virginia?utm_medium=email&amp;utm_source=govdelivery" TargetMode="External"/><Relationship Id="rId7" Type="http://schemas.openxmlformats.org/officeDocument/2006/relationships/hyperlink" Target="https://www.virginiasbdc.org/business-recovery-cente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du.edu/iie/vboc?utm_medium=email&amp;utm_source=govdelivery" TargetMode="External"/><Relationship Id="rId5" Type="http://schemas.openxmlformats.org/officeDocument/2006/relationships/hyperlink" Target="https://www.score.org/?utm_medium=email&amp;utm_source=govdelivery" TargetMode="External"/><Relationship Id="rId4" Type="http://schemas.openxmlformats.org/officeDocument/2006/relationships/hyperlink" Target="https://virginiaptac.org/" TargetMode="External"/><Relationship Id="rId9" Type="http://schemas.openxmlformats.org/officeDocument/2006/relationships/hyperlink" Target="https://theinstitutenc.org/WBCRichmon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t.peeples@nas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nasa.gov/osbp/about-nasa-centers/#langley" TargetMode="External"/><Relationship Id="rId4" Type="http://schemas.openxmlformats.org/officeDocument/2006/relationships/hyperlink" Target="mailto:kenneth.i.poast@nas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one-on-one-business-counseling-eastern-virginia-region-registration-852502306347?utm_source=eventbrite&amp;utm_medium=email&amp;utm_content=follow_notification&amp;utm_campaign=following_published_event&amp;utm_term=One-on-One+Business+Counseling+%28Eastern+Virginia+Region%29&amp;aff=ebemoffollowpublishemail&amp;utm_experiment=follow_template.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sa.gov/osbp/learning-series/" TargetMode="External"/><Relationship Id="rId5" Type="http://schemas.openxmlformats.org/officeDocument/2006/relationships/hyperlink" Target="https://www.eventbrite.com/e/nasa-vendor-database-demo-and-training-for-public-users-tickets-858282434867?utm_source=eventbrite&amp;utm_medium=email&amp;utm_content=follow_notification&amp;utm_campaign=following_published_event&amp;utm_term=NASA+Vendor+Database+Demo+and+Training+for+Public+Users&amp;aff=ebemoffollowpublishemail&amp;utm_experiment=follow_template.B" TargetMode="External"/><Relationship Id="rId4" Type="http://schemas.openxmlformats.org/officeDocument/2006/relationships/hyperlink" Target="https://www.nasa.gov/osbp/learning-ser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wcc.org/events/national-small-business-federal-contracting-summit-spring-2024-dc-area-hybri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sa.gov/osbp/osbp-outreach-events/" TargetMode="External"/><Relationship Id="rId4" Type="http://schemas.openxmlformats.org/officeDocument/2006/relationships/hyperlink" Target="https://gcc02.safelinks.protection.outlook.com/?url=https%3A%2F%2Fafcea-tidewater.org%2Fproduct%2Fregistration%2F&amp;data=05%7C02%7Crobert.betts%40nasa.gov%7C5230fe3c08e14de45d6208dc3ea8b503%7C7005d45845be48ae8140d43da96dd17b%7C0%7C0%7C638454145502451694%7CUnknown%7CTWFpbGZsb3d8eyJWIjoiMC4wLjAwMDAiLCJQIjoiV2luMzIiLCJBTiI6Ik1haWwiLCJXVCI6Mn0%3D%7C0%7C%7C%7C&amp;sdata=7Ts%2F2L9U2%2FGYFlSc4MqHcycQZMkSJJ9PTbHmQ2b6Ncw%3D&amp;reserved=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echnology.nasa.gov/" TargetMode="External"/><Relationship Id="rId3" Type="http://schemas.openxmlformats.org/officeDocument/2006/relationships/hyperlink" Target="mailto:larc-SmallBusiness@mail.nasa.gov" TargetMode="External"/><Relationship Id="rId7" Type="http://schemas.openxmlformats.org/officeDocument/2006/relationships/hyperlink" Target="http://www.nasa.gov/partnership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nasa.gov/nvdb/" TargetMode="External"/><Relationship Id="rId5" Type="http://schemas.openxmlformats.org/officeDocument/2006/relationships/hyperlink" Target="http://www.nasa.gov/osbp" TargetMode="External"/><Relationship Id="rId10" Type="http://schemas.openxmlformats.org/officeDocument/2006/relationships/hyperlink" Target="https://spinoff.nasa.gov/sites/default/files/2023-01/NASA-Spinoff-2023.pdf" TargetMode="External"/><Relationship Id="rId4" Type="http://schemas.openxmlformats.org/officeDocument/2006/relationships/hyperlink" Target="https://www.nasa.gov/osbp/about-nasa-centers/#langley" TargetMode="External"/><Relationship Id="rId9" Type="http://schemas.openxmlformats.org/officeDocument/2006/relationships/hyperlink" Target="https://www.nasa.gov/sbir_stt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17F3-0AA8-F240-8F0F-C9513770B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4" y="509417"/>
            <a:ext cx="3686175" cy="1989667"/>
          </a:xfrm>
        </p:spPr>
        <p:txBody>
          <a:bodyPr/>
          <a:lstStyle/>
          <a:p>
            <a:r>
              <a:rPr lang="en-US" dirty="0"/>
              <a:t>LCSC Small Business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3A536-0B5E-204C-B200-2E3FC12DD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/>
              <a:t>Robert Betts</a:t>
            </a:r>
          </a:p>
          <a:p>
            <a:r>
              <a:rPr lang="en-US" dirty="0"/>
              <a:t>NASA Office of Small Business Programs</a:t>
            </a:r>
          </a:p>
          <a:p>
            <a:r>
              <a:rPr lang="en-US" dirty="0"/>
              <a:t>Langley Research Center</a:t>
            </a:r>
          </a:p>
          <a:p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169252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BF23-BC59-445A-8EF1-55769C0B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21" y="399577"/>
            <a:ext cx="4094129" cy="11046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400" kern="1200" dirty="0">
                <a:latin typeface="+mj-lt"/>
                <a:ea typeface="+mj-ea"/>
                <a:cs typeface="+mj-cs"/>
              </a:rPr>
              <a:t>NASA Vendor Database QR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01881-A04A-4AF3-8F71-34860D9F6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1221" y="1653702"/>
            <a:ext cx="4094129" cy="349376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Tips for QR code use: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Handouts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Small Business presentations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Email signature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Surveys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Warning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Do not oversaturate QR code use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Website -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 tooltip="https://apps.nasa.gov/nvdb/"/>
              </a:rPr>
              <a:t>https://apps.nasa.gov/nvdb/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81FE4-2967-4AE2-AF8D-D84750535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z="1200" smtClean="0"/>
              <a:pPr defTabSz="914400">
                <a:spcAft>
                  <a:spcPts val="600"/>
                </a:spcAft>
              </a:pPr>
              <a:t>10</a:t>
            </a:fld>
            <a:endParaRPr lang="en-US" sz="1200" dirty="0"/>
          </a:p>
        </p:txBody>
      </p:sp>
      <p:pic>
        <p:nvPicPr>
          <p:cNvPr id="9" name="Content Placeholder 8" descr="Qr code&#10;&#10;Description automatically generated">
            <a:extLst>
              <a:ext uri="{FF2B5EF4-FFF2-40B4-BE49-F238E27FC236}">
                <a16:creationId xmlns:a16="http://schemas.microsoft.com/office/drawing/2014/main" id="{59A9A53D-782D-4C48-BC91-275372B2D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852820"/>
            <a:ext cx="3627438" cy="3627438"/>
          </a:xfrm>
        </p:spPr>
      </p:pic>
    </p:spTree>
    <p:extLst>
      <p:ext uri="{BB962C8B-B14F-4D97-AF65-F5344CB8AC3E}">
        <p14:creationId xmlns:p14="http://schemas.microsoft.com/office/powerpoint/2010/main" val="110716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56509" y="1171254"/>
          <a:ext cx="8996146" cy="407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0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18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Source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Website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effectLst/>
                        </a:rPr>
                        <a:t>Comments</a:t>
                      </a:r>
                      <a:endParaRPr lang="en-US" sz="9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SAM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3"/>
                        </a:rPr>
                        <a:t>https://sam.gov/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Federal contract opportunities website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NASA Acquisition Forecast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4"/>
                        </a:rPr>
                        <a:t>https://www.hq.nasa.gov/office/procurement/forecast/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Agency-wide acquisition forecast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354021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Active Contract List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5"/>
                        </a:rPr>
                        <a:t>https://www.nasa.gov/osbp/active-contract-listings/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Current NASA contracts. Also available on the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NASA OSBP Mobile App </a:t>
                      </a:r>
                      <a:endParaRPr lang="en-US" sz="900" b="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31148765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Business Administration Subcontracting Network (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SubNet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https://subnet.sba.gov/client/dsp_Landing.cfm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+mn-lt"/>
                        </a:rPr>
                        <a:t>Federal subcontracting opportunities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033224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Vendor Database (NVDB)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7"/>
                        </a:rPr>
                        <a:t>https://apps.nasa.gov/nvdb/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Register to share capabilities and receive NASA Procurement notices. NVDB is a market research tool for Acquisition personnel.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19141367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</a:t>
                      </a:r>
                      <a:r>
                        <a:rPr lang="en-US" sz="900" b="0" baseline="0" dirty="0"/>
                        <a:t> Mentor Protégé </a:t>
                      </a:r>
                      <a:endParaRPr lang="en-US" sz="900" b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8"/>
                        </a:rPr>
                        <a:t>https://www.nasa.gov/osbp/mentor-protege-program/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NASA MPP encourages NASA prime contractors to assist eligible Protégés, thereby enhancing the Protégés’ capabilities to perform on NASA contracts and subcontracts, fostering the establishment of long-term business relationships between these entities and NASA prime contractors, and increasing the overall number of these entities that receive NASA contract and subcontract awards</a:t>
                      </a:r>
                      <a:endParaRPr lang="en-US" sz="800" b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523249923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Solicitation and Proposal Integrated Review and Evaluation System (NSPIRES)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9"/>
                        </a:rPr>
                        <a:t>https://nspires.nasaprs.com/external/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Research opportunities in science and technology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Small Business Innovation Research/Small Business Technology Transfer (SBIR/STTR)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hlinkClick r:id="rId10"/>
                        </a:rPr>
                        <a:t>https://www.nasa.gov/sbir_sttr/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Opportunities for small, high technology companies and research institutions to participate in Federal Government sponsored R&amp;D efforts in key technology areas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</a:t>
                      </a:r>
                      <a:r>
                        <a:rPr lang="en-US" sz="900" b="0" dirty="0" err="1"/>
                        <a:t>TechPort</a:t>
                      </a:r>
                      <a:endParaRPr lang="en-US" sz="900" b="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11"/>
                        </a:rPr>
                        <a:t>https://techport.nasa.gov/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Showcases NASA’s portfolio of active and completed technology projects.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650488966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Technology Transfer 2023/2024 Software Catalog</a:t>
                      </a:r>
                      <a:endParaRPr lang="en-US" sz="900" b="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https://software.nasa.gov/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NASA's Software Catalog offers hundreds of new software programs you can download for free to use in a wide variety of technical applications.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894289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43593-C7EF-7B4B-9478-17F0C6DC43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9413" y="150415"/>
            <a:ext cx="6858000" cy="9525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Where to find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2655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960663"/>
              </p:ext>
            </p:extLst>
          </p:nvPr>
        </p:nvGraphicFramePr>
        <p:xfrm>
          <a:off x="56508" y="1171254"/>
          <a:ext cx="8924653" cy="181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18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Source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Website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SBA – Richmond District Office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3"/>
                        </a:rPr>
                        <a:t>https://www.sba.gov/district/virginia?utm_medium=email&amp;utm_source=govdelivery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389151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Virginia APEX Accelerators (formally PTAC)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4"/>
                        </a:rPr>
                        <a:t>https://virginiaptac.org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Service Corps of Retired Executives (SCORE)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5"/>
                        </a:rPr>
                        <a:t>https://www.score.org/?utm_medium=email&amp;utm_source=govdelivery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354021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Veteran Business Outreach Center (VBOC)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https://www.odu.edu/iie/vboc?utm_medium=email&amp;utm_source=govdelivery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033224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Virginia Small Business Development Center (SBDC)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7"/>
                        </a:rPr>
                        <a:t>https://www.virginiasbdc.org/business-recovery-center/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Women’s Business Center (WBC) - ODU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8"/>
                        </a:rPr>
                        <a:t>https://ww1.odu.edu/iie/wbc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r>
                        <a:rPr lang="en-US" sz="900" b="0" dirty="0"/>
                        <a:t>Women’s Business Center (WBC) of Richmond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9"/>
                        </a:rPr>
                        <a:t>https://theinstitutenc.org/WBCRichmond/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9413" y="150415"/>
            <a:ext cx="6858000" cy="9525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Where to find SB Assistance</a:t>
            </a:r>
            <a:endParaRPr lang="en-US" sz="27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B29E-3BDB-4C4F-8717-15FA94A4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1" y="240383"/>
            <a:ext cx="7886700" cy="743479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Agency October - February FY24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</a:t>
            </a:r>
            <a:r>
              <a:rPr lang="en-US" altLang="en-US" sz="1200" dirty="0"/>
              <a:t>March 6</a:t>
            </a: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, 2024 from SAM.GOV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877F-D982-C548-9404-3D00EE9F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45046-31E7-7CB1-A94C-B28062C1418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91336"/>
            <a:ext cx="3685032" cy="174625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91345" y="1501376"/>
          <a:ext cx="9015984" cy="408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767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D08A-973A-4EEC-975A-F0A36919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7" y="225388"/>
            <a:ext cx="7886700" cy="743479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Langley Research Center (LaRC) October - February FY24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</a:t>
            </a:r>
            <a:r>
              <a:rPr lang="en-US" altLang="en-US" sz="1200" dirty="0"/>
              <a:t>March 6, 2024 </a:t>
            </a: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from 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D29D1-4D72-4650-AF9D-78334EA1C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FA64A-11F2-E2AD-BA1D-9DCB425B5F6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66537"/>
            <a:ext cx="3675888" cy="174625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/>
        </p:nvGraphicFramePr>
        <p:xfrm>
          <a:off x="128016" y="1443325"/>
          <a:ext cx="9015984" cy="408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566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449933"/>
              </p:ext>
            </p:extLst>
          </p:nvPr>
        </p:nvGraphicFramePr>
        <p:xfrm>
          <a:off x="75275" y="1183884"/>
          <a:ext cx="899345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298">
                  <a:extLst>
                    <a:ext uri="{9D8B030D-6E8A-4147-A177-3AD203B41FA5}">
                      <a16:colId xmlns:a16="http://schemas.microsoft.com/office/drawing/2014/main" val="4073882123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811">
                  <a:extLst>
                    <a:ext uri="{9D8B030D-6E8A-4147-A177-3AD203B41FA5}">
                      <a16:colId xmlns:a16="http://schemas.microsoft.com/office/drawing/2014/main" val="1808080230"/>
                    </a:ext>
                  </a:extLst>
                </a:gridCol>
                <a:gridCol w="710469">
                  <a:extLst>
                    <a:ext uri="{9D8B030D-6E8A-4147-A177-3AD203B41FA5}">
                      <a16:colId xmlns:a16="http://schemas.microsoft.com/office/drawing/2014/main" val="3064168461"/>
                    </a:ext>
                  </a:extLst>
                </a:gridCol>
                <a:gridCol w="848616">
                  <a:extLst>
                    <a:ext uri="{9D8B030D-6E8A-4147-A177-3AD203B41FA5}">
                      <a16:colId xmlns:a16="http://schemas.microsoft.com/office/drawing/2014/main" val="4050428003"/>
                    </a:ext>
                  </a:extLst>
                </a:gridCol>
                <a:gridCol w="3062630">
                  <a:extLst>
                    <a:ext uri="{9D8B030D-6E8A-4147-A177-3AD203B41FA5}">
                      <a16:colId xmlns:a16="http://schemas.microsoft.com/office/drawing/2014/main" val="1850753341"/>
                    </a:ext>
                  </a:extLst>
                </a:gridCol>
              </a:tblGrid>
              <a:tr h="3172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Name of Procurement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NAICS Code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Previous Competition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Set-Aside</a:t>
                      </a:r>
                      <a:endParaRPr lang="en-US" sz="12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Est.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RFP/RFQ Release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8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 Geospatial Support Services (EGSS)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541330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New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WOSB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POC: Will Peeples (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william.t.peeples@nasa.gov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1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Institutional Safety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541690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New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 Safety and Fire for LaRC, JSC, &amp; GSFC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POC: Kenneth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Poast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kenneth.i.poast@nasa.gov</a:t>
                      </a:r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35461115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Mechanical and Composites Hardware Fabrication Support Services (MCHFSS)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336413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SB set-aside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17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Current contract expires 03/31/25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53020160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Facility Assurance, Inspection, Monitoring, and Occupational Safety (FAIMOS)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541690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8(a) competitive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8(a)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17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Current contract expires 04/30/25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01388098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Occupational Health Support Services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621999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8(a) competitive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8(a)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17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Current contract expires 06/30/25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1832830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Evaluations, Assessments, Studies, Services, and Support (EASSS)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SB set-aside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17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Current contract expires 09/30/25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43593-C7EF-7B4B-9478-17F0C6DC43BC}" type="slidenum">
              <a:rPr kumimoji="0" lang="en-US" sz="81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1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1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147" y="64341"/>
            <a:ext cx="8913755" cy="1036835"/>
          </a:xfrm>
        </p:spPr>
        <p:txBody>
          <a:bodyPr>
            <a:normAutofit/>
          </a:bodyPr>
          <a:lstStyle/>
          <a:p>
            <a:pPr marL="0" marR="0" lvl="0" indent="0" algn="ctr" defTabSz="685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UPCOMING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LARC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OPPORTUNITIES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54647-2E33-579D-1140-D693824207D6}"/>
              </a:ext>
            </a:extLst>
          </p:cNvPr>
          <p:cNvSpPr txBox="1"/>
          <p:nvPr/>
        </p:nvSpPr>
        <p:spPr>
          <a:xfrm>
            <a:off x="2855033" y="5310500"/>
            <a:ext cx="5960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</a:rPr>
              <a:t>NASA LaRC SB Marketing Guide: 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  <a:hlinkClick r:id="rId5"/>
              </a:rPr>
              <a:t>https://www.nasa.gov/osbp/about-nasa-centers/#langley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89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1" y="243189"/>
            <a:ext cx="8934253" cy="58595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Learning Opportunities 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65561"/>
              </p:ext>
            </p:extLst>
          </p:nvPr>
        </p:nvGraphicFramePr>
        <p:xfrm>
          <a:off x="67110" y="1158658"/>
          <a:ext cx="8985545" cy="3651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9263">
                  <a:extLst>
                    <a:ext uri="{9D8B030D-6E8A-4147-A177-3AD203B41FA5}">
                      <a16:colId xmlns:a16="http://schemas.microsoft.com/office/drawing/2014/main" val="578134319"/>
                    </a:ext>
                  </a:extLst>
                </a:gridCol>
              </a:tblGrid>
              <a:tr h="2755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Comments/Registration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April 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One-on-One Business Counseling (Eastern Virginia Region)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Virginia SBSD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Portsmouth, VA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hlinkClick r:id="rId3"/>
                        </a:rPr>
                        <a:t>One-on-One Business Counseling (Eastern Virginia Region) Registration, Wed, Apr 3, 2024 at 1:00 PM | Eventbrite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26991507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April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Secure Federal Government Funding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88600880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May 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Successful Small Business Stories at NASA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45969781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June 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Small Business Town Hall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2156046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July 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Vendor Database Demo and Training for Public Users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hlinkClick r:id="rId5"/>
                        </a:rPr>
                        <a:t>NASA Vendor Database Demo and Training for Public Users Tickets, Thu, Jul 11, 2024 at 12:00 PM | Eventbrite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4098439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July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Opportunities at NASA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96787236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August 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FFRDC Opportunities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2500169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1F81-D034-4373-84CC-128618D2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E0D88-3475-C81A-3405-65C5CCC774CB}"/>
              </a:ext>
            </a:extLst>
          </p:cNvPr>
          <p:cNvSpPr txBox="1"/>
          <p:nvPr/>
        </p:nvSpPr>
        <p:spPr>
          <a:xfrm>
            <a:off x="3050088" y="5333311"/>
            <a:ext cx="5668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NASA OSBP Learning Series: </a:t>
            </a:r>
            <a:r>
              <a:rPr lang="en-US" sz="1100" dirty="0">
                <a:hlinkClick r:id="rId6"/>
              </a:rPr>
              <a:t>https://www.nasa.gov/osbp/learning-series/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05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" y="286372"/>
            <a:ext cx="8930587" cy="58595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Outreach Opportunities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57824"/>
              </p:ext>
            </p:extLst>
          </p:nvPr>
        </p:nvGraphicFramePr>
        <p:xfrm>
          <a:off x="79849" y="1196340"/>
          <a:ext cx="8972806" cy="28270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1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562">
                  <a:extLst>
                    <a:ext uri="{9D8B030D-6E8A-4147-A177-3AD203B41FA5}">
                      <a16:colId xmlns:a16="http://schemas.microsoft.com/office/drawing/2014/main" val="581505612"/>
                    </a:ext>
                  </a:extLst>
                </a:gridCol>
                <a:gridCol w="3653937">
                  <a:extLst>
                    <a:ext uri="{9D8B030D-6E8A-4147-A177-3AD203B41FA5}">
                      <a16:colId xmlns:a16="http://schemas.microsoft.com/office/drawing/2014/main" val="578134319"/>
                    </a:ext>
                  </a:extLst>
                </a:gridCol>
              </a:tblGrid>
              <a:tr h="2331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Comments/Registration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March 26-27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Small Business Federal Contracting Summit | DC Spring 2024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USWCC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Hybrid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In-person (Wash DC) – March 26-27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 Matchmaking – April 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https://www.uswcc.org/events/national-small-business-federal-contracting-summit-spring-2024-dc-area-hybrid/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20762852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and Partners Small Business and HBCU Summit: Create, Connect &amp; Collaborate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Howard University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16290922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16-18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HBCU/MSI Technology Infusion Road Tour at Clark Atlanta University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NASA OSBP &amp; MUREP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Atlanta, GA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27295633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May 6-8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Tidewater Integrated Combat Symposium (TWICS) / ACC Industry Day 2024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AFCEA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Hampton, VA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https://afcea-tidewater.org/product/registration/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17827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783A6-32C2-41F9-88F7-764BBF5C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390E5-1698-89D0-82F2-96B24AF235F7}"/>
              </a:ext>
            </a:extLst>
          </p:cNvPr>
          <p:cNvSpPr txBox="1"/>
          <p:nvPr/>
        </p:nvSpPr>
        <p:spPr>
          <a:xfrm>
            <a:off x="2810470" y="5374689"/>
            <a:ext cx="5976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NASA OSBP Outreach Events: </a:t>
            </a:r>
            <a:r>
              <a:rPr lang="en-US" sz="1100" dirty="0">
                <a:hlinkClick r:id="rId5"/>
              </a:rPr>
              <a:t>https://www.nasa.gov/osbp/osbp-outreach-events/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2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1E872-0C5E-480E-9074-741C88116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5" y="1196236"/>
            <a:ext cx="8661747" cy="4102274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NASA Mentor-Protege Program (MPP) is under a temporary moratorium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1700" dirty="0">
                <a:solidFill>
                  <a:srgbClr val="002060"/>
                </a:solidFill>
                <a:latin typeface="+mj-lt"/>
              </a:rPr>
              <a:t>Not accepting new mentor-protégé agreement applications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C51FE-49D9-314D-9957-ABBF7DDE878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5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4" y="194119"/>
            <a:ext cx="8912832" cy="747223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Contact Information &amp; Links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701" y="1152395"/>
            <a:ext cx="8871735" cy="4113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15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Robert Betts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2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Small Business Specialist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2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Office of Small Business Programs – IT Procurement Office &amp; Langley Research Center</a:t>
            </a:r>
          </a:p>
          <a:p>
            <a:pPr marL="0" indent="0" algn="ctr">
              <a:spcBef>
                <a:spcPts val="225"/>
              </a:spcBef>
              <a:buNone/>
            </a:pPr>
            <a:r>
              <a:rPr lang="en-US" altLang="en-US" sz="1200" b="1" dirty="0">
                <a:latin typeface="Franklin Gothic Book" panose="020B0503020102020204" pitchFamily="34" charset="0"/>
              </a:rPr>
              <a:t>Tel:</a:t>
            </a:r>
            <a:r>
              <a:rPr lang="en-US" altLang="en-US" sz="1200" dirty="0">
                <a:latin typeface="Franklin Gothic Book" panose="020B0503020102020204" pitchFamily="34" charset="0"/>
              </a:rPr>
              <a:t> (757) 864-6074</a:t>
            </a:r>
          </a:p>
          <a:p>
            <a:pPr marL="0" indent="0" algn="ctr">
              <a:spcBef>
                <a:spcPts val="225"/>
              </a:spcBef>
              <a:buNone/>
            </a:pP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Email: 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larc-S</a:t>
            </a:r>
            <a:r>
              <a:rPr 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mallBusiness@mail.nasa.gov</a:t>
            </a:r>
            <a:endParaRPr lang="en-US" sz="1200" b="1" u="sng" kern="0" dirty="0">
              <a:solidFill>
                <a:srgbClr val="0092D2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LaRC SB Marketing Guide: </a:t>
            </a: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4"/>
              </a:rPr>
              <a:t>https://www.nasa.gov/osbp/about-nasa-centers/#langley</a:t>
            </a: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altLang="en-US" sz="1200" b="1" kern="0" dirty="0">
              <a:solidFill>
                <a:prstClr val="black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Website: </a:t>
            </a:r>
            <a:r>
              <a:rPr lang="en-US" alt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5"/>
              </a:rPr>
              <a:t>www.nasa.gov/osbp</a:t>
            </a:r>
            <a:r>
              <a:rPr lang="en-US" alt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Vendor Database: 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6"/>
              </a:rPr>
              <a:t>https://apps.nasa.gov/nvdb/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endParaRPr lang="en-US" sz="8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Partnerships: </a:t>
            </a:r>
            <a:r>
              <a:rPr lang="en-US" sz="1200" b="1" dirty="0">
                <a:latin typeface="Franklin Gothic Book" panose="020B0503020102020204" pitchFamily="34" charset="0"/>
                <a:hlinkClick r:id="rId7"/>
              </a:rPr>
              <a:t>www.nasa.gov/partnerships</a:t>
            </a:r>
            <a:endParaRPr lang="en-US" sz="12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Tech Transfer: 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8"/>
              </a:rPr>
              <a:t>http://technology.nasa.gov</a:t>
            </a:r>
            <a:endParaRPr lang="en-US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NASA SBIR/STTR: 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9"/>
              </a:rPr>
              <a:t>https://www.nasa.gov/sbir_sttr/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2023 NASA Langley Research Center Annual Report: </a:t>
            </a:r>
            <a:r>
              <a:rPr lang="en-US" sz="1200" b="1" u="sng" dirty="0">
                <a:solidFill>
                  <a:srgbClr val="0563C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https://oh.larc.nasa.gov/oh/annual-report/2023/</a:t>
            </a:r>
            <a:r>
              <a:rPr lang="en-US" sz="1200" b="1" dirty="0">
                <a:latin typeface="Franklin Gothic Book" panose="020B05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Spinoff 2023: </a:t>
            </a:r>
            <a:r>
              <a:rPr lang="en-US" sz="1200" b="1" dirty="0">
                <a:latin typeface="Franklin Gothic Book" panose="020B0503020102020204" pitchFamily="34" charset="0"/>
                <a:hlinkClick r:id="rId10"/>
              </a:rPr>
              <a:t>https://spinoff.nasa.gov/sites/default/files/2023-01/NASA-Spinoff-2023.pdf</a:t>
            </a:r>
            <a:r>
              <a:rPr lang="en-US" sz="1200" b="1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4" y="194119"/>
            <a:ext cx="8912832" cy="747223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Backup Slides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701" y="1152395"/>
            <a:ext cx="8871735" cy="4113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2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10 - LCSC SB Update Center" id="{ABC65929-E2DE-4C29-88C9-406AFA4F03AC}" vid="{9E059C9A-F017-421D-817A-55DFE617E309}"/>
    </a:ext>
  </a:extLst>
</a:theme>
</file>

<file path=ppt/theme/theme2.xml><?xml version="1.0" encoding="utf-8"?>
<a:theme xmlns:a="http://schemas.openxmlformats.org/drawingml/2006/main" name="1_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4E6F570-A1E4-EA47-A277-CAECBD1D8F19}" vid="{57F6CEA7-D739-EF4B-8F39-915AB5DCD405}"/>
    </a:ext>
  </a:extLst>
</a:theme>
</file>

<file path=ppt/theme/theme3.xml><?xml version="1.0" encoding="utf-8"?>
<a:theme xmlns:a="http://schemas.openxmlformats.org/drawingml/2006/main" name="4_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4A7B6AD-EBAE-1A47-A726-F22B7F5CACBF}" vid="{D438148D-FE80-B54E-9027-1A92D32B72C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C2E690287E9443975D2B459689C2E6" ma:contentTypeVersion="3" ma:contentTypeDescription="Create a new document." ma:contentTypeScope="" ma:versionID="a0a4d33779251b86a81dcde212ff4a4a">
  <xsd:schema xmlns:xsd="http://www.w3.org/2001/XMLSchema" xmlns:xs="http://www.w3.org/2001/XMLSchema" xmlns:p="http://schemas.microsoft.com/office/2006/metadata/properties" xmlns:ns2="94bdf555-ed74-49fc-9172-35f0122ddbf1" xmlns:ns3="aa04f444-95a2-4502-8a33-bc8688baf6ee" targetNamespace="http://schemas.microsoft.com/office/2006/metadata/properties" ma:root="true" ma:fieldsID="fdd717796140ba3a063e4b8516438c4f" ns2:_="" ns3:_="">
    <xsd:import namespace="94bdf555-ed74-49fc-9172-35f0122ddbf1"/>
    <xsd:import namespace="aa04f444-95a2-4502-8a33-bc8688baf6e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df555-ed74-49fc-9172-35f0122ddbf1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4f444-95a2-4502-8a33-bc8688baf6e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4bdf555-ed74-49fc-9172-35f0122ddbf1">X42FUWTPVHZK-419532041-2177</_dlc_DocId>
    <_dlc_DocIdUrl xmlns="94bdf555-ed74-49fc-9172-35f0122ddbf1">
      <Url>https://itcdcmsportal.hq.nasa.gov/organization/hqosbp/sbss/_layouts/15/DocIdRedir.aspx?ID=X42FUWTPVHZK-419532041-2177</Url>
      <Description>X42FUWTPVHZK-419532041-2177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ABF8156-53BC-4AF5-AC35-F60DBF649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df555-ed74-49fc-9172-35f0122ddbf1"/>
    <ds:schemaRef ds:uri="aa04f444-95a2-4502-8a33-bc8688baf6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708B1B-0C9D-41CA-9753-14D6B23AE11C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94bdf555-ed74-49fc-9172-35f0122ddbf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a04f444-95a2-4502-8a33-bc8688baf6ee"/>
  </ds:schemaRefs>
</ds:datastoreItem>
</file>

<file path=customXml/itemProps3.xml><?xml version="1.0" encoding="utf-8"?>
<ds:datastoreItem xmlns:ds="http://schemas.openxmlformats.org/officeDocument/2006/customXml" ds:itemID="{2DADA97A-BAA5-4DD3-845F-484E5F06D5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5989A92-7B82-4DE3-9063-2EC03FC547E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2020-10 - LCSC SB Update Center</Template>
  <TotalTime>34716</TotalTime>
  <Words>1363</Words>
  <Application>Microsoft Office PowerPoint</Application>
  <PresentationFormat>On-screen Show (16:10)</PresentationFormat>
  <Paragraphs>239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Impact</vt:lpstr>
      <vt:lpstr>Office Theme</vt:lpstr>
      <vt:lpstr>1_Office Theme</vt:lpstr>
      <vt:lpstr>4_Office Theme</vt:lpstr>
      <vt:lpstr>LCSC Small Business Update</vt:lpstr>
      <vt:lpstr>NASA Agency October - February FY24 Prime Goals vs. Actual Percentages Data generated March 6, 2024 from SAM.GOV</vt:lpstr>
      <vt:lpstr>Langley Research Center (LaRC) October - February FY24 Prime Goals vs. Actual Percentages Data generated March 6, 2024 from SAM.GOV</vt:lpstr>
      <vt:lpstr>UPCOMING LARC OPPORTUNITIES</vt:lpstr>
      <vt:lpstr>Upcoming Learning Opportunities </vt:lpstr>
      <vt:lpstr>Upcoming Outreach Opportunities</vt:lpstr>
      <vt:lpstr>Miscellaneous</vt:lpstr>
      <vt:lpstr>Contact Information &amp; Links</vt:lpstr>
      <vt:lpstr>Backup Slides</vt:lpstr>
      <vt:lpstr>NASA Vendor Database QR Code</vt:lpstr>
      <vt:lpstr>Where to find opportunities</vt:lpstr>
      <vt:lpstr>Where to find SB Assistance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LCSC Small Business Update</dc:title>
  <dc:creator>Betts, Robert O. (LARC-B1)</dc:creator>
  <cp:lastModifiedBy>ROBERT BETTS</cp:lastModifiedBy>
  <cp:revision>377</cp:revision>
  <cp:lastPrinted>2021-04-15T14:53:36Z</cp:lastPrinted>
  <dcterms:created xsi:type="dcterms:W3CDTF">2020-11-10T15:42:11Z</dcterms:created>
  <dcterms:modified xsi:type="dcterms:W3CDTF">2024-03-21T16:54:08Z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0x01010096C2E690287E9443975D2B459689C2E6</vt:lpwstr>
  </property>
  <property fmtid="{D5CDD505-2E9C-101B-9397-08002B2CF9AE}" pid="3" name="_dlc_DocIdItemGuid">
    <vt:lpwstr>fcdd3adc-65b1-45ed-9c77-1965f9b9be47</vt:lpwstr>
  </property>
</Properties>
</file>