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5"/>
    <p:sldMasterId id="2147483696" r:id="rId6"/>
  </p:sldMasterIdLst>
  <p:notesMasterIdLst>
    <p:notesMasterId r:id="rId18"/>
  </p:notesMasterIdLst>
  <p:sldIdLst>
    <p:sldId id="256" r:id="rId7"/>
    <p:sldId id="2832" r:id="rId8"/>
    <p:sldId id="2833" r:id="rId9"/>
    <p:sldId id="341" r:id="rId10"/>
    <p:sldId id="347" r:id="rId11"/>
    <p:sldId id="338" r:id="rId12"/>
    <p:sldId id="288" r:id="rId13"/>
    <p:sldId id="349" r:id="rId14"/>
    <p:sldId id="284" r:id="rId15"/>
    <p:sldId id="3682" r:id="rId16"/>
    <p:sldId id="339" r:id="rId17"/>
  </p:sldIdLst>
  <p:sldSz cx="9144000" cy="5715000" type="screen16x1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502" autoAdjust="0"/>
  </p:normalViewPr>
  <p:slideViewPr>
    <p:cSldViewPr snapToGrid="0" snapToObjects="1">
      <p:cViewPr varScale="1">
        <p:scale>
          <a:sx n="122" d="100"/>
          <a:sy n="122" d="100"/>
        </p:scale>
        <p:origin x="15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5301715578492601"/>
          <c:y val="2.017146059163690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15772705725E-2"/>
                  <c:y val="-3.386551822478069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/>
                      <a:t>16.9%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CE-4CD9-887A-35E51B6F1F2C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E-4CD9-887A-35E51B6F1F2C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E-4CD9-887A-35E51B6F1F2C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E-4CD9-887A-35E51B6F1F2C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CE-4CD9-887A-35E51B6F1F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Goaling'!$H$17,'Small Business Goaling'!$L$17,'Small Business Goaling'!$P$17,'Small Business Goaling'!$T$17,'Small Business Goaling'!$X$17)</c:f>
              <c:numCache>
                <c:formatCode>#,##0.0%</c:formatCode>
                <c:ptCount val="5"/>
                <c:pt idx="0" formatCode="0.00%">
                  <c:v>0.16900000000000001</c:v>
                </c:pt>
                <c:pt idx="1">
                  <c:v>9.7500000000000003E-2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CE-4CD9-887A-35E51B6F1F2C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E-4CD9-887A-35E51B6F1F2C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E-4CD9-887A-35E51B6F1F2C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8CE-4CD9-887A-35E51B6F1F2C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E-4CD9-887A-35E51B6F1F2C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E-4CD9-887A-35E51B6F1F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Goaling'!$G$17,'Small Business Goaling'!$K$17,'Small Business Goaling'!$O$17,'Small Business Goaling'!$S$17,'Small Business Goaling'!$W$17)</c:f>
              <c:numCache>
                <c:formatCode>#,##0.0%</c:formatCode>
                <c:ptCount val="5"/>
                <c:pt idx="0">
                  <c:v>0.14685917647065735</c:v>
                </c:pt>
                <c:pt idx="1">
                  <c:v>6.853164970288389E-2</c:v>
                </c:pt>
                <c:pt idx="2">
                  <c:v>3.9416997340543339E-2</c:v>
                </c:pt>
                <c:pt idx="3">
                  <c:v>1.1191674403451658E-2</c:v>
                </c:pt>
                <c:pt idx="4">
                  <c:v>1.9710085606971708E-2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CE-4CD9-887A-35E51B6F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8-44E0-A99D-F004D8DD1B27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8-44E0-A99D-F004D8DD1B27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F8-44E0-A99D-F004D8DD1B27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F8-44E0-A99D-F004D8DD1B27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F8-44E0-A99D-F004D8DD1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Goaling'!$H$10,'Small Business Goaling'!$L$10,'Small Business Goaling'!$P$10,'Small Business Goaling'!$T$10,'Small Business Goaling'!$X$10)</c:f>
              <c:numCache>
                <c:formatCode>#,##0.0%</c:formatCode>
                <c:ptCount val="5"/>
                <c:pt idx="0" formatCode="0.0%">
                  <c:v>0.53800000000000003</c:v>
                </c:pt>
                <c:pt idx="1">
                  <c:v>0.129</c:v>
                </c:pt>
                <c:pt idx="2">
                  <c:v>3.5000000000000003E-2</c:v>
                </c:pt>
                <c:pt idx="3" formatCode="0.0%">
                  <c:v>5.0000000000000001E-3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F8-44E0-A99D-F004D8DD1B27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F8-44E0-A99D-F004D8DD1B27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F8-44E0-A99D-F004D8DD1B27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F8-44E0-A99D-F004D8DD1B27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F8-44E0-A99D-F004D8DD1B27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F8-44E0-A99D-F004D8DD1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Goaling'!$G$10,'Small Business Goaling'!$K$10,'Small Business Goaling'!$O$10,'Small Business Goaling'!$S$10,'Small Business Goaling'!$W$10)</c:f>
              <c:numCache>
                <c:formatCode>#,##0.0%</c:formatCode>
                <c:ptCount val="5"/>
                <c:pt idx="0">
                  <c:v>0.62953589666294596</c:v>
                </c:pt>
                <c:pt idx="1">
                  <c:v>0.118682907966964</c:v>
                </c:pt>
                <c:pt idx="2">
                  <c:v>4.0053202011348397E-2</c:v>
                </c:pt>
                <c:pt idx="3">
                  <c:v>3.3625113692470798E-3</c:v>
                </c:pt>
                <c:pt idx="4">
                  <c:v>1.5847436966826701E-3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F8-44E0-A99D-F004D8DD1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7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945D-8718-964F-94BE-5C93BD6376CA}" type="datetimeFigureOut">
              <a:rPr lang="en-US" smtClean="0"/>
              <a:t>02/13/2024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9000"/>
            <a:ext cx="383381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7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769E-F6AD-C44B-A03E-167DC459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4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67B5-3762-3448-A3E4-062E74331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4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E769E-F6AD-C44B-A03E-167DC459E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1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6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1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935302"/>
            <a:ext cx="3686175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3001698"/>
            <a:ext cx="3686175" cy="137980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3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0"/>
            <a:ext cx="3944541" cy="45032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2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1999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208213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2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0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5" r:id="rId8"/>
    <p:sldLayoutId id="2147483693" r:id="rId9"/>
    <p:sldLayoutId id="214748369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spc="1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osbp/mentor-protege-program/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apps.nasa.gov/nvdb/" TargetMode="External"/><Relationship Id="rId12" Type="http://schemas.openxmlformats.org/officeDocument/2006/relationships/hyperlink" Target="https://software.nas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net.sba.gov/client/dsp_Landing.cfm" TargetMode="External"/><Relationship Id="rId11" Type="http://schemas.openxmlformats.org/officeDocument/2006/relationships/hyperlink" Target="https://techport.nasa.gov/" TargetMode="External"/><Relationship Id="rId5" Type="http://schemas.openxmlformats.org/officeDocument/2006/relationships/hyperlink" Target="https://www.nasa.gov/osbp/active-contract-listings/" TargetMode="External"/><Relationship Id="rId10" Type="http://schemas.openxmlformats.org/officeDocument/2006/relationships/hyperlink" Target="https://www.nasa.gov/sbir_sttr/" TargetMode="External"/><Relationship Id="rId4" Type="http://schemas.openxmlformats.org/officeDocument/2006/relationships/hyperlink" Target="https://www.hq.nasa.gov/office/procurement/forecast/" TargetMode="External"/><Relationship Id="rId9" Type="http://schemas.openxmlformats.org/officeDocument/2006/relationships/hyperlink" Target="https://nspires.nasaprs.com/externa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1.odu.edu/iie/wbc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" TargetMode="External"/><Relationship Id="rId9" Type="http://schemas.openxmlformats.org/officeDocument/2006/relationships/hyperlink" Target="https://theinstitutenc.org/WBCRichmo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sbir_sttr/" TargetMode="External"/><Relationship Id="rId3" Type="http://schemas.openxmlformats.org/officeDocument/2006/relationships/hyperlink" Target="https://www.hq.nasa.gov/office/procurement/forecast/" TargetMode="External"/><Relationship Id="rId7" Type="http://schemas.openxmlformats.org/officeDocument/2006/relationships/hyperlink" Target="mailto:kenneth.i.poast@nas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illiam.t.peeples@nasa.gov" TargetMode="External"/><Relationship Id="rId5" Type="http://schemas.openxmlformats.org/officeDocument/2006/relationships/hyperlink" Target="mailto:LARC-LGMPCSII@mail.nasa.gov" TargetMode="External"/><Relationship Id="rId4" Type="http://schemas.openxmlformats.org/officeDocument/2006/relationships/hyperlink" Target="mailto:Kimberly.c.Wilson@nas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osbp/learning-se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same.org%2Fevent%2Fsmall-business-conference%2F&amp;data=05%7C01%7Crobert.betts%40nasa.gov%7Cf1d6cbd0604548c471f908dbf01de698%7C7005d45845be48ae8140d43da96dd17b%7C0%7C0%7C638367783429011447%7CUnknown%7CTWFpbGZsb3d8eyJWIjoiMC4wLjAwMDAiLCJQIjoiV2luMzIiLCJBTiI6Ik1haWwiLCJXVCI6Mn0%3D%7C3000%7C%7C%7C&amp;sdata=PM6hHt%2BYyWJGMGhHP3jmP3fE0ULoFs2GJsHJgYNY2C0%3D&amp;reserved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wcc.org/events/national-small-business-federal-contracting-summit-spring-2024-dc-area-hybrid/" TargetMode="External"/><Relationship Id="rId5" Type="http://schemas.openxmlformats.org/officeDocument/2006/relationships/hyperlink" Target="https://www.eventbrite.com/e/37th-marshall-small-business-alliance-tickets-796298529337?aff=oddtdtcreator" TargetMode="External"/><Relationship Id="rId4" Type="http://schemas.openxmlformats.org/officeDocument/2006/relationships/hyperlink" Target="https://www.uswcc.org/events/gsa-202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logy.nasa.gov/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www.nasa.gov/partnershi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nasa.gov/nvdb/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pinoff.nasa.gov/sites/default/files/2023-01/NASA-Spinoff-2023.pdf" TargetMode="External"/><Relationship Id="rId4" Type="http://schemas.openxmlformats.org/officeDocument/2006/relationships/hyperlink" Target="https://www.nasa.gov/osbp/about-nasa-centers/#langley" TargetMode="External"/><Relationship Id="rId9" Type="http://schemas.openxmlformats.org/officeDocument/2006/relationships/hyperlink" Target="https://www.nasa.gov/sbir_stt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pps.nasa.gov/nvdb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509417"/>
            <a:ext cx="3686175" cy="1989667"/>
          </a:xfrm>
        </p:spPr>
        <p:txBody>
          <a:bodyPr/>
          <a:lstStyle/>
          <a:p>
            <a:r>
              <a:rPr lang="en-US" dirty="0"/>
              <a:t>LCSC 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Robert Betts</a:t>
            </a:r>
          </a:p>
          <a:p>
            <a:r>
              <a:rPr lang="en-US" dirty="0"/>
              <a:t>NASA Office of Small Business Programs</a:t>
            </a:r>
          </a:p>
          <a:p>
            <a:r>
              <a:rPr lang="en-US" dirty="0"/>
              <a:t>Langley Research Center</a:t>
            </a:r>
          </a:p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6509" y="1171254"/>
          <a:ext cx="8996146" cy="407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0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https://www.nasa.gov/osbp/active-contract-listings/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Current NASA contracts. Also available on the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SubNet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https://subnet.sba.gov/client/dsp_Landing.cfm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Vendor Database (NVDB)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https://apps.nasa.gov/nvdb/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Register to share capabilities and receive NASA Procurement notices. NVDB is a market research tool for Acquisition personnel.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41367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</a:t>
                      </a:r>
                      <a:r>
                        <a:rPr lang="en-US" sz="900" b="0" baseline="0" dirty="0"/>
                        <a:t> Mentor Protégé 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https://www.nasa.gov/osbp/mentor-protege-program/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NASA MPP encourages NASA prime contractors to assist eligible Protégés, thereby enhancing the Protégés’ capabilities to perform on NASA contracts and subcontracts, fostering the establishment of long-term business relationships between these entities and NASA prime contractors, and increasing the overall number of these entities that receive NASA contract and subcontract awards</a:t>
                      </a:r>
                      <a:endParaRPr lang="en-US" sz="8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23249923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linkClick r:id="rId10"/>
                        </a:rPr>
                        <a:t>https://www.nasa.gov/sbir_sttr/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</a:t>
                      </a:r>
                      <a:r>
                        <a:rPr lang="en-US" sz="900" b="0" dirty="0" err="1"/>
                        <a:t>TechPort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1"/>
                        </a:rPr>
                        <a:t>https://techport.nasa.gov/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Showcases NASA’s portfolio of active and completed technology projects.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50488966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Technology Transfer 2023/2024 Software Catalog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https://software.nasa.gov/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NASA's Software Catalog offers hundreds of new software programs you can download for free to use in a wide variety of technical applications.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94289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655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60663"/>
              </p:ext>
            </p:extLst>
          </p:nvPr>
        </p:nvGraphicFramePr>
        <p:xfrm>
          <a:off x="56508" y="1171254"/>
          <a:ext cx="8924653" cy="181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APEX Accelerators (formally 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https://ww1.odu.edu/iie/wbc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Where to find SB Assistance</a:t>
            </a:r>
            <a:endParaRPr lang="en-US" sz="2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1" y="240383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October - January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February 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2024 from 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AAACB-F945-914A-8AAE-17FF1933E8F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0537"/>
            <a:ext cx="3675888" cy="1746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197832"/>
          <a:ext cx="9015942" cy="408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811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7" y="225388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Langley Research Center (LaRC) October - January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February 6, 2024 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from 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21BC5-3CE6-BAD8-5B49-32EBE64FCD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4775"/>
            <a:ext cx="3675888" cy="174625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128016" y="1214887"/>
          <a:ext cx="9015984" cy="40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68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83107"/>
            <a:ext cx="5986463" cy="44711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D5148-782F-41B3-B796-D644024D31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24" y="148348"/>
            <a:ext cx="8932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UPCOMING OPPORTUNITIES</a:t>
            </a:r>
          </a:p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https://www.hq.nasa.gov/office/procurement/forecast/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37703"/>
              </p:ext>
            </p:extLst>
          </p:nvPr>
        </p:nvGraphicFramePr>
        <p:xfrm>
          <a:off x="102743" y="1205711"/>
          <a:ext cx="8847103" cy="2941761"/>
        </p:xfrm>
        <a:graphic>
          <a:graphicData uri="http://schemas.openxmlformats.org/drawingml/2006/table">
            <a:tbl>
              <a:tblPr firstRow="1" bandRow="1"/>
              <a:tblGrid>
                <a:gridCol w="314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1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8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r>
                        <a:rPr lang="en-US" sz="1000" dirty="0"/>
                        <a:t>Langley Logistics Support Services (LSS) 2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10/20/23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80LARC24R0001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 due: 11/20/23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Kimberly Wilson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Kimberly.C.Wilson@nasa.gov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1863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Langley Grounds Maintenance &amp; Pest Control Support Services (LGMPCS) II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561730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RFP - 80LARC23R0010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Responses due 3/11/24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POC: LaRonda Davis-James 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LARC-LGMPCSII@mail.nasa.gov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19189"/>
                  </a:ext>
                </a:extLst>
              </a:tr>
              <a:tr h="3693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Geospatial Support Services (EGSS)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Will Peeples (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william.t.peeples@nasa.gov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10945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Safety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Safety and Fire for LaRC, JSC, &amp; GSFC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Kenneth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Poast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7"/>
                        </a:rPr>
                        <a:t>kenneth.i.poast@nasa.gov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22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NASA Small Business Innovation Research (SBIR)/Small Business Technology Transfer (STTR) – Phase 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01/09/2024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 due: 03/11/2024</a:t>
                      </a:r>
                    </a:p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8"/>
                        </a:rPr>
                        <a:t>https://www.nasa.gov/sbir_sttr/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6162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AFAE4-32F2-4AB4-9313-10C32E9D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beta.SAM.gov for updates and new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345987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43189"/>
            <a:ext cx="8934253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Learning Opportunities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01979"/>
              </p:ext>
            </p:extLst>
          </p:nvPr>
        </p:nvGraphicFramePr>
        <p:xfrm>
          <a:off x="67110" y="1158658"/>
          <a:ext cx="8985545" cy="2159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0162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75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Learning Series: NASA HBCU Opportunities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10782898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Changemakers and Small Business Success at NASA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1655354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Secure Federal Government Funding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8860088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May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Successful Small Business Stories at NASA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5969781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Small Business Town Hall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215604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Opportunities at NASA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9678723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August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FFRDC Opportunities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50016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1F81-D034-4373-84CC-128618D2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5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" y="286372"/>
            <a:ext cx="8930587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Outreach Opportunities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01181"/>
              </p:ext>
            </p:extLst>
          </p:nvPr>
        </p:nvGraphicFramePr>
        <p:xfrm>
          <a:off x="79849" y="1196340"/>
          <a:ext cx="8972806" cy="37735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978">
                  <a:extLst>
                    <a:ext uri="{9D8B030D-6E8A-4147-A177-3AD203B41FA5}">
                      <a16:colId xmlns:a16="http://schemas.microsoft.com/office/drawing/2014/main" val="581505612"/>
                    </a:ext>
                  </a:extLst>
                </a:gridCol>
                <a:gridCol w="3491099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331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February 27-28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Hampton Roads Small Business Conference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Society of American Military Engineers (SAME)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Virginia Beach Convention Center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https://www.same.org/event/small-business-conference/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65379595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GSA Virtual Meet &amp; Match: Supporting the Success of Women-Owned Small Businesses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Women’s Chamber of Commerce (USWCC)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4"/>
                        </a:rPr>
                        <a:t>https://www.uswcc.org/events/gsa-2024</a:t>
                      </a:r>
                      <a:r>
                        <a:rPr lang="en-US" sz="1000" dirty="0"/>
                        <a:t> 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4751645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en-US" sz="10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Marshall Small Business Alliance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MSFC SB Office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https://www.eventbrite.com/e/37th-marshall-small-business-alliance-tickets-796298529337?aff=oddtdtcreator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01548937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26-27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Small Business Federal Contracting Summit | DC Spring 2024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USWCC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(Wash DC) – March 26-27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Matchmaking – April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https://www.uswcc.org/events/national-small-business-federal-contracting-summit-spring-2024-dc-area-hybrid/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0762852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and Partners Small Business and HBCU Summit: Create, Connect &amp; Collaborate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Howard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16290922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16-18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HBCU/MSI Technology Infusion Road Tour at Clark Atlanta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 &amp; MUREP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Atlanta, GA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272956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3A6-32C2-41F9-88F7-764BBF5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2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LaRC SB Marketing Guide: 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https://www.nasa.gov/osbp/about-nasa-centers/#langley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5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6"/>
              </a:rPr>
              <a:t>https://apps.nasa.gov/nvdb/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en-US" sz="8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Partnerships: </a:t>
            </a:r>
            <a:r>
              <a:rPr lang="en-US" sz="1200" b="1" dirty="0">
                <a:latin typeface="Franklin Gothic Book" panose="020B0503020102020204" pitchFamily="34" charset="0"/>
                <a:hlinkClick r:id="rId7"/>
              </a:rPr>
              <a:t>www.nasa.gov/partnerships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9"/>
              </a:rPr>
              <a:t>https://www.nasa.gov/sbir_sttr/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2023 NASA Langley Research Center Annual Report: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https://oh.larc.nasa.gov/oh/annual-report/2023/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Spinoff 2023: </a:t>
            </a:r>
            <a:r>
              <a:rPr lang="en-US" sz="1200" b="1" dirty="0">
                <a:latin typeface="Franklin Gothic Book" panose="020B0503020102020204" pitchFamily="34" charset="0"/>
                <a:hlinkClick r:id="rId10"/>
              </a:rPr>
              <a:t>https://spinoff.nasa.gov/sites/default/files/2023-01/NASA-Spinoff-2023.pdf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Backup Slides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BF23-BC59-445A-8EF1-55769C0B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399577"/>
            <a:ext cx="4094129" cy="11046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400" kern="1200" dirty="0">
                <a:latin typeface="+mj-lt"/>
                <a:ea typeface="+mj-ea"/>
                <a:cs typeface="+mj-cs"/>
              </a:rPr>
              <a:t>NASA Vendor Database QR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01881-A04A-4AF3-8F71-34860D9F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1221" y="1653702"/>
            <a:ext cx="4094129" cy="34937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Tips for QR code use: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Handouts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Small Business presentations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Email signature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Surveys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Warning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 not oversaturate QR code use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Website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https://apps.nasa.gov/nvdb/"/>
              </a:rPr>
              <a:t>https://apps.nasa.gov/nvdb/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81FE4-2967-4AE2-AF8D-D8475053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/>
              <a:pPr defTabSz="914400">
                <a:spcAft>
                  <a:spcPts val="600"/>
                </a:spcAft>
              </a:pPr>
              <a:t>9</a:t>
            </a:fld>
            <a:endParaRPr lang="en-US" sz="1200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59A9A53D-782D-4C48-BC91-275372B2D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852820"/>
            <a:ext cx="3627438" cy="3627438"/>
          </a:xfrm>
        </p:spPr>
      </p:pic>
    </p:spTree>
    <p:extLst>
      <p:ext uri="{BB962C8B-B14F-4D97-AF65-F5344CB8AC3E}">
        <p14:creationId xmlns:p14="http://schemas.microsoft.com/office/powerpoint/2010/main" val="11071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 - LCSC SB Update Center" id="{ABC65929-E2DE-4C29-88C9-406AFA4F03AC}" vid="{9E059C9A-F017-421D-817A-55DFE617E309}"/>
    </a:ext>
  </a:extLst>
</a:theme>
</file>

<file path=ppt/theme/theme2.xml><?xml version="1.0" encoding="utf-8"?>
<a:theme xmlns:a="http://schemas.openxmlformats.org/drawingml/2006/main" name="1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bdf555-ed74-49fc-9172-35f0122ddbf1">X42FUWTPVHZK-419532041-2177</_dlc_DocId>
    <_dlc_DocIdUrl xmlns="94bdf555-ed74-49fc-9172-35f0122ddbf1">
      <Url>https://itcdcmsportal.hq.nasa.gov/organization/hqosbp/sbss/_layouts/15/DocIdRedir.aspx?ID=X42FUWTPVHZK-419532041-2177</Url>
      <Description>X42FUWTPVHZK-419532041-2177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2E690287E9443975D2B459689C2E6" ma:contentTypeVersion="3" ma:contentTypeDescription="Create a new document." ma:contentTypeScope="" ma:versionID="a0a4d33779251b86a81dcde212ff4a4a">
  <xsd:schema xmlns:xsd="http://www.w3.org/2001/XMLSchema" xmlns:xs="http://www.w3.org/2001/XMLSchema" xmlns:p="http://schemas.microsoft.com/office/2006/metadata/properties" xmlns:ns2="94bdf555-ed74-49fc-9172-35f0122ddbf1" xmlns:ns3="aa04f444-95a2-4502-8a33-bc8688baf6ee" targetNamespace="http://schemas.microsoft.com/office/2006/metadata/properties" ma:root="true" ma:fieldsID="fdd717796140ba3a063e4b8516438c4f" ns2:_="" ns3:_="">
    <xsd:import namespace="94bdf555-ed74-49fc-9172-35f0122ddbf1"/>
    <xsd:import namespace="aa04f444-95a2-4502-8a33-bc8688baf6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f555-ed74-49fc-9172-35f0122ddbf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f444-95a2-4502-8a33-bc8688baf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DADA97A-BAA5-4DD3-845F-484E5F06D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08B1B-0C9D-41CA-9753-14D6B23AE11C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94bdf555-ed74-49fc-9172-35f0122ddbf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04f444-95a2-4502-8a33-bc8688baf6ee"/>
  </ds:schemaRefs>
</ds:datastoreItem>
</file>

<file path=customXml/itemProps3.xml><?xml version="1.0" encoding="utf-8"?>
<ds:datastoreItem xmlns:ds="http://schemas.openxmlformats.org/officeDocument/2006/customXml" ds:itemID="{2ABF8156-53BC-4AF5-AC35-F60DBF649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f555-ed74-49fc-9172-35f0122ddbf1"/>
    <ds:schemaRef ds:uri="aa04f444-95a2-4502-8a33-bc8688baf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989A92-7B82-4DE3-9063-2EC03FC547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2020-10 - LCSC SB Update Center</Template>
  <TotalTime>33299</TotalTime>
  <Words>1373</Words>
  <Application>Microsoft Office PowerPoint</Application>
  <PresentationFormat>On-screen Show (16:10)</PresentationFormat>
  <Paragraphs>235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Franklin Gothic Book</vt:lpstr>
      <vt:lpstr>Impact</vt:lpstr>
      <vt:lpstr>Times New Roman</vt:lpstr>
      <vt:lpstr>Office Theme</vt:lpstr>
      <vt:lpstr>1_Office Theme</vt:lpstr>
      <vt:lpstr>LCSC Small Business Update</vt:lpstr>
      <vt:lpstr>NASA Agency October - January FY24 Prime Goals vs. Actual Percentages Data generated February 6, 2024 from SAM.GOV</vt:lpstr>
      <vt:lpstr>Langley Research Center (LaRC) October - January FY24 Prime Goals vs. Actual Percentages Data generated February 6, 2024 from SAM.GOV</vt:lpstr>
      <vt:lpstr>PowerPoint Presentation</vt:lpstr>
      <vt:lpstr>Upcoming Learning Opportunities </vt:lpstr>
      <vt:lpstr>Upcoming Outreach Opportunities</vt:lpstr>
      <vt:lpstr>Contact Information &amp; Links</vt:lpstr>
      <vt:lpstr>Backup Slides</vt:lpstr>
      <vt:lpstr>NASA Vendor Database QR Code</vt:lpstr>
      <vt:lpstr>Where to find opportunities</vt:lpstr>
      <vt:lpstr>Where to find SB Assistance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Small Business Update</dc:title>
  <dc:creator>Betts, Robert O. (LARC-B1)</dc:creator>
  <cp:lastModifiedBy>Betts, Robert O. (HQ-ZA000)</cp:lastModifiedBy>
  <cp:revision>368</cp:revision>
  <cp:lastPrinted>2021-04-15T14:53:36Z</cp:lastPrinted>
  <dcterms:created xsi:type="dcterms:W3CDTF">2020-11-10T15:42:11Z</dcterms:created>
  <dcterms:modified xsi:type="dcterms:W3CDTF">2024-02-13T17:56:06Z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0x01010096C2E690287E9443975D2B459689C2E6</vt:lpwstr>
  </property>
  <property fmtid="{D5CDD505-2E9C-101B-9397-08002B2CF9AE}" pid="3" name="_dlc_DocIdItemGuid">
    <vt:lpwstr>fcdd3adc-65b1-45ed-9c77-1965f9b9be47</vt:lpwstr>
  </property>
</Properties>
</file>