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5"/>
    <p:sldMasterId id="2147483696" r:id="rId6"/>
  </p:sldMasterIdLst>
  <p:notesMasterIdLst>
    <p:notesMasterId r:id="rId19"/>
  </p:notesMasterIdLst>
  <p:sldIdLst>
    <p:sldId id="256" r:id="rId7"/>
    <p:sldId id="257" r:id="rId8"/>
    <p:sldId id="265" r:id="rId9"/>
    <p:sldId id="2831" r:id="rId10"/>
    <p:sldId id="341" r:id="rId11"/>
    <p:sldId id="347" r:id="rId12"/>
    <p:sldId id="338" r:id="rId13"/>
    <p:sldId id="288" r:id="rId14"/>
    <p:sldId id="349" r:id="rId15"/>
    <p:sldId id="284" r:id="rId16"/>
    <p:sldId id="309" r:id="rId17"/>
    <p:sldId id="339" r:id="rId18"/>
  </p:sldIdLst>
  <p:sldSz cx="9144000" cy="5715000" type="screen16x10"/>
  <p:notesSz cx="9037638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4502" autoAdjust="0"/>
  </p:normalViewPr>
  <p:slideViewPr>
    <p:cSldViewPr snapToGrid="0" snapToObjects="1">
      <p:cViewPr varScale="1">
        <p:scale>
          <a:sx n="122" d="100"/>
          <a:sy n="122" d="100"/>
        </p:scale>
        <p:origin x="15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080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/>
                      <a:t>16.9%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34-458F-9F83-99159FFEB008}"/>
                </c:ext>
              </c:extLst>
            </c:dLbl>
            <c:dLbl>
              <c:idx val="1"/>
              <c:layout>
                <c:manualLayout>
                  <c:x val="1.0468124129458686E-2"/>
                  <c:y val="-3.32914766443099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C34-458F-9F83-99159FFEB008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34-458F-9F83-99159FFEB008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34-458F-9F83-99159FFEB008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34-458F-9F83-99159FFEB0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Goaling'!$H$17,'Small Business Goaling'!$L$17,'Small Business Goaling'!$P$17,'Small Business Goaling'!$T$17,'Small Business Goaling'!$X$17)</c:f>
              <c:numCache>
                <c:formatCode>#,##0.0%</c:formatCode>
                <c:ptCount val="5"/>
                <c:pt idx="0" formatCode="0.00%">
                  <c:v>0.16900000000000001</c:v>
                </c:pt>
                <c:pt idx="1">
                  <c:v>9.8000000000000004E-2</c:v>
                </c:pt>
                <c:pt idx="2">
                  <c:v>0.05</c:v>
                </c:pt>
                <c:pt idx="3" formatCode="0.0%">
                  <c:v>0.03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34-458F-9F83-99159FFEB008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34-458F-9F83-99159FFEB008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34-458F-9F83-99159FFEB008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C34-458F-9F83-99159FFEB008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34-458F-9F83-99159FFEB008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34-458F-9F83-99159FFEB0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Goaling'!$G$17,'Small Business Goaling'!$K$17,'Small Business Goaling'!$O$17,'Small Business Goaling'!$S$17,'Small Business Goaling'!$W$17)</c:f>
              <c:numCache>
                <c:formatCode>#,##0.0%</c:formatCode>
                <c:ptCount val="5"/>
                <c:pt idx="0">
                  <c:v>0.12317385443495726</c:v>
                </c:pt>
                <c:pt idx="1">
                  <c:v>6.0417640401410372E-2</c:v>
                </c:pt>
                <c:pt idx="2">
                  <c:v>3.4989521360415013E-2</c:v>
                </c:pt>
                <c:pt idx="3">
                  <c:v>1.1416104551476984E-2</c:v>
                </c:pt>
                <c:pt idx="4">
                  <c:v>1.3008586862306803E-2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34-458F-9F83-99159FFEB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01416"/>
        <c:axId val="232201800"/>
        <c:axId val="0"/>
      </c:bar3DChart>
      <c:catAx>
        <c:axId val="23220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01800"/>
        <c:crosses val="autoZero"/>
        <c:auto val="1"/>
        <c:lblAlgn val="ctr"/>
        <c:lblOffset val="100"/>
        <c:noMultiLvlLbl val="0"/>
      </c:catAx>
      <c:valAx>
        <c:axId val="2322018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2201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781335395247E-3"/>
                  <c:y val="-1.2865497470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1F-4052-B58F-F5C2C8824BB5}"/>
                </c:ext>
              </c:extLst>
            </c:dLbl>
            <c:dLbl>
              <c:idx val="1"/>
              <c:layout>
                <c:manualLayout>
                  <c:x val="5.8074983492071696E-3"/>
                  <c:y val="-1.8140589569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1F-4052-B58F-F5C2C8824BB5}"/>
                </c:ext>
              </c:extLst>
            </c:dLbl>
            <c:dLbl>
              <c:idx val="2"/>
              <c:layout>
                <c:manualLayout>
                  <c:x val="9.6215462151879906E-3"/>
                  <c:y val="-3.0743657042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1F-4052-B58F-F5C2C8824BB5}"/>
                </c:ext>
              </c:extLst>
            </c:dLbl>
            <c:dLbl>
              <c:idx val="3"/>
              <c:layout>
                <c:manualLayout>
                  <c:x val="5.8467318380329399E-3"/>
                  <c:y val="-1.74618031649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1F-4052-B58F-F5C2C8824BB5}"/>
                </c:ext>
              </c:extLst>
            </c:dLbl>
            <c:dLbl>
              <c:idx val="4"/>
              <c:layout>
                <c:manualLayout>
                  <c:x val="7.7433311322762897E-3"/>
                  <c:y val="-2.2675736961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1F-4052-B58F-F5C2C8824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Goaling'!$H$10,'Small Business Goaling'!$L$10,'Small Business Goaling'!$P$10,'Small Business Goaling'!$T$10,'Small Business Goaling'!$X$10)</c:f>
              <c:numCache>
                <c:formatCode>#,##0.0%</c:formatCode>
                <c:ptCount val="5"/>
                <c:pt idx="0" formatCode="0.0%">
                  <c:v>0.53800000000000003</c:v>
                </c:pt>
                <c:pt idx="1">
                  <c:v>0.129</c:v>
                </c:pt>
                <c:pt idx="2">
                  <c:v>3.5000000000000003E-2</c:v>
                </c:pt>
                <c:pt idx="3" formatCode="0.0%">
                  <c:v>5.0000000000000001E-3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1F-4052-B58F-F5C2C8824BB5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585787877845498E-3"/>
                  <c:y val="-1.80477440319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1F-4052-B58F-F5C2C8824BB5}"/>
                </c:ext>
              </c:extLst>
            </c:dLbl>
            <c:dLbl>
              <c:idx val="1"/>
              <c:layout>
                <c:manualLayout>
                  <c:x val="9.7062960598640405E-3"/>
                  <c:y val="-3.075936936454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1F-4052-B58F-F5C2C8824BB5}"/>
                </c:ext>
              </c:extLst>
            </c:dLbl>
            <c:dLbl>
              <c:idx val="2"/>
              <c:layout>
                <c:manualLayout>
                  <c:x val="2.1406557946099899E-2"/>
                  <c:y val="-1.66151807004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1F-4052-B58F-F5C2C8824BB5}"/>
                </c:ext>
              </c:extLst>
            </c:dLbl>
            <c:dLbl>
              <c:idx val="3"/>
              <c:layout>
                <c:manualLayout>
                  <c:x val="9.7130222565874995E-3"/>
                  <c:y val="-1.71539966279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1F-4052-B58F-F5C2C8824BB5}"/>
                </c:ext>
              </c:extLst>
            </c:dLbl>
            <c:dLbl>
              <c:idx val="4"/>
              <c:layout>
                <c:manualLayout>
                  <c:x val="9.7130028821044295E-3"/>
                  <c:y val="-2.72108843537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1F-4052-B58F-F5C2C8824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Goaling'!$G$10,'Small Business Goaling'!$K$10,'Small Business Goaling'!$O$10,'Small Business Goaling'!$S$10,'Small Business Goaling'!$W$10)</c:f>
              <c:numCache>
                <c:formatCode>#,##0.0%</c:formatCode>
                <c:ptCount val="5"/>
                <c:pt idx="0">
                  <c:v>0.60727631885566602</c:v>
                </c:pt>
                <c:pt idx="1">
                  <c:v>7.9568220946920495E-2</c:v>
                </c:pt>
                <c:pt idx="2">
                  <c:v>5.4733328341216199E-2</c:v>
                </c:pt>
                <c:pt idx="3">
                  <c:v>4.7204578582716603E-3</c:v>
                </c:pt>
                <c:pt idx="4">
                  <c:v>1.5516256047658199E-3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21F-4052-B58F-F5C2C8824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9344"/>
        <c:axId val="232299736"/>
        <c:axId val="0"/>
      </c:bar3DChart>
      <c:catAx>
        <c:axId val="2322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9736"/>
        <c:crosses val="autoZero"/>
        <c:auto val="1"/>
        <c:lblAlgn val="ctr"/>
        <c:lblOffset val="100"/>
        <c:noMultiLvlLbl val="0"/>
      </c:catAx>
      <c:valAx>
        <c:axId val="232299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9237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945D-8718-964F-94BE-5C93BD6376CA}" type="datetimeFigureOut">
              <a:rPr lang="en-US" smtClean="0"/>
              <a:t>01/09/2024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1913" y="889000"/>
            <a:ext cx="3833812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765" y="3418066"/>
            <a:ext cx="7230110" cy="2796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9237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E769E-F6AD-C44B-A03E-167DC459E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E769E-F6AD-C44B-A03E-167DC459EC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4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7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67B5-3762-3448-A3E4-062E74331A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74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E769E-F6AD-C44B-A03E-167DC459EC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E769E-F6AD-C44B-A03E-167DC459E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1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6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56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2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935302"/>
            <a:ext cx="3686175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3001698"/>
            <a:ext cx="3686175" cy="137980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52478"/>
            <a:ext cx="4320988" cy="198966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18874"/>
            <a:ext cx="4320988" cy="135515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36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9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75C66-1F92-274C-A62C-336CDF8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863A6-95D4-F445-911E-E20C402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3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2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3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7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81000"/>
            <a:ext cx="3944541" cy="45032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574" y="1971675"/>
            <a:ext cx="3743325" cy="2919148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28CE1-4F5C-DE44-AEE8-B3F19C53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3972"/>
            <a:ext cx="2489454" cy="236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6630B-2054-7648-B6CC-586C6530BCB2}"/>
              </a:ext>
            </a:extLst>
          </p:cNvPr>
          <p:cNvSpPr/>
          <p:nvPr userDrawn="1"/>
        </p:nvSpPr>
        <p:spPr>
          <a:xfrm>
            <a:off x="4571999" y="-65903"/>
            <a:ext cx="4802660" cy="5840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36" y="381000"/>
            <a:ext cx="4357164" cy="49818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906A7A-5BCF-1A4F-A7AC-7FAE445FE8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2208213"/>
            <a:ext cx="3743325" cy="3088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3C0CF-C1C7-2248-B3BC-43A8313B5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362832"/>
            <a:ext cx="2489454" cy="287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B567C2-5EC7-5141-9DE4-CEC2333B4877}"/>
              </a:ext>
            </a:extLst>
          </p:cNvPr>
          <p:cNvSpPr/>
          <p:nvPr userDrawn="1"/>
        </p:nvSpPr>
        <p:spPr>
          <a:xfrm>
            <a:off x="0" y="-40640"/>
            <a:ext cx="4572000" cy="5267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61" y="238125"/>
            <a:ext cx="3751064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533" y="238125"/>
            <a:ext cx="4046934" cy="477100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360" y="2019300"/>
            <a:ext cx="3751063" cy="317632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46B77-990B-0745-833B-90A5D0A9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9725"/>
            <a:ext cx="2489454" cy="23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5" r:id="rId8"/>
    <p:sldLayoutId id="2147483693" r:id="rId9"/>
    <p:sldLayoutId id="2147483694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all" spc="1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2865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6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none" spc="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apps.nasa.gov/nvdb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sbp.nasa.gov/mpp/index.html" TargetMode="External"/><Relationship Id="rId3" Type="http://schemas.openxmlformats.org/officeDocument/2006/relationships/hyperlink" Target="https://sam.gov/" TargetMode="External"/><Relationship Id="rId7" Type="http://schemas.openxmlformats.org/officeDocument/2006/relationships/hyperlink" Target="https://apps.nasa.gov/nvdb/" TargetMode="External"/><Relationship Id="rId12" Type="http://schemas.openxmlformats.org/officeDocument/2006/relationships/hyperlink" Target="https://software.nas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web1.sba.gov/subnet/client/dsp_Landing.cfm" TargetMode="External"/><Relationship Id="rId11" Type="http://schemas.openxmlformats.org/officeDocument/2006/relationships/hyperlink" Target="https://techport.nasa.gov/" TargetMode="External"/><Relationship Id="rId5" Type="http://schemas.openxmlformats.org/officeDocument/2006/relationships/hyperlink" Target="http://www.nasa.gov/osbp" TargetMode="External"/><Relationship Id="rId10" Type="http://schemas.openxmlformats.org/officeDocument/2006/relationships/hyperlink" Target="https://sbir.gsfc.nasa.gov/" TargetMode="External"/><Relationship Id="rId4" Type="http://schemas.openxmlformats.org/officeDocument/2006/relationships/hyperlink" Target="https://www.hq.nasa.gov/office/procurement/forecast/" TargetMode="External"/><Relationship Id="rId9" Type="http://schemas.openxmlformats.org/officeDocument/2006/relationships/hyperlink" Target="https://nspires.nasaprs.com/externa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du.edu/iie/wbc?utm_medium=email&amp;utm_source=govdelivery" TargetMode="External"/><Relationship Id="rId3" Type="http://schemas.openxmlformats.org/officeDocument/2006/relationships/hyperlink" Target="https://www.sba.gov/district/virginia?utm_medium=email&amp;utm_source=govdelivery" TargetMode="External"/><Relationship Id="rId7" Type="http://schemas.openxmlformats.org/officeDocument/2006/relationships/hyperlink" Target="https://www.virginiasbdc.org/business-recovery-cent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u.edu/iie/vboc?utm_medium=email&amp;utm_source=govdelivery" TargetMode="External"/><Relationship Id="rId5" Type="http://schemas.openxmlformats.org/officeDocument/2006/relationships/hyperlink" Target="https://www.score.org/?utm_medium=email&amp;utm_source=govdelivery" TargetMode="External"/><Relationship Id="rId4" Type="http://schemas.openxmlformats.org/officeDocument/2006/relationships/hyperlink" Target="https://virginiaptac.org/" TargetMode="External"/><Relationship Id="rId9" Type="http://schemas.openxmlformats.org/officeDocument/2006/relationships/hyperlink" Target="https://theinstitutenc.org/WBCRichmo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bir.nasa.gov/solicitations" TargetMode="External"/><Relationship Id="rId3" Type="http://schemas.openxmlformats.org/officeDocument/2006/relationships/hyperlink" Target="https://www.hq.nasa.gov/office/procurement/forecast/" TargetMode="External"/><Relationship Id="rId7" Type="http://schemas.openxmlformats.org/officeDocument/2006/relationships/hyperlink" Target="mailto:kenneth.i.poast@nas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illiam.t.peeples@nasa.gov" TargetMode="External"/><Relationship Id="rId5" Type="http://schemas.openxmlformats.org/officeDocument/2006/relationships/hyperlink" Target="mailto:LARC-LGMPCSII@mail.nasa.gov" TargetMode="External"/><Relationship Id="rId4" Type="http://schemas.openxmlformats.org/officeDocument/2006/relationships/hyperlink" Target="mailto:Kimberly.c.Wilson@nasa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rginiaptac.ecenterdirect.com/events/4201" TargetMode="External"/><Relationship Id="rId7" Type="http://schemas.openxmlformats.org/officeDocument/2006/relationships/hyperlink" Target="https://www.nasa.gov/osbp/learning-ser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rginiaptac.ecenterdirect.com/events/4093" TargetMode="External"/><Relationship Id="rId5" Type="http://schemas.openxmlformats.org/officeDocument/2006/relationships/hyperlink" Target="https://virginiaptac.ecenterdirect.com/events/4187" TargetMode="External"/><Relationship Id="rId4" Type="http://schemas.openxmlformats.org/officeDocument/2006/relationships/hyperlink" Target="https://www.eventbrite.com/e/how-to-effectively-represent-your-brand-your-business-introduction-tickets-75898616705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rginiaptac.ecenterdirect.com/events/42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wcc.org/events/national-small-business-federal-contracting-summit-spring-2024-dc-area-hybrid/" TargetMode="External"/><Relationship Id="rId5" Type="http://schemas.openxmlformats.org/officeDocument/2006/relationships/hyperlink" Target="https://gcc02.safelinks.protection.outlook.com/?url=https%3A%2F%2Fwww.same.org%2Fevent%2Fsmall-business-conference%2F&amp;data=05%7C01%7Crobert.betts%40nasa.gov%7Cf1d6cbd0604548c471f908dbf01de698%7C7005d45845be48ae8140d43da96dd17b%7C0%7C0%7C638367783429011447%7CUnknown%7CTWFpbGZsb3d8eyJWIjoiMC4wLjAwMDAiLCJQIjoiV2luMzIiLCJBTiI6Ik1haWwiLCJXVCI6Mn0%3D%7C3000%7C%7C%7C&amp;sdata=PM6hHt%2BYyWJGMGhHP3jmP3fE0ULoFs2GJsHJgYNY2C0%3D&amp;reserved=0" TargetMode="External"/><Relationship Id="rId4" Type="http://schemas.openxmlformats.org/officeDocument/2006/relationships/hyperlink" Target="https://www.nasa.gov/osbp/osbp-outreach-event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ology.nasa.gov/" TargetMode="External"/><Relationship Id="rId3" Type="http://schemas.openxmlformats.org/officeDocument/2006/relationships/hyperlink" Target="mailto:larc-SmallBusiness@mail.nasa.gov" TargetMode="External"/><Relationship Id="rId7" Type="http://schemas.openxmlformats.org/officeDocument/2006/relationships/hyperlink" Target="http://www.nasa.gov/partnershi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nasa.gov/nvdb/" TargetMode="External"/><Relationship Id="rId5" Type="http://schemas.openxmlformats.org/officeDocument/2006/relationships/hyperlink" Target="http://www.nasa.gov/osbp" TargetMode="External"/><Relationship Id="rId10" Type="http://schemas.openxmlformats.org/officeDocument/2006/relationships/hyperlink" Target="https://spinoff.nasa.gov/sites/default/files/2023-01/NASA-Spinoff-2023.pdf" TargetMode="External"/><Relationship Id="rId4" Type="http://schemas.openxmlformats.org/officeDocument/2006/relationships/hyperlink" Target="https://www.nasa.gov/osbp/about-nasa-centers/#langley" TargetMode="External"/><Relationship Id="rId9" Type="http://schemas.openxmlformats.org/officeDocument/2006/relationships/hyperlink" Target="http://www.sbir.nasa.gov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17F3-0AA8-F240-8F0F-C9513770B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" y="509417"/>
            <a:ext cx="3686175" cy="1989667"/>
          </a:xfrm>
        </p:spPr>
        <p:txBody>
          <a:bodyPr/>
          <a:lstStyle/>
          <a:p>
            <a:r>
              <a:rPr lang="en-US" dirty="0"/>
              <a:t>LCSC Small Business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3A536-0B5E-204C-B200-2E3FC12DD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Robert Betts</a:t>
            </a:r>
          </a:p>
          <a:p>
            <a:r>
              <a:rPr lang="en-US" dirty="0"/>
              <a:t>NASA Office of Small Business Programs</a:t>
            </a:r>
          </a:p>
          <a:p>
            <a:r>
              <a:rPr lang="en-US" dirty="0"/>
              <a:t>Langley Research Center</a:t>
            </a:r>
          </a:p>
          <a:p>
            <a:r>
              <a:rPr lang="en-US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16925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BF23-BC59-445A-8EF1-55769C0B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399577"/>
            <a:ext cx="4094129" cy="11046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400" kern="1200" dirty="0">
                <a:latin typeface="+mj-lt"/>
                <a:ea typeface="+mj-ea"/>
                <a:cs typeface="+mj-cs"/>
              </a:rPr>
              <a:t>NASA Vendor Database QR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01881-A04A-4AF3-8F71-34860D9F6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1221" y="1653702"/>
            <a:ext cx="4094129" cy="349376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Tips for QR code use: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Handouts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Small Business presentations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Email signature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Surveys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Warning</a:t>
            </a:r>
          </a:p>
          <a:p>
            <a:pPr lvl="1" indent="-228600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 not oversaturate QR code use</a:t>
            </a: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Website -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 tooltip="https://apps.nasa.gov/nvdb/"/>
              </a:rPr>
              <a:t>https://apps.nasa.gov/nvdb/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81FE4-2967-4AE2-AF8D-D84750535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1200" smtClean="0"/>
              <a:pPr defTabSz="914400">
                <a:spcAft>
                  <a:spcPts val="600"/>
                </a:spcAft>
              </a:pPr>
              <a:t>10</a:t>
            </a:fld>
            <a:endParaRPr lang="en-US" sz="1200" dirty="0"/>
          </a:p>
        </p:txBody>
      </p:sp>
      <p:pic>
        <p:nvPicPr>
          <p:cNvPr id="9" name="Content Placeholder 8" descr="Qr code&#10;&#10;Description automatically generated">
            <a:extLst>
              <a:ext uri="{FF2B5EF4-FFF2-40B4-BE49-F238E27FC236}">
                <a16:creationId xmlns:a16="http://schemas.microsoft.com/office/drawing/2014/main" id="{59A9A53D-782D-4C48-BC91-275372B2D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852820"/>
            <a:ext cx="3627438" cy="3627438"/>
          </a:xfrm>
        </p:spPr>
      </p:pic>
    </p:spTree>
    <p:extLst>
      <p:ext uri="{BB962C8B-B14F-4D97-AF65-F5344CB8AC3E}">
        <p14:creationId xmlns:p14="http://schemas.microsoft.com/office/powerpoint/2010/main" val="110716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59275"/>
              </p:ext>
            </p:extLst>
          </p:nvPr>
        </p:nvGraphicFramePr>
        <p:xfrm>
          <a:off x="56509" y="1171254"/>
          <a:ext cx="8996146" cy="416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6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effectLst/>
                        </a:rPr>
                        <a:t>Comments</a:t>
                      </a:r>
                      <a:endParaRPr lang="en-US" sz="9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https://sam.gov/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Federal contract opportunities 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NASA Acquisition Forecast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4"/>
                        </a:rPr>
                        <a:t>https://www.hq.nasa.gov/office/procurement/forecast/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Agency-wide acquisition forecast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Active Contract List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www.nasa.gov/osbp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Current NASA contracts. Also available on the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NASA OSBP Mobile App 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1148765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Business Administration Subcontracting Network (SubNet)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https://eweb1.sba.gov/subnet/client/dsp_Landing.cfm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+mn-lt"/>
                        </a:rPr>
                        <a:t>Federal subcontracting opportunities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Vendor Database (NVDB)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https://apps.nasa.gov/nvdb/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Register to share capabilities and receive NASA Procurement notices. NVDB is a market research tool for Acquisition personnel.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19141367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</a:t>
                      </a:r>
                      <a:r>
                        <a:rPr lang="en-US" sz="900" b="0" baseline="0" dirty="0"/>
                        <a:t> Mentor Protégé </a:t>
                      </a:r>
                      <a:endParaRPr lang="en-US" sz="900" b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https://osbp.nasa.gov/mpp/index.html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NASA MPP encourages NASA prime contractors to assist eligible Protégés, thereby enhancing the Protégés’ capabilities to perform on NASA contracts and subcontracts, fostering the establishment of long-term business relationships between these entities and NASA prime contractors, and increasing the overall number of these entities that receive NASA contract and subcontract awards</a:t>
                      </a:r>
                      <a:endParaRPr lang="en-US" sz="900" b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23249923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Solicitation and Proposal Integrated Review and Evaluation System (NSPIRES)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https://nspires.nasaprs.com/external/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Research opportunities in science and technology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Small Business Innovation Research/Small Business Technology Transfer (SBIR/STTR)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10"/>
                        </a:rPr>
                        <a:t>https://sbir.gsfc.nasa.gov/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Opportunities for small, high technology companies and research institutions to participate in Federal Government sponsored R&amp;D efforts in key technology areas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TechPort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11"/>
                        </a:rPr>
                        <a:t>https://techport.nasa.gov/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Showcases NASA’s portfolio of active and completed technology projects.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413450551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Technology Transfer 2023/2024 Software Catalog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https://software.nasa.gov/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NASA's Software Catalog offers hundreds of new software programs you can download for free to use in a wide variety of technical applications.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2363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Franklin Gothic Book" panose="020B0503020102020204" pitchFamily="34" charset="0"/>
              </a:rPr>
              <a:t>Where to find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57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365551"/>
              </p:ext>
            </p:extLst>
          </p:nvPr>
        </p:nvGraphicFramePr>
        <p:xfrm>
          <a:off x="56508" y="1171254"/>
          <a:ext cx="8924653" cy="193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SBA – Richmond District Office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https://www.sba.gov/district/virginia?utm_medium=email&amp;utm_source=govdelivery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89151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Virginia APEX Accelerators (formally PTAC)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4"/>
                        </a:rPr>
                        <a:t>https://virginiaptac.org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Service Corps of Retired Executives (SCORE)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https://www.score.org/?utm_medium=email&amp;utm_source=govdelivery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 Business Outreach Center (VBOC)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https://www.odu.edu/iie/vboc?utm_medium=email&amp;utm_source=govdelivery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Virginia Small Business Development Center (SBDC)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https://www.virginiasbdc.org/business-recovery-center/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- ODU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https://www.odu.edu/iie/wbc?utm_medium=email&amp;utm_source=govdelivery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of Richmond – The Institute and Virginia Union University (VUU)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https://theinstitutenc.org/WBCRichmond/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Franklin Gothic Book" panose="020B0503020102020204" pitchFamily="34" charset="0"/>
              </a:rPr>
              <a:t>Where to find Assistance</a:t>
            </a:r>
          </a:p>
        </p:txBody>
      </p:sp>
    </p:spTree>
    <p:extLst>
      <p:ext uri="{BB962C8B-B14F-4D97-AF65-F5344CB8AC3E}">
        <p14:creationId xmlns:p14="http://schemas.microsoft.com/office/powerpoint/2010/main" val="411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29E-3BDB-4C4F-8717-15FA94A4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" y="236543"/>
            <a:ext cx="7886700" cy="743479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Agency October - December FY24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altLang="en-US" sz="1200" dirty="0"/>
              <a:t>January 5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, 2024 from 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877F-D982-C548-9404-3D00EE9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55598-3977-8504-5E55-E3943278C68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1250"/>
            <a:ext cx="3685032" cy="174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CD673-61B8-291D-DA91-F4DA5B403DE0}"/>
              </a:ext>
            </a:extLst>
          </p:cNvPr>
          <p:cNvSpPr txBox="1"/>
          <p:nvPr/>
        </p:nvSpPr>
        <p:spPr>
          <a:xfrm>
            <a:off x="5457211" y="5273553"/>
            <a:ext cx="3686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NASA has yet to receive the official goaling letter from SBA.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91345" y="1460069"/>
          <a:ext cx="9015942" cy="408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767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D08A-973A-4EEC-975A-F0A36919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215667"/>
            <a:ext cx="7886700" cy="743479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Langley Research Center (LaRC) October - December FY24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altLang="en-US" sz="1200" dirty="0"/>
              <a:t>January 5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, 2024 from 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D29D1-4D72-4650-AF9D-78334EA1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9C7BB-B58D-6561-0F44-7412BFDCE4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62856" y="1374775"/>
            <a:ext cx="3685032" cy="174625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128016" y="1495393"/>
          <a:ext cx="9015984" cy="408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66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FY23 LaRC SB industry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9" y="1259958"/>
            <a:ext cx="9006214" cy="3887511"/>
          </a:xfrm>
        </p:spPr>
        <p:txBody>
          <a:bodyPr>
            <a:normAutofit/>
          </a:bodyPr>
          <a:lstStyle/>
          <a:p>
            <a:pPr marL="342900" lvl="1" indent="0" algn="ctr">
              <a:buNone/>
            </a:pPr>
            <a:endParaRPr lang="en-US" dirty="0"/>
          </a:p>
          <a:p>
            <a:pPr marL="342900" lvl="1" indent="0" algn="ctr">
              <a:buNone/>
            </a:pPr>
            <a:endParaRPr lang="en-US" dirty="0"/>
          </a:p>
          <a:p>
            <a:pPr algn="ctr"/>
            <a:r>
              <a:rPr lang="en-US" b="1" dirty="0"/>
              <a:t>LB Prime Contractor of the Year: </a:t>
            </a:r>
            <a:r>
              <a:rPr lang="en-US" u="sng" dirty="0"/>
              <a:t>Nokia of America Corporation</a:t>
            </a:r>
          </a:p>
          <a:p>
            <a:pPr algn="ctr"/>
            <a:endParaRPr lang="en-US" u="sng" dirty="0"/>
          </a:p>
          <a:p>
            <a:pPr algn="ctr"/>
            <a:r>
              <a:rPr lang="en-US" b="1" dirty="0"/>
              <a:t>Mentor-Protégé Agreement of the Year: </a:t>
            </a:r>
            <a:r>
              <a:rPr lang="en-US" u="sng" dirty="0"/>
              <a:t>Jacobs Technology and Analytical Services &amp; Materials (AS&amp;M)</a:t>
            </a:r>
          </a:p>
          <a:p>
            <a:pPr algn="ctr"/>
            <a:endParaRPr lang="en-US" u="sng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Congratulations to the LaRC Winners!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9D9286-D585-C30C-6D94-6A1087A2A701}"/>
              </a:ext>
            </a:extLst>
          </p:cNvPr>
          <p:cNvSpPr/>
          <p:nvPr/>
        </p:nvSpPr>
        <p:spPr>
          <a:xfrm>
            <a:off x="115082" y="1259957"/>
            <a:ext cx="2214759" cy="2140859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4F171-C0F5-D12D-15F3-43D35E05F886}"/>
              </a:ext>
            </a:extLst>
          </p:cNvPr>
          <p:cNvSpPr/>
          <p:nvPr/>
        </p:nvSpPr>
        <p:spPr>
          <a:xfrm>
            <a:off x="115082" y="1215025"/>
            <a:ext cx="8913836" cy="4083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83107"/>
            <a:ext cx="5986463" cy="44711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en-US" sz="1800" dirty="0">
              <a:sym typeface="Helvetica Neue" charset="0"/>
            </a:endParaRPr>
          </a:p>
          <a:p>
            <a:pPr algn="ctr">
              <a:defRPr/>
            </a:pPr>
            <a:endParaRPr lang="en-US" sz="1800" dirty="0">
              <a:sym typeface="Helvetica Neu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D5148-782F-41B3-B796-D644024D310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724" y="148348"/>
            <a:ext cx="8932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</a:rPr>
              <a:t>UPCOMING OPPORTUNITIES</a:t>
            </a:r>
          </a:p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https://www.hq.nasa.gov/office/procurement/forecast/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)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83503"/>
              </p:ext>
            </p:extLst>
          </p:nvPr>
        </p:nvGraphicFramePr>
        <p:xfrm>
          <a:off x="102743" y="1205711"/>
          <a:ext cx="8847103" cy="2941761"/>
        </p:xfrm>
        <a:graphic>
          <a:graphicData uri="http://schemas.openxmlformats.org/drawingml/2006/table">
            <a:tbl>
              <a:tblPr firstRow="1" bandRow="1"/>
              <a:tblGrid>
                <a:gridCol w="314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1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8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Procurement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NAICS Code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Set-Aside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RFP/RFQ Release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16">
                <a:tc>
                  <a:txBody>
                    <a:bodyPr/>
                    <a:lstStyle/>
                    <a:p>
                      <a:r>
                        <a:rPr lang="en-US" sz="1000" dirty="0"/>
                        <a:t>Langley Logistics Support Services (LSS) 2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541614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10/20/23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80LARC24R0001</a:t>
                      </a:r>
                    </a:p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Proposals due: 11/20/23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Kimberly Wilson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Kimberly.C.Wilson@nasa.gov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01863"/>
                  </a:ext>
                </a:extLst>
              </a:tr>
              <a:tr h="3555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Langley Grounds Maintenance &amp; Pest Control Support Services (LGMPCS) II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561730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DRFP - 80LARC23R0010</a:t>
                      </a:r>
                    </a:p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Responses due 10/23/23</a:t>
                      </a:r>
                    </a:p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POC: LaRonda Davis-James 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LARC-LGMPCSII@mail.nasa.gov</a:t>
                      </a: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19189"/>
                  </a:ext>
                </a:extLst>
              </a:tr>
              <a:tr h="3693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Geospatial Support Services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541330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Will Peeples (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6"/>
                        </a:rPr>
                        <a:t>william.t.peeples@nasa.gov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010945"/>
                  </a:ext>
                </a:extLst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 Safety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541690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 Safety and Fire for LaRC, JSC, &amp; GSFC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Kenneth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Poast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7"/>
                        </a:rPr>
                        <a:t>kenneth.i.poast@nasa.gov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229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NASA Small Business Innovation Research (SBIR)/Small Business Technology Transfer (STTR) – Phase 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541715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01/09/2024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Proposals due: 03/11/2024</a:t>
                      </a:r>
                    </a:p>
                    <a:p>
                      <a:pPr algn="ctr"/>
                      <a:r>
                        <a:rPr lang="pt-BR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  <a:hlinkClick r:id="rId8"/>
                        </a:rPr>
                        <a:t>https://sbir.nasa.gov/solicitations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6162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BAFAE4-32F2-4AB4-9313-10C32E9D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beta.SAM.gov for updates and new opportunities!</a:t>
            </a:r>
          </a:p>
        </p:txBody>
      </p:sp>
    </p:spTree>
    <p:extLst>
      <p:ext uri="{BB962C8B-B14F-4D97-AF65-F5344CB8AC3E}">
        <p14:creationId xmlns:p14="http://schemas.microsoft.com/office/powerpoint/2010/main" val="345987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1" y="243189"/>
            <a:ext cx="8934253" cy="58595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Learning Opportunities 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71793"/>
              </p:ext>
            </p:extLst>
          </p:nvPr>
        </p:nvGraphicFramePr>
        <p:xfrm>
          <a:off x="67110" y="1158658"/>
          <a:ext cx="8985545" cy="40161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0162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755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January 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Webinar: How to Make Money as a Government Contractor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 APEX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3"/>
                        </a:rPr>
                        <a:t>https://virginiaptac.ecenterdirect.com/events/4201</a:t>
                      </a:r>
                      <a:r>
                        <a:rPr lang="en-US" sz="1000" dirty="0"/>
                        <a:t> 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9377628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January 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How To Effectively Represent Your Brand (Your Business Introduction!)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 SBSD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https://www.eventbrite.com/e/how-to-effectively-represent-your-brand-your-business-introduction-tickets-758986167057</a:t>
                      </a: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47172404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January 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 Government ﻿Contracting Opportunities (Virginia Beach)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 APEX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person: 140 Independence Blvd, Virginia Beach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5"/>
                        </a:rPr>
                        <a:t>https://virginiaptac.ecenterdirect.com/events/4185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47336781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January 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 Development (Hampton)</a:t>
                      </a:r>
                      <a:endParaRPr lang="en-US" sz="1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 APEX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person: 1 Franklin St, Hampton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5"/>
                        </a:rPr>
                        <a:t>https://virginiaptac.ecenterdirect.com/events/4187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71744298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January 31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Webinar: Navigating the FAR/DFARS: The Most Confusing and Little-Known Clauses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 APEX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hlinkClick r:id="rId6"/>
                        </a:rPr>
                        <a:t>https://virginiaptac.ecenterdirect.com/events/4093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946545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February 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Learning Series: NASA HBCU Opportunities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10782898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March 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 Changemakers and Small Business Success at NASA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51655354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April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Secure Federal Government Funding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88600880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May 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Successful Small Business Stories at NASA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45969781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June 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Small Business Town Hall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2156046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July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Opportunities at NASA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96787236"/>
                  </a:ext>
                </a:extLst>
              </a:tr>
              <a:tr h="256783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August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 Series: 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FFRDC Opportunities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250016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1F81-D034-4373-84CC-128618D2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05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" y="286372"/>
            <a:ext cx="8930587" cy="58595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Outreach Opportunities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16174"/>
              </p:ext>
            </p:extLst>
          </p:nvPr>
        </p:nvGraphicFramePr>
        <p:xfrm>
          <a:off x="79849" y="1196340"/>
          <a:ext cx="8972806" cy="27592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9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028">
                  <a:extLst>
                    <a:ext uri="{9D8B030D-6E8A-4147-A177-3AD203B41FA5}">
                      <a16:colId xmlns:a16="http://schemas.microsoft.com/office/drawing/2014/main" val="581505612"/>
                    </a:ext>
                  </a:extLst>
                </a:gridCol>
                <a:gridCol w="3444137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331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January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18-19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Annual Hampton Roads Small Business Navy Expo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US Navy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Hampton Roads Convention Center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https://virginiaptac.ecenterdirect.com/events/4212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85057765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January 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Small Business Outreach Event and Networking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https://www.nasa.gov/osbp/osbp-outreach-events/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22123938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February 27-28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Hampton Roads Small Business Conference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Society of American Military Engineers (SAME)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Virginia Beach Convention Center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https://www.same.org/event/small-business-conference/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65379595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26-27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Small Business Federal Contracting Summit | DC Spring 2024</a:t>
                      </a: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 Women’s Chamber of Commerce (USWCC) 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Hybrid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(Wash DC) – March 26-27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Matchmaking – April 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https://www.uswcc.org/events/national-small-business-federal-contracting-summit-spring-2024-dc-area-hybrid/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207628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83A6-32C2-41F9-88F7-764BBF5C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22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Contact Information &amp; Links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4113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15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Robert Betts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Small Business Specialist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Office of Small Business Programs – IT Procurement Office &amp; Langley Research Center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altLang="en-US" sz="1200" b="1" dirty="0">
                <a:latin typeface="Franklin Gothic Book" panose="020B0503020102020204" pitchFamily="34" charset="0"/>
              </a:rPr>
              <a:t>Tel:</a:t>
            </a:r>
            <a:r>
              <a:rPr lang="en-US" altLang="en-US" sz="1200" dirty="0">
                <a:latin typeface="Franklin Gothic Book" panose="020B0503020102020204" pitchFamily="34" charset="0"/>
              </a:rPr>
              <a:t> (757) 864-6074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Email: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larc-S</a:t>
            </a:r>
            <a:r>
              <a:rPr 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mallBusiness@mail.nasa.gov</a:t>
            </a:r>
            <a:endParaRPr lang="en-US" sz="12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LaRC SB Marketing Guide: </a:t>
            </a: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4"/>
              </a:rPr>
              <a:t>https://www.nasa.gov/osbp/about-nasa-centers/#langley</a:t>
            </a: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Website: 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5"/>
              </a:rPr>
              <a:t>www.nasa.gov/osbp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Vendor Database: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6"/>
              </a:rPr>
              <a:t>https://apps.nasa.gov/nvdb/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endParaRPr lang="en-US" sz="8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Partnerships: </a:t>
            </a:r>
            <a:r>
              <a:rPr lang="en-US" sz="1200" b="1" dirty="0">
                <a:latin typeface="Franklin Gothic Book" panose="020B0503020102020204" pitchFamily="34" charset="0"/>
                <a:hlinkClick r:id="rId7"/>
              </a:rPr>
              <a:t>www.nasa.gov/partnerships</a:t>
            </a:r>
            <a:endParaRPr lang="en-US" sz="12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Tech Transfer: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8"/>
              </a:rPr>
              <a:t>http://technology.nasa.gov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NASA SBIR/STTR: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9"/>
              </a:rPr>
              <a:t>www.sbir.nasa.gov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2022 NASA Langley Research Center Annual Report: </a:t>
            </a:r>
            <a:r>
              <a:rPr lang="en-US" sz="1200" b="1" u="sng" dirty="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https://oh.larc.nasa.gov/oh/annual-report/2022/</a:t>
            </a:r>
            <a:r>
              <a:rPr lang="en-US" sz="1200" b="1" dirty="0">
                <a:latin typeface="Franklin Gothic Book" panose="020B05030201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Spinoff 2023: </a:t>
            </a:r>
            <a:r>
              <a:rPr lang="en-US" sz="1200" b="1" dirty="0">
                <a:latin typeface="Franklin Gothic Book" panose="020B0503020102020204" pitchFamily="34" charset="0"/>
                <a:hlinkClick r:id="rId10"/>
              </a:rPr>
              <a:t>https://spinoff.nasa.gov/sites/default/files/2023-01/NASA-Spinoff-2023.pdf</a:t>
            </a:r>
            <a:r>
              <a:rPr lang="en-US" sz="1200" b="1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 panose="020B0604020202020204" pitchFamily="34" charset="0"/>
              </a:rPr>
              <a:t>Backup Slides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4113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2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0 - LCSC SB Update Center" id="{ABC65929-E2DE-4C29-88C9-406AFA4F03AC}" vid="{9E059C9A-F017-421D-817A-55DFE617E309}"/>
    </a:ext>
  </a:extLst>
</a:theme>
</file>

<file path=ppt/theme/theme2.xml><?xml version="1.0" encoding="utf-8"?>
<a:theme xmlns:a="http://schemas.openxmlformats.org/drawingml/2006/main" name="1_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4E6F570-A1E4-EA47-A277-CAECBD1D8F19}" vid="{57F6CEA7-D739-EF4B-8F39-915AB5DCD40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2E690287E9443975D2B459689C2E6" ma:contentTypeVersion="3" ma:contentTypeDescription="Create a new document." ma:contentTypeScope="" ma:versionID="a0a4d33779251b86a81dcde212ff4a4a">
  <xsd:schema xmlns:xsd="http://www.w3.org/2001/XMLSchema" xmlns:xs="http://www.w3.org/2001/XMLSchema" xmlns:p="http://schemas.microsoft.com/office/2006/metadata/properties" xmlns:ns2="94bdf555-ed74-49fc-9172-35f0122ddbf1" xmlns:ns3="aa04f444-95a2-4502-8a33-bc8688baf6ee" targetNamespace="http://schemas.microsoft.com/office/2006/metadata/properties" ma:root="true" ma:fieldsID="fdd717796140ba3a063e4b8516438c4f" ns2:_="" ns3:_="">
    <xsd:import namespace="94bdf555-ed74-49fc-9172-35f0122ddbf1"/>
    <xsd:import namespace="aa04f444-95a2-4502-8a33-bc8688baf6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df555-ed74-49fc-9172-35f0122ddbf1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4f444-95a2-4502-8a33-bc8688baf6e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4bdf555-ed74-49fc-9172-35f0122ddbf1">X42FUWTPVHZK-419532041-2177</_dlc_DocId>
    <_dlc_DocIdUrl xmlns="94bdf555-ed74-49fc-9172-35f0122ddbf1">
      <Url>https://itcdcmsportal.hq.nasa.gov/organization/hqosbp/sbss/_layouts/15/DocIdRedir.aspx?ID=X42FUWTPVHZK-419532041-2177</Url>
      <Description>X42FUWTPVHZK-419532041-2177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989A92-7B82-4DE3-9063-2EC03FC547E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ABF8156-53BC-4AF5-AC35-F60DBF649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df555-ed74-49fc-9172-35f0122ddbf1"/>
    <ds:schemaRef ds:uri="aa04f444-95a2-4502-8a33-bc8688baf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08B1B-0C9D-41CA-9753-14D6B23AE11C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94bdf555-ed74-49fc-9172-35f0122ddbf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a04f444-95a2-4502-8a33-bc8688baf6ee"/>
  </ds:schemaRefs>
</ds:datastoreItem>
</file>

<file path=customXml/itemProps4.xml><?xml version="1.0" encoding="utf-8"?>
<ds:datastoreItem xmlns:ds="http://schemas.openxmlformats.org/officeDocument/2006/customXml" ds:itemID="{2DADA97A-BAA5-4DD3-845F-484E5F06D5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2020-10 - LCSC SB Update Center</Template>
  <TotalTime>29196</TotalTime>
  <Words>1518</Words>
  <Application>Microsoft Office PowerPoint</Application>
  <PresentationFormat>On-screen Show (16:10)</PresentationFormat>
  <Paragraphs>249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Franklin Gothic Book</vt:lpstr>
      <vt:lpstr>Impact</vt:lpstr>
      <vt:lpstr>Times New Roman</vt:lpstr>
      <vt:lpstr>Office Theme</vt:lpstr>
      <vt:lpstr>1_Office Theme</vt:lpstr>
      <vt:lpstr>LCSC Small Business Update</vt:lpstr>
      <vt:lpstr>NASA Agency October - December FY24 Prime Goals vs. Actual Percentages Data generated January 5, 2024 from SAM.GOV</vt:lpstr>
      <vt:lpstr>Langley Research Center (LaRC) October - December FY24 Prime Goals vs. Actual Percentages Data generated January 5, 2024 from SAM.GOV</vt:lpstr>
      <vt:lpstr>FY23 LaRC SB industry Awards</vt:lpstr>
      <vt:lpstr>PowerPoint Presentation</vt:lpstr>
      <vt:lpstr>Upcoming Learning Opportunities </vt:lpstr>
      <vt:lpstr>Upcoming Outreach Opportunities</vt:lpstr>
      <vt:lpstr>Contact Information &amp; Links</vt:lpstr>
      <vt:lpstr>Backup Slides</vt:lpstr>
      <vt:lpstr>NASA Vendor Database QR Code</vt:lpstr>
      <vt:lpstr>Where to find opportunities</vt:lpstr>
      <vt:lpstr>Where to find Assistance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LCSC Small Business Update</dc:title>
  <dc:creator>Betts, Robert O. (LARC-B1)</dc:creator>
  <cp:lastModifiedBy>Betts, Robert O. (HQ-ZA000)</cp:lastModifiedBy>
  <cp:revision>363</cp:revision>
  <cp:lastPrinted>2021-04-15T14:53:36Z</cp:lastPrinted>
  <dcterms:created xsi:type="dcterms:W3CDTF">2020-11-10T15:42:11Z</dcterms:created>
  <dcterms:modified xsi:type="dcterms:W3CDTF">2024-01-09T20:37:57Z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0x01010096C2E690287E9443975D2B459689C2E6</vt:lpwstr>
  </property>
  <property fmtid="{D5CDD505-2E9C-101B-9397-08002B2CF9AE}" pid="3" name="_dlc_DocIdItemGuid">
    <vt:lpwstr>fcdd3adc-65b1-45ed-9c77-1965f9b9be47</vt:lpwstr>
  </property>
</Properties>
</file>