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5"/>
  </p:sldMasterIdLst>
  <p:notesMasterIdLst>
    <p:notesMasterId r:id="rId18"/>
  </p:notesMasterIdLst>
  <p:sldIdLst>
    <p:sldId id="256" r:id="rId6"/>
    <p:sldId id="257" r:id="rId7"/>
    <p:sldId id="265" r:id="rId8"/>
    <p:sldId id="341" r:id="rId9"/>
    <p:sldId id="347" r:id="rId10"/>
    <p:sldId id="338" r:id="rId11"/>
    <p:sldId id="348" r:id="rId12"/>
    <p:sldId id="288" r:id="rId13"/>
    <p:sldId id="349" r:id="rId14"/>
    <p:sldId id="284" r:id="rId15"/>
    <p:sldId id="309" r:id="rId16"/>
    <p:sldId id="339" r:id="rId17"/>
  </p:sldIdLst>
  <p:sldSz cx="9144000" cy="5715000" type="screen16x10"/>
  <p:notesSz cx="9037638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84502" autoAdjust="0"/>
  </p:normalViewPr>
  <p:slideViewPr>
    <p:cSldViewPr snapToGrid="0" snapToObjects="1">
      <p:cViewPr varScale="1">
        <p:scale>
          <a:sx n="122" d="100"/>
          <a:sy n="122" d="100"/>
        </p:scale>
        <p:origin x="1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1001461726763E-2"/>
                  <c:y val="-2.14406180203025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2B-44BD-9D04-A041DD27E806}"/>
                </c:ext>
              </c:extLst>
            </c:dLbl>
            <c:dLbl>
              <c:idx val="1"/>
              <c:layout>
                <c:manualLayout>
                  <c:x val="1.0468097341765001E-2"/>
                  <c:y val="-2.086662626214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2B-44BD-9D04-A041DD27E806}"/>
                </c:ext>
              </c:extLst>
            </c:dLbl>
            <c:dLbl>
              <c:idx val="2"/>
              <c:layout>
                <c:manualLayout>
                  <c:x val="9.2146594832631708E-3"/>
                  <c:y val="-1.638733465485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2B-44BD-9D04-A041DD27E806}"/>
                </c:ext>
              </c:extLst>
            </c:dLbl>
            <c:dLbl>
              <c:idx val="3"/>
              <c:layout>
                <c:manualLayout>
                  <c:x val="1.0750424629348001E-2"/>
                  <c:y val="-2.925163292214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2B-44BD-9D04-A041DD27E806}"/>
                </c:ext>
              </c:extLst>
            </c:dLbl>
            <c:dLbl>
              <c:idx val="4"/>
              <c:layout>
                <c:manualLayout>
                  <c:x val="7.6789119080315597E-3"/>
                  <c:y val="-2.51546823377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2B-44BD-9D04-A041DD27E80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Goaling'!$H$17,'Small Business Goaling'!$L$17,'Small Business Goaling'!$P$17,'Small Business Goaling'!$T$17,'Small Business Goaling'!$X$17)</c:f>
              <c:numCache>
                <c:formatCode>#,##0.0%</c:formatCode>
                <c:ptCount val="5"/>
                <c:pt idx="0" formatCode="0.00%">
                  <c:v>0.16869999999999999</c:v>
                </c:pt>
                <c:pt idx="1">
                  <c:v>8.8999999999999996E-2</c:v>
                </c:pt>
                <c:pt idx="2">
                  <c:v>0.05</c:v>
                </c:pt>
                <c:pt idx="3" formatCode="0.0%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2B-44BD-9D04-A041DD27E806}"/>
            </c:ext>
          </c:extLst>
        </c:ser>
        <c:ser>
          <c:idx val="1"/>
          <c:order val="1"/>
          <c:tx>
            <c:v>Actuals</c:v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1.12399016508606E-2"/>
                  <c:y val="-2.824004482829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12B-44BD-9D04-A041DD27E806}"/>
                </c:ext>
              </c:extLst>
            </c:dLbl>
            <c:dLbl>
              <c:idx val="1"/>
              <c:layout>
                <c:manualLayout>
                  <c:x val="1.12399016508606E-2"/>
                  <c:y val="-4.437721330160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12B-44BD-9D04-A041DD27E806}"/>
                </c:ext>
              </c:extLst>
            </c:dLbl>
            <c:dLbl>
              <c:idx val="2"/>
              <c:layout>
                <c:manualLayout>
                  <c:x val="1.4049877063575701E-2"/>
                  <c:y val="-2.82400448282916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12B-44BD-9D04-A041DD27E806}"/>
                </c:ext>
              </c:extLst>
            </c:dLbl>
            <c:dLbl>
              <c:idx val="3"/>
              <c:layout>
                <c:manualLayout>
                  <c:x val="1.12399016508606E-2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12B-44BD-9D04-A041DD27E806}"/>
                </c:ext>
              </c:extLst>
            </c:dLbl>
            <c:dLbl>
              <c:idx val="4"/>
              <c:layout>
                <c:manualLayout>
                  <c:x val="9.8349139445030008E-3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12B-44BD-9D04-A041DD27E80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Goaling'!$G$17,'Small Business Goaling'!$K$17,'Small Business Goaling'!$O$17,'Small Business Goaling'!$S$17,'Small Business Goaling'!$W$17)</c:f>
              <c:numCache>
                <c:formatCode>#,##0.0%</c:formatCode>
                <c:ptCount val="5"/>
                <c:pt idx="0">
                  <c:v>0.17625286792118752</c:v>
                </c:pt>
                <c:pt idx="1">
                  <c:v>7.4467498328952289E-2</c:v>
                </c:pt>
                <c:pt idx="2">
                  <c:v>3.967312172785703E-2</c:v>
                </c:pt>
                <c:pt idx="3">
                  <c:v>9.556119648934696E-3</c:v>
                </c:pt>
                <c:pt idx="4">
                  <c:v>2.3449709772072721E-2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12B-44BD-9D04-A041DD27E8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01416"/>
        <c:axId val="232201800"/>
        <c:axId val="0"/>
      </c:bar3DChart>
      <c:catAx>
        <c:axId val="23220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01800"/>
        <c:crosses val="autoZero"/>
        <c:auto val="1"/>
        <c:lblAlgn val="ctr"/>
        <c:lblOffset val="100"/>
        <c:noMultiLvlLbl val="0"/>
      </c:catAx>
      <c:valAx>
        <c:axId val="232201800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232201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82781335395247E-3"/>
                  <c:y val="-1.28654974709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2B-4B16-A2B4-E68992FBE176}"/>
                </c:ext>
              </c:extLst>
            </c:dLbl>
            <c:dLbl>
              <c:idx val="1"/>
              <c:layout>
                <c:manualLayout>
                  <c:x val="5.8074983492071696E-3"/>
                  <c:y val="-1.81405895691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2B-4B16-A2B4-E68992FBE176}"/>
                </c:ext>
              </c:extLst>
            </c:dLbl>
            <c:dLbl>
              <c:idx val="2"/>
              <c:layout>
                <c:manualLayout>
                  <c:x val="9.6215462151879906E-3"/>
                  <c:y val="-3.074365704286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2B-4B16-A2B4-E68992FBE176}"/>
                </c:ext>
              </c:extLst>
            </c:dLbl>
            <c:dLbl>
              <c:idx val="3"/>
              <c:layout>
                <c:manualLayout>
                  <c:x val="5.8467318380329399E-3"/>
                  <c:y val="-1.7461803164917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2B-4B16-A2B4-E68992FBE176}"/>
                </c:ext>
              </c:extLst>
            </c:dLbl>
            <c:dLbl>
              <c:idx val="4"/>
              <c:layout>
                <c:manualLayout>
                  <c:x val="7.7433311322762897E-3"/>
                  <c:y val="-2.2675736961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2B-4B16-A2B4-E68992FBE1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Goaling'!$H$10,'Small Business Goaling'!$L$10,'Small Business Goaling'!$P$10,'Small Business Goaling'!$T$10,'Small Business Goaling'!$X$10)</c:f>
              <c:numCache>
                <c:formatCode>#,##0.0%</c:formatCode>
                <c:ptCount val="5"/>
                <c:pt idx="0" formatCode="0.0%">
                  <c:v>0.441</c:v>
                </c:pt>
                <c:pt idx="1">
                  <c:v>7.8E-2</c:v>
                </c:pt>
                <c:pt idx="2">
                  <c:v>0.02</c:v>
                </c:pt>
                <c:pt idx="3" formatCode="0.0%">
                  <c:v>5.0000000000000001E-3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2B-4B16-A2B4-E68992FBE176}"/>
            </c:ext>
          </c:extLst>
        </c:ser>
        <c:ser>
          <c:idx val="1"/>
          <c:order val="1"/>
          <c:tx>
            <c:v>Actuals</c:v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7585787877845498E-3"/>
                  <c:y val="-1.8047744031996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2B-4B16-A2B4-E68992FBE176}"/>
                </c:ext>
              </c:extLst>
            </c:dLbl>
            <c:dLbl>
              <c:idx val="1"/>
              <c:layout>
                <c:manualLayout>
                  <c:x val="9.7062960598640405E-3"/>
                  <c:y val="-3.075936936454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2B-4B16-A2B4-E68992FBE176}"/>
                </c:ext>
              </c:extLst>
            </c:dLbl>
            <c:dLbl>
              <c:idx val="2"/>
              <c:layout>
                <c:manualLayout>
                  <c:x val="2.1406557946099899E-2"/>
                  <c:y val="-1.661518070044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2B-4B16-A2B4-E68992FBE176}"/>
                </c:ext>
              </c:extLst>
            </c:dLbl>
            <c:dLbl>
              <c:idx val="3"/>
              <c:layout>
                <c:manualLayout>
                  <c:x val="9.7130222565874995E-3"/>
                  <c:y val="-1.7153996627956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2B-4B16-A2B4-E68992FBE176}"/>
                </c:ext>
              </c:extLst>
            </c:dLbl>
            <c:dLbl>
              <c:idx val="4"/>
              <c:layout>
                <c:manualLayout>
                  <c:x val="9.7130028821044295E-3"/>
                  <c:y val="-2.721088435374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2B-4B16-A2B4-E68992FBE1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Goaling'!$G$10,'Small Business Goaling'!$K$10,'Small Business Goaling'!$O$10,'Small Business Goaling'!$S$10,'Small Business Goaling'!$W$10)</c:f>
              <c:numCache>
                <c:formatCode>#,##0.0%</c:formatCode>
                <c:ptCount val="5"/>
                <c:pt idx="0">
                  <c:v>0.52194484587457302</c:v>
                </c:pt>
                <c:pt idx="1">
                  <c:v>0.10883284097334101</c:v>
                </c:pt>
                <c:pt idx="2">
                  <c:v>6.1580385657007103E-2</c:v>
                </c:pt>
                <c:pt idx="3">
                  <c:v>3.64019273542295E-3</c:v>
                </c:pt>
                <c:pt idx="4">
                  <c:v>6.3820053660673096E-4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D2B-4B16-A2B4-E68992FBE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99344"/>
        <c:axId val="232299736"/>
        <c:axId val="0"/>
      </c:bar3DChart>
      <c:catAx>
        <c:axId val="23229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99736"/>
        <c:crosses val="autoZero"/>
        <c:auto val="1"/>
        <c:lblAlgn val="ctr"/>
        <c:lblOffset val="100"/>
        <c:noMultiLvlLbl val="0"/>
      </c:catAx>
      <c:valAx>
        <c:axId val="2322997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232299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9237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945D-8718-964F-94BE-5C93BD6376CA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1913" y="889000"/>
            <a:ext cx="3833812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765" y="3418066"/>
            <a:ext cx="7230110" cy="2796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9237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769E-F6AD-C44B-A03E-167DC459EC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9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E769E-F6AD-C44B-A03E-167DC459EC4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01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65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6C0CBE-288C-D84B-B11F-1B62224BD7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290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7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56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23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7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5" r:id="rId8"/>
    <p:sldLayoutId id="2147483693" r:id="rId9"/>
    <p:sldLayoutId id="214748369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apps.nasa.gov/nvdb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osbp.nasa.gov/mpp/index.html" TargetMode="External"/><Relationship Id="rId3" Type="http://schemas.openxmlformats.org/officeDocument/2006/relationships/hyperlink" Target="https://sam.gov/" TargetMode="External"/><Relationship Id="rId7" Type="http://schemas.openxmlformats.org/officeDocument/2006/relationships/hyperlink" Target="https://apps.nasa.gov/nvdb/" TargetMode="External"/><Relationship Id="rId12" Type="http://schemas.openxmlformats.org/officeDocument/2006/relationships/hyperlink" Target="https://software.nasa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web1.sba.gov/subnet/client/dsp_Landing.cfm" TargetMode="External"/><Relationship Id="rId11" Type="http://schemas.openxmlformats.org/officeDocument/2006/relationships/hyperlink" Target="https://techport.nasa.gov/" TargetMode="External"/><Relationship Id="rId5" Type="http://schemas.openxmlformats.org/officeDocument/2006/relationships/hyperlink" Target="http://www.nasa.gov/osbp" TargetMode="External"/><Relationship Id="rId10" Type="http://schemas.openxmlformats.org/officeDocument/2006/relationships/hyperlink" Target="https://sbir.gsfc.nasa.gov/" TargetMode="External"/><Relationship Id="rId4" Type="http://schemas.openxmlformats.org/officeDocument/2006/relationships/hyperlink" Target="https://www.hq.nasa.gov/office/procurement/forecast/" TargetMode="External"/><Relationship Id="rId9" Type="http://schemas.openxmlformats.org/officeDocument/2006/relationships/hyperlink" Target="https://nspires.nasaprs.com/external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du.edu/iie/wbc?utm_medium=email&amp;utm_source=govdelivery" TargetMode="External"/><Relationship Id="rId3" Type="http://schemas.openxmlformats.org/officeDocument/2006/relationships/hyperlink" Target="https://www.sba.gov/district/virginia?utm_medium=email&amp;utm_source=govdelivery" TargetMode="External"/><Relationship Id="rId7" Type="http://schemas.openxmlformats.org/officeDocument/2006/relationships/hyperlink" Target="https://www.virginiasbdc.org/business-recovery-cen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du.edu/iie/vboc?utm_medium=email&amp;utm_source=govdelivery" TargetMode="External"/><Relationship Id="rId5" Type="http://schemas.openxmlformats.org/officeDocument/2006/relationships/hyperlink" Target="https://www.score.org/?utm_medium=email&amp;utm_source=govdelivery" TargetMode="External"/><Relationship Id="rId4" Type="http://schemas.openxmlformats.org/officeDocument/2006/relationships/hyperlink" Target="https://virginiaptac.org/?utm_medium=email&amp;utm_source=govdelivery" TargetMode="External"/><Relationship Id="rId9" Type="http://schemas.openxmlformats.org/officeDocument/2006/relationships/hyperlink" Target="https://theinstitutenc.org/WBCRichmond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hq-realestate@mail.nasa.gov" TargetMode="External"/><Relationship Id="rId3" Type="http://schemas.openxmlformats.org/officeDocument/2006/relationships/hyperlink" Target="https://www.hq.nasa.gov/office/procurement/forecast/" TargetMode="External"/><Relationship Id="rId7" Type="http://schemas.openxmlformats.org/officeDocument/2006/relationships/hyperlink" Target="mailto:kenneth.i.poast@nas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william.t.peeples@nasa.gov" TargetMode="External"/><Relationship Id="rId5" Type="http://schemas.openxmlformats.org/officeDocument/2006/relationships/hyperlink" Target="mailto:LARC-LGMPCSII@mail.nasa.gov" TargetMode="External"/><Relationship Id="rId4" Type="http://schemas.openxmlformats.org/officeDocument/2006/relationships/hyperlink" Target="mailto:Kimberly.c.Wilson@nasa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m/e/break-through-barriers-and-hit-your-mark-as-a-leader-tickets-730474969297" TargetMode="External"/><Relationship Id="rId7" Type="http://schemas.openxmlformats.org/officeDocument/2006/relationships/hyperlink" Target="https://www.eventbrite.com/e/how-to-effectively-represent-your-brand-your-business-introduction-tickets-75898616705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ventbrite.com/e/one-on-one-business-counseling-eastern-virginia-region-registration-754673778587" TargetMode="External"/><Relationship Id="rId5" Type="http://schemas.openxmlformats.org/officeDocument/2006/relationships/hyperlink" Target="https://www.eventbrite.com/e/swam-certification-application-info-session-tickets-751795168587?aff=erelexpmlt" TargetMode="External"/><Relationship Id="rId4" Type="http://schemas.openxmlformats.org/officeDocument/2006/relationships/hyperlink" Target="https://www.nasa.gov/osbp/learning-seri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i-state-ptac-mega-matchmaker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asa.gov/osbp/osbp-outreach-events/" TargetMode="External"/><Relationship Id="rId4" Type="http://schemas.openxmlformats.org/officeDocument/2006/relationships/hyperlink" Target="https://virginiaptac.ecenterdirect.com/events/421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a.gov/osbp/about-nasa-centers/#langle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technology.nasa.gov/" TargetMode="External"/><Relationship Id="rId3" Type="http://schemas.openxmlformats.org/officeDocument/2006/relationships/hyperlink" Target="mailto:larc-SmallBusiness@mail.nasa.gov" TargetMode="External"/><Relationship Id="rId7" Type="http://schemas.openxmlformats.org/officeDocument/2006/relationships/hyperlink" Target="http://www.nasa.gov/partnership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s.nasa.gov/nvdb/" TargetMode="External"/><Relationship Id="rId5" Type="http://schemas.openxmlformats.org/officeDocument/2006/relationships/hyperlink" Target="http://www.nasa.gov/osbp" TargetMode="External"/><Relationship Id="rId10" Type="http://schemas.openxmlformats.org/officeDocument/2006/relationships/hyperlink" Target="https://spinoff.nasa.gov/sites/default/files/2023-01/NASA-Spinoff-2023.pdf" TargetMode="External"/><Relationship Id="rId4" Type="http://schemas.openxmlformats.org/officeDocument/2006/relationships/hyperlink" Target="https://www.nasa.gov/osbp/about-nasa-centers/#langley" TargetMode="External"/><Relationship Id="rId9" Type="http://schemas.openxmlformats.org/officeDocument/2006/relationships/hyperlink" Target="http://www.sbir.nasa.gov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17F3-0AA8-F240-8F0F-C9513770B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4" y="509417"/>
            <a:ext cx="3686175" cy="1989667"/>
          </a:xfrm>
        </p:spPr>
        <p:txBody>
          <a:bodyPr/>
          <a:lstStyle/>
          <a:p>
            <a:r>
              <a:rPr lang="en-US" dirty="0"/>
              <a:t>LCSC Small Business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A536-0B5E-204C-B200-2E3FC12DD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/>
              <a:t>Robert Betts</a:t>
            </a:r>
          </a:p>
          <a:p>
            <a:r>
              <a:rPr lang="en-US" dirty="0"/>
              <a:t>NASA Office of Small Business Programs</a:t>
            </a:r>
          </a:p>
          <a:p>
            <a:r>
              <a:rPr lang="en-US" dirty="0"/>
              <a:t>Langley Research Center</a:t>
            </a:r>
          </a:p>
          <a:p>
            <a:r>
              <a:rPr lang="en-US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1692523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BF23-BC59-445A-8EF1-55769C0B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21" y="399577"/>
            <a:ext cx="4094129" cy="11046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/>
            <a:r>
              <a:rPr lang="en-US" sz="3400" kern="1200" dirty="0">
                <a:latin typeface="+mj-lt"/>
                <a:ea typeface="+mj-ea"/>
                <a:cs typeface="+mj-cs"/>
              </a:rPr>
              <a:t>NASA Vendor Database QR 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01881-A04A-4AF3-8F71-34860D9F6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1221" y="1653702"/>
            <a:ext cx="4094129" cy="349376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Tips for QR code use: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Handouts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Small Business presentations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Email signature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Surveys</a:t>
            </a:r>
          </a:p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Warning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Do not oversaturate QR code use</a:t>
            </a:r>
          </a:p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Website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https://apps.nasa.gov/nvdb/"/>
              </a:rPr>
              <a:t>https://apps.nasa.gov/nvdb/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81FE4-2967-4AE2-AF8D-D84750535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8"/>
            <a:ext cx="2057400" cy="3042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D22F896-40B5-4ADD-8801-0D06FADFA095}" type="slidenum">
              <a:rPr lang="en-US" sz="1200" smtClean="0"/>
              <a:pPr defTabSz="914400">
                <a:spcAft>
                  <a:spcPts val="600"/>
                </a:spcAft>
              </a:pPr>
              <a:t>10</a:t>
            </a:fld>
            <a:endParaRPr lang="en-US" sz="1200" dirty="0"/>
          </a:p>
        </p:txBody>
      </p:sp>
      <p:pic>
        <p:nvPicPr>
          <p:cNvPr id="9" name="Content Placeholder 8" descr="Qr code&#10;&#10;Description automatically generated">
            <a:extLst>
              <a:ext uri="{FF2B5EF4-FFF2-40B4-BE49-F238E27FC236}">
                <a16:creationId xmlns:a16="http://schemas.microsoft.com/office/drawing/2014/main" id="{59A9A53D-782D-4C48-BC91-275372B2DB4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8650" y="852820"/>
            <a:ext cx="3627438" cy="3627438"/>
          </a:xfrm>
        </p:spPr>
      </p:pic>
    </p:spTree>
    <p:extLst>
      <p:ext uri="{BB962C8B-B14F-4D97-AF65-F5344CB8AC3E}">
        <p14:creationId xmlns:p14="http://schemas.microsoft.com/office/powerpoint/2010/main" val="110716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59275"/>
              </p:ext>
            </p:extLst>
          </p:nvPr>
        </p:nvGraphicFramePr>
        <p:xfrm>
          <a:off x="56509" y="1171254"/>
          <a:ext cx="8996146" cy="416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9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6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</a:rPr>
                        <a:t>Comments</a:t>
                      </a:r>
                      <a:endParaRPr lang="en-US" sz="9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https://sam.gov/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Federal contract opportunities 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NASA Acquisition Forecast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4"/>
                        </a:rPr>
                        <a:t>https://www.hq.nasa.gov/office/procurement/forecast/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Agency-wide acquisition forecast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Active Contract List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www.nasa.gov/osbp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Current NASA contracts. Also available on the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NASA OSBP Mobile App </a:t>
                      </a:r>
                      <a:endParaRPr lang="en-US" sz="900" b="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1148765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Business Administration Subcontracting Network (SubNet)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https://eweb1.sba.gov/subnet/client/dsp_Landing.cfm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n-lt"/>
                        </a:rPr>
                        <a:t>Federal subcontracting opportunities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Vendor Database (NVDB)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https://apps.nasa.gov/nvdb/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Register to share capabilities and receive NASA Procurement notices. NVDB is a market research tool for Acquisition personnel.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519141367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</a:t>
                      </a:r>
                      <a:r>
                        <a:rPr lang="en-US" sz="900" b="0" baseline="0" dirty="0"/>
                        <a:t> Mentor Protégé </a:t>
                      </a:r>
                      <a:endParaRPr lang="en-US" sz="900" b="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https://osbp.nasa.gov/mpp/index.html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NASA MPP encourages NASA prime contractors to assist eligible Protégés, thereby enhancing the Protégés’ capabilities to perform on NASA contracts and subcontracts, fostering the establishment of long-term business relationships between these entities and NASA prime contractors, and increasing the overall number of these entities that receive NASA contract and subcontract awards</a:t>
                      </a:r>
                      <a:endParaRPr lang="en-US" sz="900" b="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523249923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Solicitation and Proposal Integrated Review and Evaluation System (NSPIRES)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9"/>
                        </a:rPr>
                        <a:t>https://nspires.nasaprs.com/external/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Research opportunities in science and technology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Small Business Innovation Research/Small Business Technology Transfer (SBIR/STTR)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10"/>
                        </a:rPr>
                        <a:t>https://sbir.gsfc.nasa.gov/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Opportunities for small, high technology companies and research institutions to participate in Federal Government sponsored R&amp;D efforts in key technology areas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TechPort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11"/>
                        </a:rPr>
                        <a:t>https://techport.nasa.gov/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Showcases NASA’s portfolio of active and completed technology projects.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413450551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 Technology Transfer 2023/2024 Software Catalog</a:t>
                      </a:r>
                      <a:endParaRPr lang="en-US" sz="900" b="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https://software.nasa.gov/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NASA's Software Catalog offers hundreds of new software programs you can download for free to use in a wide variety of technical applications.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62363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5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011351"/>
              </p:ext>
            </p:extLst>
          </p:nvPr>
        </p:nvGraphicFramePr>
        <p:xfrm>
          <a:off x="56508" y="1171254"/>
          <a:ext cx="8924653" cy="19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SBA – Richmond District Office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https://www.sba.gov/district/virginia?utm_medium=email&amp;utm_source=govdelivery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89151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Virginia APEX Accelerators (formally PTAC)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4"/>
                        </a:rPr>
                        <a:t>https://virginiaptac.org/?utm_medium=email&amp;utm_source=govdelivery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Service Corps of Retired Executives (SCORE)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https://www.score.org/?utm_medium=email&amp;utm_source=govdelivery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Veteran Business Outreach Center (VBOC)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https://www.odu.edu/iie/vboc?utm_medium=email&amp;utm_source=govdelivery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Virginia Small Business Development Center (SBDC)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https://www.virginiasbdc.org/business-recovery-center/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- ODU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https://www.odu.edu/iie/wbc?utm_medium=email&amp;utm_source=govdelivery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of Richmond – The Institute and Virginia Union University (VUU)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9"/>
                        </a:rPr>
                        <a:t>https://theinstitutenc.org/WBCRichmond/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Assistance</a:t>
            </a:r>
          </a:p>
        </p:txBody>
      </p:sp>
    </p:spTree>
    <p:extLst>
      <p:ext uri="{BB962C8B-B14F-4D97-AF65-F5344CB8AC3E}">
        <p14:creationId xmlns:p14="http://schemas.microsoft.com/office/powerpoint/2010/main" val="41194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B29E-3BDB-4C4F-8717-15FA94A4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418" y="310922"/>
            <a:ext cx="7886700" cy="743479"/>
          </a:xfrm>
        </p:spPr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 Agency October - September FY23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October 17, 2023 from SAM.GOV</a:t>
            </a: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2877F-D982-C548-9404-3D00EE9F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E73CE8-D914-231D-EF36-873B35704C9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99488"/>
            <a:ext cx="3703320" cy="1746250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91345" y="1462041"/>
          <a:ext cx="9015942" cy="408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767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D08A-973A-4EEC-975A-F0A36919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56" y="255462"/>
            <a:ext cx="7886700" cy="743479"/>
          </a:xfrm>
        </p:spPr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Langley Research Center (LaRC) October - September FY23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October 17, 2023 from SAM.GOV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DD29D1-4D72-4650-AF9D-78334EA1C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AE4DF5-B947-093A-B82F-38D276011F0C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83013"/>
            <a:ext cx="3703320" cy="1746250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/>
        </p:nvGraphicFramePr>
        <p:xfrm>
          <a:off x="128016" y="1472074"/>
          <a:ext cx="9015984" cy="4082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566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7" y="1083107"/>
            <a:ext cx="5986463" cy="44711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D5148-782F-41B3-B796-D644024D3100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42" y="305738"/>
            <a:ext cx="893293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7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UPCOMING OPPORTUNITIES</a:t>
            </a:r>
          </a:p>
          <a:p>
            <a:pPr marL="0" marR="0" lvl="0" indent="0" algn="ctr" defTabSz="6857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https://www.hq.nasa.gov/office/procurement/forecast/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) 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385570"/>
              </p:ext>
            </p:extLst>
          </p:nvPr>
        </p:nvGraphicFramePr>
        <p:xfrm>
          <a:off x="102743" y="1205711"/>
          <a:ext cx="8847103" cy="3210002"/>
        </p:xfrm>
        <a:graphic>
          <a:graphicData uri="http://schemas.openxmlformats.org/drawingml/2006/table">
            <a:tbl>
              <a:tblPr firstRow="1" bandRow="1"/>
              <a:tblGrid>
                <a:gridCol w="3144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683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881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Procurement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NAICS Code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Set-Aside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Est.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RFP/RFQ Release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416">
                <a:tc>
                  <a:txBody>
                    <a:bodyPr/>
                    <a:lstStyle/>
                    <a:p>
                      <a:r>
                        <a:rPr lang="en-US" sz="1000" dirty="0"/>
                        <a:t>Langley Logistics Support Services (LSS) 2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541614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8(a)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10/20/23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80LARC24R0001</a:t>
                      </a:r>
                    </a:p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Proposals due: 11/20/23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Kimberly Wilson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Kimberly.C.Wilson@nasa.gov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01863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Langley Grounds Maintenance &amp; Pest Control Support Services (LGMPCS II)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561730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8(a)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DRFP - 80LARC23R0010</a:t>
                      </a:r>
                    </a:p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Responses due 10/23/23</a:t>
                      </a:r>
                    </a:p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POC: LaRonda Davis-James 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LARC-LGMPCSII@mail.nasa.gov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719189"/>
                  </a:ext>
                </a:extLst>
              </a:tr>
              <a:tr h="2642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Glenn-Langley Administrative Support Services (GLASS)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561111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8(a)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POC: Lindsay Rogers (Lindsay.m.rogers@nasa.gov)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99214"/>
                  </a:ext>
                </a:extLst>
              </a:tr>
              <a:tr h="2642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Enterprise Geospatial Support Services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541330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Will Peeples (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6"/>
                        </a:rPr>
                        <a:t>william.t.peeples@nasa.gov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010945"/>
                  </a:ext>
                </a:extLst>
              </a:tr>
              <a:tr h="24058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 Safety - Center Safety and Fire for LaRC, JSC, &amp; GSFC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541690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Kenneth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Poast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7"/>
                        </a:rPr>
                        <a:t>kenneth.i.poast@nasa.gov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71229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an Available Research Facility at NASA Langley Research Center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 due 12/30/23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 – Lori Brown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hq-realestate@mail.nasa.gov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6162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BAFAE4-32F2-4AB4-9313-10C32E9D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See beta.SAM.gov for updates and new opportunities!</a:t>
            </a:r>
          </a:p>
        </p:txBody>
      </p:sp>
    </p:spTree>
    <p:extLst>
      <p:ext uri="{BB962C8B-B14F-4D97-AF65-F5344CB8AC3E}">
        <p14:creationId xmlns:p14="http://schemas.microsoft.com/office/powerpoint/2010/main" val="345987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1" y="243189"/>
            <a:ext cx="8934253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Learning Opportunities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271653"/>
              </p:ext>
            </p:extLst>
          </p:nvPr>
        </p:nvGraphicFramePr>
        <p:xfrm>
          <a:off x="67110" y="1158658"/>
          <a:ext cx="8985545" cy="32656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81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3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6579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755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j-lt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November 29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 Through Barriers and Hit Your Mark As A Leader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VA SBSD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https://www.eventbrite.com/e/break-through-barriers-and-hit-your-mark-as-a-leader-tickets-730474969297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24729521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December 13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Series: Programs and Resources to Help You Do Business with the Federal Government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48183378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December 14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SWaM Certification Application Info Session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VA SBSD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https://www.eventbrite.com/e/swam-certification-application-info-session-tickets-751795168587?aff=erelexpmlt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370737641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December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One-on-One Business Counseling (Eastern Virginia Region)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VA SBSD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https://www.eventbrite.com/e/one-on-one-business-counseling-eastern-virginia-region-registration-754673778587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?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76695298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January 17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Series: How Best to Market to NASA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164851716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January 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How To Effectively Represent Your Brand (Your Business Introduction!)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VA SBSD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https://www.eventbrite.com/e/how-to-effectively-represent-your-brand-your-business-introduction-tickets-758986167057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?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47172404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February 16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Learning Series: NASA HBCU Opportunities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1078289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F81-D034-4373-84CC-128618D2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050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" y="286372"/>
            <a:ext cx="8930587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Outreach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788073"/>
              </p:ext>
            </p:extLst>
          </p:nvPr>
        </p:nvGraphicFramePr>
        <p:xfrm>
          <a:off x="79849" y="1196340"/>
          <a:ext cx="8876260" cy="19286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725">
                  <a:extLst>
                    <a:ext uri="{9D8B030D-6E8A-4147-A177-3AD203B41FA5}">
                      <a16:colId xmlns:a16="http://schemas.microsoft.com/office/drawing/2014/main" val="581505612"/>
                    </a:ext>
                  </a:extLst>
                </a:gridCol>
                <a:gridCol w="3227913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331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December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5-6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Tri-State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Procurement Technical Assistance Centers (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PTAC) </a:t>
                      </a:r>
                    </a:p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Mega Matchmaker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NY/PA/OH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PTACs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https://www.tri-state-ptac-mega-matchmaker.com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35478185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January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18-19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0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Annual Hampton Roads Small Business Navy Expo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 Navy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Hampton Roads Convention Center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https://virginiaptac.ecenterdirect.com/events/4212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85057765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January 25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 Small Business Outreach Event and Networking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https://www.nasa.gov/osbp/osbp-outreach-events/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32212393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83A6-32C2-41F9-88F7-764BBF5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Miscellaneous</a:t>
            </a:r>
            <a:endParaRPr lang="en-US" sz="27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1E872-0C5E-480E-9074-741C8811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196236"/>
            <a:ext cx="8661747" cy="410227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New NASA LaRC Small Business Marketing Guide Link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(</a:t>
            </a:r>
            <a:r>
              <a:rPr lang="en-US" sz="1800" dirty="0">
                <a:solidFill>
                  <a:srgbClr val="002060"/>
                </a:solidFill>
                <a:latin typeface="+mj-lt"/>
                <a:hlinkClick r:id="rId3"/>
              </a:rPr>
              <a:t>https://www.nasa.gov/osbp/about-nasa-centers/#langley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) </a:t>
            </a:r>
          </a:p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OSBP Mobile App has been updated</a:t>
            </a:r>
          </a:p>
          <a:p>
            <a:pPr lvl="1"/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User-friendly tool to learn how to do business with NASA and have all the required resources right at your fingertips</a:t>
            </a:r>
          </a:p>
          <a:p>
            <a:pPr lvl="1"/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Key features:</a:t>
            </a:r>
          </a:p>
          <a:p>
            <a:pPr lvl="2"/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Allows users to easily contact NASA Center Small Business Specialists</a:t>
            </a:r>
          </a:p>
          <a:p>
            <a:pPr lvl="2"/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View Active Contract Listings</a:t>
            </a:r>
          </a:p>
          <a:p>
            <a:pPr lvl="2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ind upcoming networking events</a:t>
            </a:r>
          </a:p>
          <a:p>
            <a:pPr lvl="1"/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Available for iOS and Android devices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8C51FE-49D9-314D-9957-ABBF7DDE878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78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Contact Information &amp; Links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152395"/>
            <a:ext cx="8871735" cy="41132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5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Robert Betts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Small Business Specialist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Office of Small Business Programs – IT Procurement Office &amp; Langley Research Center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altLang="en-US" sz="1200" b="1" dirty="0">
                <a:latin typeface="Franklin Gothic Book" panose="020B0503020102020204" pitchFamily="34" charset="0"/>
              </a:rPr>
              <a:t>Tel:</a:t>
            </a:r>
            <a:r>
              <a:rPr lang="en-US" altLang="en-US" sz="1200" dirty="0">
                <a:latin typeface="Franklin Gothic Book" panose="020B0503020102020204" pitchFamily="34" charset="0"/>
              </a:rPr>
              <a:t> (757) 864-6074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Email: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larc-S</a:t>
            </a:r>
            <a:r>
              <a:rPr 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mallBusiness@mail.nasa.gov</a:t>
            </a: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LaRC SB Marketing Guide: </a:t>
            </a: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4"/>
              </a:rPr>
              <a:t>https://www.nasa.gov/osbp/about-nasa-centers/#langley</a:t>
            </a: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Website: 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5"/>
              </a:rPr>
              <a:t>www.nasa.gov/osbp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Vendor Database: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6"/>
              </a:rPr>
              <a:t>https://apps.nasa.gov/nvdb/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 </a:t>
            </a:r>
          </a:p>
          <a:p>
            <a:pPr marL="0" indent="0" algn="ctr">
              <a:buNone/>
            </a:pPr>
            <a:endParaRPr lang="en-US" sz="80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Partnerships: </a:t>
            </a:r>
            <a:r>
              <a:rPr lang="en-US" sz="1200" b="1" dirty="0">
                <a:latin typeface="Franklin Gothic Book" panose="020B0503020102020204" pitchFamily="34" charset="0"/>
                <a:hlinkClick r:id="rId7"/>
              </a:rPr>
              <a:t>www.nasa.gov/partnerships</a:t>
            </a:r>
            <a:endParaRPr lang="en-US" sz="120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Tech Transfer: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8"/>
              </a:rPr>
              <a:t>http://technology.nasa.gov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NASA SBIR/STTR: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9"/>
              </a:rPr>
              <a:t>www.sbir.nasa.gov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2022 NASA Langley Research Center Annual Report: </a:t>
            </a:r>
            <a:r>
              <a:rPr lang="en-US" sz="1200" b="1" u="sng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https://oh.larc.nasa.gov/oh/annual-report/2022/</a:t>
            </a:r>
            <a:r>
              <a:rPr lang="en-US" sz="1200" b="1" dirty="0">
                <a:latin typeface="Franklin Gothic Book" panose="020B05030201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Spinoff 2023: </a:t>
            </a:r>
            <a:r>
              <a:rPr lang="en-US" sz="1200" b="1" dirty="0">
                <a:latin typeface="Franklin Gothic Book" panose="020B0503020102020204" pitchFamily="34" charset="0"/>
                <a:hlinkClick r:id="rId10"/>
              </a:rPr>
              <a:t>https://spinoff.nasa.gov/sites/default/files/2023-01/NASA-Spinoff-2023.pdf</a:t>
            </a:r>
            <a:r>
              <a:rPr lang="en-US" sz="1200" b="1" dirty="0">
                <a:latin typeface="Franklin Gothic Book" panose="020B0503020102020204" pitchFamily="34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Backup Slides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152395"/>
            <a:ext cx="8871735" cy="41132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200" b="1" dirty="0">
              <a:latin typeface="Franklin Gothic Book" panose="020B0503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0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 - LCSC SB Update Center" id="{ABC65929-E2DE-4C29-88C9-406AFA4F03AC}" vid="{9E059C9A-F017-421D-817A-55DFE617E3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2E690287E9443975D2B459689C2E6" ma:contentTypeVersion="3" ma:contentTypeDescription="Create a new document." ma:contentTypeScope="" ma:versionID="a0a4d33779251b86a81dcde212ff4a4a">
  <xsd:schema xmlns:xsd="http://www.w3.org/2001/XMLSchema" xmlns:xs="http://www.w3.org/2001/XMLSchema" xmlns:p="http://schemas.microsoft.com/office/2006/metadata/properties" xmlns:ns2="94bdf555-ed74-49fc-9172-35f0122ddbf1" xmlns:ns3="aa04f444-95a2-4502-8a33-bc8688baf6ee" targetNamespace="http://schemas.microsoft.com/office/2006/metadata/properties" ma:root="true" ma:fieldsID="fdd717796140ba3a063e4b8516438c4f" ns2:_="" ns3:_="">
    <xsd:import namespace="94bdf555-ed74-49fc-9172-35f0122ddbf1"/>
    <xsd:import namespace="aa04f444-95a2-4502-8a33-bc8688baf6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df555-ed74-49fc-9172-35f0122ddbf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f444-95a2-4502-8a33-bc8688baf6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4bdf555-ed74-49fc-9172-35f0122ddbf1">X42FUWTPVHZK-419532041-2177</_dlc_DocId>
    <_dlc_DocIdUrl xmlns="94bdf555-ed74-49fc-9172-35f0122ddbf1">
      <Url>https://itcdcmsportal.hq.nasa.gov/organization/hqosbp/sbss/_layouts/15/DocIdRedir.aspx?ID=X42FUWTPVHZK-419532041-2177</Url>
      <Description>X42FUWTPVHZK-419532041-2177</Description>
    </_dlc_DocIdUrl>
  </documentManagement>
</p:properties>
</file>

<file path=customXml/itemProps1.xml><?xml version="1.0" encoding="utf-8"?>
<ds:datastoreItem xmlns:ds="http://schemas.openxmlformats.org/officeDocument/2006/customXml" ds:itemID="{2DADA97A-BAA5-4DD3-845F-484E5F06D5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989A92-7B82-4DE3-9063-2EC03FC547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ABF8156-53BC-4AF5-AC35-F60DBF649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df555-ed74-49fc-9172-35f0122ddbf1"/>
    <ds:schemaRef ds:uri="aa04f444-95a2-4502-8a33-bc8688baf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E708B1B-0C9D-41CA-9753-14D6B23AE11C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94bdf555-ed74-49fc-9172-35f0122ddbf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04f444-95a2-4502-8a33-bc8688baf6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2020-10 - LCSC SB Update Center</Template>
  <TotalTime>28849</TotalTime>
  <Words>1391</Words>
  <Application>Microsoft Office PowerPoint</Application>
  <PresentationFormat>On-screen Show (16:10)</PresentationFormat>
  <Paragraphs>217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Franklin Gothic Book</vt:lpstr>
      <vt:lpstr>Impact</vt:lpstr>
      <vt:lpstr>Times New Roman</vt:lpstr>
      <vt:lpstr>Office Theme</vt:lpstr>
      <vt:lpstr>LCSC Small Business Update</vt:lpstr>
      <vt:lpstr>NASA Agency October - September FY23 Prime Goals vs. Actual Percentages Data generated October 17, 2023 from SAM.GOV</vt:lpstr>
      <vt:lpstr>Langley Research Center (LaRC) October - September FY23 Prime Goals vs. Actual Percentages Data generated October 17, 2023 from SAM.GOV</vt:lpstr>
      <vt:lpstr>PowerPoint Presentation</vt:lpstr>
      <vt:lpstr>Upcoming Learning Opportunities </vt:lpstr>
      <vt:lpstr>Upcoming Outreach Opportunities</vt:lpstr>
      <vt:lpstr>Miscellaneous</vt:lpstr>
      <vt:lpstr>Contact Information &amp; Links</vt:lpstr>
      <vt:lpstr>Backup Slides</vt:lpstr>
      <vt:lpstr>NASA Vendor Database QR Code</vt:lpstr>
      <vt:lpstr>Where to find opportunities</vt:lpstr>
      <vt:lpstr>Where to find Assistance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LCSC Small Business Update</dc:title>
  <dc:creator>Betts, Robert O. (LARC-B1)</dc:creator>
  <cp:lastModifiedBy>Betts, Robert O. (HQ-ZA000)</cp:lastModifiedBy>
  <cp:revision>354</cp:revision>
  <cp:lastPrinted>2021-04-15T14:53:36Z</cp:lastPrinted>
  <dcterms:created xsi:type="dcterms:W3CDTF">2020-11-10T15:42:11Z</dcterms:created>
  <dcterms:modified xsi:type="dcterms:W3CDTF">2023-11-15T15:35:24Z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0x01010096C2E690287E9443975D2B459689C2E6</vt:lpwstr>
  </property>
  <property fmtid="{D5CDD505-2E9C-101B-9397-08002B2CF9AE}" pid="3" name="_dlc_DocIdItemGuid">
    <vt:lpwstr>fcdd3adc-65b1-45ed-9c77-1965f9b9be47</vt:lpwstr>
  </property>
</Properties>
</file>