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84" r:id="rId5"/>
  </p:sldMasterIdLst>
  <p:notesMasterIdLst>
    <p:notesMasterId r:id="rId17"/>
  </p:notesMasterIdLst>
  <p:sldIdLst>
    <p:sldId id="256" r:id="rId6"/>
    <p:sldId id="349" r:id="rId7"/>
    <p:sldId id="350" r:id="rId8"/>
    <p:sldId id="341" r:id="rId9"/>
    <p:sldId id="347" r:id="rId10"/>
    <p:sldId id="338" r:id="rId11"/>
    <p:sldId id="348" r:id="rId12"/>
    <p:sldId id="284" r:id="rId13"/>
    <p:sldId id="309" r:id="rId14"/>
    <p:sldId id="339" r:id="rId15"/>
    <p:sldId id="288" r:id="rId16"/>
  </p:sldIdLst>
  <p:sldSz cx="9144000" cy="5715000" type="screen16x10"/>
  <p:notesSz cx="9037638" cy="7102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4" autoAdjust="0"/>
    <p:restoredTop sz="84502" autoAdjust="0"/>
  </p:normalViewPr>
  <p:slideViewPr>
    <p:cSldViewPr snapToGrid="0" snapToObjects="1">
      <p:cViewPr>
        <p:scale>
          <a:sx n="81" d="100"/>
          <a:sy n="81" d="100"/>
        </p:scale>
        <p:origin x="77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4" d="100"/>
          <a:sy n="94" d="100"/>
        </p:scale>
        <p:origin x="4080" y="101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Goals</c:v>
          </c:tx>
          <c:spPr>
            <a:solidFill>
              <a:schemeClr val="tx2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1.11001461726763E-2"/>
                  <c:y val="-2.1440618020302501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12B-44BD-9D04-A041DD27E806}"/>
                </c:ext>
              </c:extLst>
            </c:dLbl>
            <c:dLbl>
              <c:idx val="1"/>
              <c:layout>
                <c:manualLayout>
                  <c:x val="1.0468097341765001E-2"/>
                  <c:y val="-2.08666262621487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12B-44BD-9D04-A041DD27E806}"/>
                </c:ext>
              </c:extLst>
            </c:dLbl>
            <c:dLbl>
              <c:idx val="2"/>
              <c:layout>
                <c:manualLayout>
                  <c:x val="9.2146594832631708E-3"/>
                  <c:y val="-1.63873346548581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12B-44BD-9D04-A041DD27E806}"/>
                </c:ext>
              </c:extLst>
            </c:dLbl>
            <c:dLbl>
              <c:idx val="3"/>
              <c:layout>
                <c:manualLayout>
                  <c:x val="1.0750424629348001E-2"/>
                  <c:y val="-2.92516329221414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12B-44BD-9D04-A041DD27E806}"/>
                </c:ext>
              </c:extLst>
            </c:dLbl>
            <c:dLbl>
              <c:idx val="4"/>
              <c:layout>
                <c:manualLayout>
                  <c:x val="7.6789119080315597E-3"/>
                  <c:y val="-2.515468233776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12B-44BD-9D04-A041DD27E806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('Small Business Goaling'!$G$2,'Small Business Goaling'!$K$2,'Small Business Goaling'!$O$2,'Small Business Goaling'!$S$2,'Small Business Goaling'!$W$2)</c:f>
              <c:strCache>
                <c:ptCount val="5"/>
                <c:pt idx="0">
                  <c:v>Small Business </c:v>
                </c:pt>
                <c:pt idx="1">
                  <c:v>SDB</c:v>
                </c:pt>
                <c:pt idx="2">
                  <c:v>WOSB</c:v>
                </c:pt>
                <c:pt idx="3">
                  <c:v>HUBZone </c:v>
                </c:pt>
                <c:pt idx="4">
                  <c:v>SDVOSB</c:v>
                </c:pt>
              </c:strCache>
            </c:strRef>
          </c:cat>
          <c:val>
            <c:numRef>
              <c:f>('Small Business Goaling'!$H$17,'Small Business Goaling'!$L$17,'Small Business Goaling'!$P$17,'Small Business Goaling'!$T$17,'Small Business Goaling'!$X$17)</c:f>
              <c:numCache>
                <c:formatCode>#,##0.0%</c:formatCode>
                <c:ptCount val="5"/>
                <c:pt idx="0" formatCode="0.00%">
                  <c:v>0.16869999999999999</c:v>
                </c:pt>
                <c:pt idx="1">
                  <c:v>8.8999999999999996E-2</c:v>
                </c:pt>
                <c:pt idx="2">
                  <c:v>0.05</c:v>
                </c:pt>
                <c:pt idx="3" formatCode="0.0%">
                  <c:v>0.03</c:v>
                </c:pt>
                <c:pt idx="4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12B-44BD-9D04-A041DD27E806}"/>
            </c:ext>
          </c:extLst>
        </c:ser>
        <c:ser>
          <c:idx val="1"/>
          <c:order val="1"/>
          <c:tx>
            <c:v>Actuals</c:v>
          </c:tx>
          <c:spPr>
            <a:solidFill>
              <a:srgbClr val="C0504D">
                <a:lumMod val="75000"/>
              </a:srgbClr>
            </a:solidFill>
            <a:scene3d>
              <a:camera prst="orthographicFront"/>
              <a:lightRig rig="threePt" dir="t"/>
            </a:scene3d>
            <a:sp3d prstMaterial="plastic">
              <a:bevelT/>
            </a:sp3d>
          </c:spPr>
          <c:invertIfNegative val="0"/>
          <c:dLbls>
            <c:dLbl>
              <c:idx val="0"/>
              <c:layout>
                <c:manualLayout>
                  <c:x val="1.12399016508606E-2"/>
                  <c:y val="-2.82400448282916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12B-44BD-9D04-A041DD27E806}"/>
                </c:ext>
              </c:extLst>
            </c:dLbl>
            <c:dLbl>
              <c:idx val="1"/>
              <c:layout>
                <c:manualLayout>
                  <c:x val="1.12399016508606E-2"/>
                  <c:y val="-4.43772133016014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12B-44BD-9D04-A041DD27E806}"/>
                </c:ext>
              </c:extLst>
            </c:dLbl>
            <c:dLbl>
              <c:idx val="2"/>
              <c:layout>
                <c:manualLayout>
                  <c:x val="1.4049877063575701E-2"/>
                  <c:y val="-2.824004482829160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4.0%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B12B-44BD-9D04-A041DD27E806}"/>
                </c:ext>
              </c:extLst>
            </c:dLbl>
            <c:dLbl>
              <c:idx val="3"/>
              <c:layout>
                <c:manualLayout>
                  <c:x val="1.12399016508606E-2"/>
                  <c:y val="-3.63086290649463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12B-44BD-9D04-A041DD27E806}"/>
                </c:ext>
              </c:extLst>
            </c:dLbl>
            <c:dLbl>
              <c:idx val="4"/>
              <c:layout>
                <c:manualLayout>
                  <c:x val="9.8349139445030008E-3"/>
                  <c:y val="-3.63086290649463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12B-44BD-9D04-A041DD27E806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('Small Business Goaling'!$G$2,'Small Business Goaling'!$K$2,'Small Business Goaling'!$O$2,'Small Business Goaling'!$S$2,'Small Business Goaling'!$W$2)</c:f>
              <c:strCache>
                <c:ptCount val="5"/>
                <c:pt idx="0">
                  <c:v>Small Business </c:v>
                </c:pt>
                <c:pt idx="1">
                  <c:v>SDB</c:v>
                </c:pt>
                <c:pt idx="2">
                  <c:v>WOSB</c:v>
                </c:pt>
                <c:pt idx="3">
                  <c:v>HUBZone </c:v>
                </c:pt>
                <c:pt idx="4">
                  <c:v>SDVOSB</c:v>
                </c:pt>
              </c:strCache>
            </c:strRef>
          </c:cat>
          <c:val>
            <c:numRef>
              <c:f>('Small Business Goaling'!$G$17,'Small Business Goaling'!$K$17,'Small Business Goaling'!$O$17,'Small Business Goaling'!$S$17,'Small Business Goaling'!$W$17)</c:f>
              <c:numCache>
                <c:formatCode>#,##0.0%</c:formatCode>
                <c:ptCount val="5"/>
                <c:pt idx="0">
                  <c:v>0.17625286792118752</c:v>
                </c:pt>
                <c:pt idx="1">
                  <c:v>7.4467498328952289E-2</c:v>
                </c:pt>
                <c:pt idx="2">
                  <c:v>3.967312172785703E-2</c:v>
                </c:pt>
                <c:pt idx="3">
                  <c:v>9.556119648934696E-3</c:v>
                </c:pt>
                <c:pt idx="4">
                  <c:v>2.3449709772072721E-2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B12B-44BD-9D04-A041DD27E8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gapDepth val="80"/>
        <c:shape val="cylinder"/>
        <c:axId val="232201416"/>
        <c:axId val="232201800"/>
        <c:axId val="0"/>
      </c:bar3DChart>
      <c:catAx>
        <c:axId val="232201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32201800"/>
        <c:crosses val="autoZero"/>
        <c:auto val="1"/>
        <c:lblAlgn val="ctr"/>
        <c:lblOffset val="100"/>
        <c:noMultiLvlLbl val="0"/>
      </c:catAx>
      <c:valAx>
        <c:axId val="232201800"/>
        <c:scaling>
          <c:orientation val="minMax"/>
        </c:scaling>
        <c:delete val="0"/>
        <c:axPos val="l"/>
        <c:numFmt formatCode="0.00%" sourceLinked="1"/>
        <c:majorTickMark val="out"/>
        <c:minorTickMark val="none"/>
        <c:tickLblPos val="nextTo"/>
        <c:crossAx val="23220141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Arial"/>
          <a:cs typeface="Arial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Goals</c:v>
          </c:tx>
          <c:spPr>
            <a:solidFill>
              <a:schemeClr val="tx2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5.82781335395247E-3"/>
                  <c:y val="-1.28654974709674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D2B-4B16-A2B4-E68992FBE176}"/>
                </c:ext>
              </c:extLst>
            </c:dLbl>
            <c:dLbl>
              <c:idx val="1"/>
              <c:layout>
                <c:manualLayout>
                  <c:x val="5.8074983492071696E-3"/>
                  <c:y val="-1.814058956916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D2B-4B16-A2B4-E68992FBE176}"/>
                </c:ext>
              </c:extLst>
            </c:dLbl>
            <c:dLbl>
              <c:idx val="2"/>
              <c:layout>
                <c:manualLayout>
                  <c:x val="9.6215462151879906E-3"/>
                  <c:y val="-3.07436570428697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D2B-4B16-A2B4-E68992FBE176}"/>
                </c:ext>
              </c:extLst>
            </c:dLbl>
            <c:dLbl>
              <c:idx val="3"/>
              <c:layout>
                <c:manualLayout>
                  <c:x val="5.8467318380329399E-3"/>
                  <c:y val="-1.74618031649176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D2B-4B16-A2B4-E68992FBE176}"/>
                </c:ext>
              </c:extLst>
            </c:dLbl>
            <c:dLbl>
              <c:idx val="4"/>
              <c:layout>
                <c:manualLayout>
                  <c:x val="7.7433311322762897E-3"/>
                  <c:y val="-2.267573696145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D2B-4B16-A2B4-E68992FBE17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('Small Business Goaling'!$G$2,'Small Business Goaling'!$K$2,'Small Business Goaling'!$O$2,'Small Business Goaling'!$S$2,'Small Business Goaling'!$W$2)</c:f>
              <c:strCache>
                <c:ptCount val="5"/>
                <c:pt idx="0">
                  <c:v>Small Business </c:v>
                </c:pt>
                <c:pt idx="1">
                  <c:v>SDB</c:v>
                </c:pt>
                <c:pt idx="2">
                  <c:v>WOSB</c:v>
                </c:pt>
                <c:pt idx="3">
                  <c:v>HUBZone </c:v>
                </c:pt>
                <c:pt idx="4">
                  <c:v>SDVOSB</c:v>
                </c:pt>
              </c:strCache>
            </c:strRef>
          </c:cat>
          <c:val>
            <c:numRef>
              <c:f>('Small Business Goaling'!$H$10,'Small Business Goaling'!$L$10,'Small Business Goaling'!$P$10,'Small Business Goaling'!$T$10,'Small Business Goaling'!$X$10)</c:f>
              <c:numCache>
                <c:formatCode>#,##0.0%</c:formatCode>
                <c:ptCount val="5"/>
                <c:pt idx="0" formatCode="0.0%">
                  <c:v>0.441</c:v>
                </c:pt>
                <c:pt idx="1">
                  <c:v>7.8E-2</c:v>
                </c:pt>
                <c:pt idx="2">
                  <c:v>0.02</c:v>
                </c:pt>
                <c:pt idx="3" formatCode="0.0%">
                  <c:v>5.0000000000000001E-3</c:v>
                </c:pt>
                <c:pt idx="4">
                  <c:v>5.0000000000000001E-3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D2B-4B16-A2B4-E68992FBE176}"/>
            </c:ext>
          </c:extLst>
        </c:ser>
        <c:ser>
          <c:idx val="1"/>
          <c:order val="1"/>
          <c:tx>
            <c:v>Actuals</c:v>
          </c:tx>
          <c:spPr>
            <a:solidFill>
              <a:schemeClr val="accent2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9.7585787877845498E-3"/>
                  <c:y val="-1.8047744031996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D2B-4B16-A2B4-E68992FBE176}"/>
                </c:ext>
              </c:extLst>
            </c:dLbl>
            <c:dLbl>
              <c:idx val="1"/>
              <c:layout>
                <c:manualLayout>
                  <c:x val="9.7062960598640405E-3"/>
                  <c:y val="-3.07593693645436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D2B-4B16-A2B4-E68992FBE176}"/>
                </c:ext>
              </c:extLst>
            </c:dLbl>
            <c:dLbl>
              <c:idx val="2"/>
              <c:layout>
                <c:manualLayout>
                  <c:x val="2.1406557946099899E-2"/>
                  <c:y val="-1.66151807004451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D2B-4B16-A2B4-E68992FBE176}"/>
                </c:ext>
              </c:extLst>
            </c:dLbl>
            <c:dLbl>
              <c:idx val="3"/>
              <c:layout>
                <c:manualLayout>
                  <c:x val="9.7130222565874995E-3"/>
                  <c:y val="-1.71539966279565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D2B-4B16-A2B4-E68992FBE176}"/>
                </c:ext>
              </c:extLst>
            </c:dLbl>
            <c:dLbl>
              <c:idx val="4"/>
              <c:layout>
                <c:manualLayout>
                  <c:x val="9.7130028821044295E-3"/>
                  <c:y val="-2.72108843537414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D2B-4B16-A2B4-E68992FBE17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('Small Business Goaling'!$G$2,'Small Business Goaling'!$K$2,'Small Business Goaling'!$O$2,'Small Business Goaling'!$S$2,'Small Business Goaling'!$W$2)</c:f>
              <c:strCache>
                <c:ptCount val="5"/>
                <c:pt idx="0">
                  <c:v>Small Business </c:v>
                </c:pt>
                <c:pt idx="1">
                  <c:v>SDB</c:v>
                </c:pt>
                <c:pt idx="2">
                  <c:v>WOSB</c:v>
                </c:pt>
                <c:pt idx="3">
                  <c:v>HUBZone </c:v>
                </c:pt>
                <c:pt idx="4">
                  <c:v>SDVOSB</c:v>
                </c:pt>
              </c:strCache>
            </c:strRef>
          </c:cat>
          <c:val>
            <c:numRef>
              <c:f>('Small Business Goaling'!$G$10,'Small Business Goaling'!$K$10,'Small Business Goaling'!$O$10,'Small Business Goaling'!$S$10,'Small Business Goaling'!$W$10)</c:f>
              <c:numCache>
                <c:formatCode>#,##0.0%</c:formatCode>
                <c:ptCount val="5"/>
                <c:pt idx="0">
                  <c:v>0.52194484587457302</c:v>
                </c:pt>
                <c:pt idx="1">
                  <c:v>0.10883284097334101</c:v>
                </c:pt>
                <c:pt idx="2">
                  <c:v>6.1580385657007103E-2</c:v>
                </c:pt>
                <c:pt idx="3">
                  <c:v>3.64019273542295E-3</c:v>
                </c:pt>
                <c:pt idx="4">
                  <c:v>6.3820053660673096E-4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FD2B-4B16-A2B4-E68992FBE1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gapDepth val="80"/>
        <c:shape val="cylinder"/>
        <c:axId val="232299344"/>
        <c:axId val="232299736"/>
        <c:axId val="0"/>
      </c:bar3DChart>
      <c:catAx>
        <c:axId val="232299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32299736"/>
        <c:crosses val="autoZero"/>
        <c:auto val="1"/>
        <c:lblAlgn val="ctr"/>
        <c:lblOffset val="100"/>
        <c:noMultiLvlLbl val="0"/>
      </c:catAx>
      <c:valAx>
        <c:axId val="232299736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crossAx val="23229934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Arial"/>
          <a:cs typeface="Arial"/>
        </a:defRPr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16310" cy="3563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19237" y="0"/>
            <a:ext cx="3916310" cy="3563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76945D-8718-964F-94BE-5C93BD6376CA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01913" y="889000"/>
            <a:ext cx="3833812" cy="239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03765" y="3418066"/>
            <a:ext cx="7230110" cy="27966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46119"/>
            <a:ext cx="3916310" cy="3563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19237" y="6746119"/>
            <a:ext cx="3916310" cy="3563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E769E-F6AD-C44B-A03E-167DC459EC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799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BE769E-F6AD-C44B-A03E-167DC459EC4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244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BE769E-F6AD-C44B-A03E-167DC459EC4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30110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C0CBE-288C-D84B-B11F-1B62224BD7E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1652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C0CBE-288C-D84B-B11F-1B62224BD7E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5004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6C0CBE-288C-D84B-B11F-1B62224BD7E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52908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EE3EA-3B2F-DC4F-BC96-86F81BB2CA5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0234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EE3EA-3B2F-DC4F-BC96-86F81BB2CA5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6708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EE3EA-3B2F-DC4F-BC96-86F81BB2CA5C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517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7675" y="935302"/>
            <a:ext cx="3686175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7675" y="3001698"/>
            <a:ext cx="3686175" cy="1379802"/>
          </a:xfrm>
        </p:spPr>
        <p:txBody>
          <a:bodyPr/>
          <a:lstStyle>
            <a:lvl1pPr marL="0" indent="0" algn="ctr">
              <a:buNone/>
              <a:defRPr sz="18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699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losing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92389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defRPr baseline="0">
                <a:solidFill>
                  <a:schemeClr val="bg1"/>
                </a:solidFill>
              </a:defRPr>
            </a:lvl2pPr>
            <a:lvl3pPr>
              <a:defRPr baseline="0">
                <a:solidFill>
                  <a:schemeClr val="bg1"/>
                </a:solidFill>
              </a:defRPr>
            </a:lvl3pPr>
            <a:lvl4pPr>
              <a:defRPr baseline="0">
                <a:solidFill>
                  <a:schemeClr val="bg1"/>
                </a:solidFill>
              </a:defRPr>
            </a:lvl4pPr>
            <a:lvl5pPr>
              <a:defRPr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defRPr baseline="0">
                <a:solidFill>
                  <a:schemeClr val="bg1"/>
                </a:solidFill>
              </a:defRPr>
            </a:lvl2pPr>
            <a:lvl3pPr>
              <a:defRPr baseline="0">
                <a:solidFill>
                  <a:schemeClr val="bg1"/>
                </a:solidFill>
              </a:defRPr>
            </a:lvl3pPr>
            <a:lvl4pPr>
              <a:defRPr baseline="0">
                <a:solidFill>
                  <a:schemeClr val="bg1"/>
                </a:solidFill>
              </a:defRPr>
            </a:lvl4pPr>
            <a:lvl5pPr>
              <a:defRPr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2B242A-3E60-4C49-B406-A99D7AB16F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63201" y="5410729"/>
            <a:ext cx="2489454" cy="2399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815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007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 baseline="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072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BF2FB7-AB5E-AE43-A01F-40F5E36DEF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63201" y="5410729"/>
            <a:ext cx="2489454" cy="2399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979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2"/>
            <a:ext cx="7886700" cy="7535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E0C0565-5DE9-B643-BB78-670139D9B40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63201" y="5410728"/>
            <a:ext cx="2489454" cy="2399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721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6B4144B-58AD-5D46-AB0F-46D20628E0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63201" y="5410729"/>
            <a:ext cx="2489454" cy="2399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056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574" y="381000"/>
            <a:ext cx="3743325" cy="1333500"/>
          </a:xfrm>
        </p:spPr>
        <p:txBody>
          <a:bodyPr anchor="b">
            <a:normAutofit/>
          </a:bodyPr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9" y="381000"/>
            <a:ext cx="3944541" cy="450320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9574" y="1971675"/>
            <a:ext cx="3743325" cy="2919148"/>
          </a:xfrm>
        </p:spPr>
        <p:txBody>
          <a:bodyPr>
            <a:normAutofit/>
          </a:bodyPr>
          <a:lstStyle>
            <a:lvl1pPr marL="0" indent="0">
              <a:buNone/>
              <a:defRPr sz="1600" baseline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428CE1-4F5C-DE44-AEE8-B3F19C5377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63201" y="5413972"/>
            <a:ext cx="2489454" cy="2366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159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A56630B-2054-7648-B6CC-586C6530BCB2}"/>
              </a:ext>
            </a:extLst>
          </p:cNvPr>
          <p:cNvSpPr/>
          <p:nvPr userDrawn="1"/>
        </p:nvSpPr>
        <p:spPr>
          <a:xfrm>
            <a:off x="4571999" y="-65903"/>
            <a:ext cx="4802660" cy="584062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574" y="381000"/>
            <a:ext cx="3743325" cy="1333500"/>
          </a:xfrm>
        </p:spPr>
        <p:txBody>
          <a:bodyPr anchor="b">
            <a:normAutofit/>
          </a:bodyPr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6836" y="381000"/>
            <a:ext cx="4357164" cy="498183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4906A7A-5BCF-1A4F-A7AC-7FAE445FE8C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09575" y="2208213"/>
            <a:ext cx="3743325" cy="30887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003C0CF-C1C7-2248-B3BC-43A8313B51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63201" y="5362832"/>
            <a:ext cx="2489454" cy="287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407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1B567C2-5EC7-5141-9DE4-CEC2333B4877}"/>
              </a:ext>
            </a:extLst>
          </p:cNvPr>
          <p:cNvSpPr/>
          <p:nvPr userDrawn="1"/>
        </p:nvSpPr>
        <p:spPr>
          <a:xfrm>
            <a:off x="0" y="-40640"/>
            <a:ext cx="4572000" cy="526773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3361" y="238125"/>
            <a:ext cx="3751064" cy="1333500"/>
          </a:xfrm>
        </p:spPr>
        <p:txBody>
          <a:bodyPr anchor="b">
            <a:normAutofit/>
          </a:bodyPr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2533" y="238125"/>
            <a:ext cx="4046934" cy="4771008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3360" y="2019300"/>
            <a:ext cx="3751063" cy="3176323"/>
          </a:xfrm>
        </p:spPr>
        <p:txBody>
          <a:bodyPr>
            <a:normAutofit/>
          </a:bodyPr>
          <a:lstStyle>
            <a:lvl1pPr marL="0" indent="0">
              <a:buNone/>
              <a:defRPr sz="1600" baseline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C46B77-990B-0745-833B-90A5D0A98B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63201" y="5419725"/>
            <a:ext cx="2489454" cy="2309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246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7434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63201" y="5410729"/>
            <a:ext cx="2489454" cy="2399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087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5" r:id="rId8"/>
    <p:sldLayoutId id="2147483693" r:id="rId9"/>
    <p:sldLayoutId id="2147483694" r:id="rId10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 cap="all" spc="100" baseline="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Impact" panose="020B080603090205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1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15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odu.edu/iie/wbc?utm_medium=email&amp;utm_source=govdelivery" TargetMode="External"/><Relationship Id="rId3" Type="http://schemas.openxmlformats.org/officeDocument/2006/relationships/hyperlink" Target="https://www.sba.gov/district/virginia?utm_medium=email&amp;utm_source=govdelivery" TargetMode="External"/><Relationship Id="rId7" Type="http://schemas.openxmlformats.org/officeDocument/2006/relationships/hyperlink" Target="https://www.virginiasbdc.org/business-recovery-center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odu.edu/iie/vboc?utm_medium=email&amp;utm_source=govdelivery" TargetMode="External"/><Relationship Id="rId5" Type="http://schemas.openxmlformats.org/officeDocument/2006/relationships/hyperlink" Target="https://www.score.org/?utm_medium=email&amp;utm_source=govdelivery" TargetMode="External"/><Relationship Id="rId4" Type="http://schemas.openxmlformats.org/officeDocument/2006/relationships/hyperlink" Target="https://virginiaptac.org/?utm_medium=email&amp;utm_source=govdelivery" TargetMode="External"/><Relationship Id="rId9" Type="http://schemas.openxmlformats.org/officeDocument/2006/relationships/hyperlink" Target="https://theinstitutenc.org/WBCRichmond/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technology.nasa.gov/" TargetMode="External"/><Relationship Id="rId3" Type="http://schemas.openxmlformats.org/officeDocument/2006/relationships/hyperlink" Target="mailto:larc-SmallBusiness@mail.nasa.gov" TargetMode="External"/><Relationship Id="rId7" Type="http://schemas.openxmlformats.org/officeDocument/2006/relationships/hyperlink" Target="http://www.nasa.gov/partnerships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pps.nasa.gov/nvdb/" TargetMode="External"/><Relationship Id="rId5" Type="http://schemas.openxmlformats.org/officeDocument/2006/relationships/hyperlink" Target="http://www.nasa.gov/osbp" TargetMode="External"/><Relationship Id="rId10" Type="http://schemas.openxmlformats.org/officeDocument/2006/relationships/hyperlink" Target="https://spinoff.nasa.gov/sites/default/files/2023-01/NASA-Spinoff-2023.pdf" TargetMode="External"/><Relationship Id="rId4" Type="http://schemas.openxmlformats.org/officeDocument/2006/relationships/hyperlink" Target="https://www.nasa.gov/osbp/about-nasa-centers/#langley" TargetMode="External"/><Relationship Id="rId9" Type="http://schemas.openxmlformats.org/officeDocument/2006/relationships/hyperlink" Target="http://www.sbir.nasa.gov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mailto:kenneth.i.poast@nasa.gov" TargetMode="External"/><Relationship Id="rId3" Type="http://schemas.openxmlformats.org/officeDocument/2006/relationships/hyperlink" Target="https://www.hq.nasa.gov/office/procurement/forecast/" TargetMode="External"/><Relationship Id="rId7" Type="http://schemas.openxmlformats.org/officeDocument/2006/relationships/hyperlink" Target="mailto:william.t.peeples@nasa.gov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LARC-LGMPCSII@mail.nasa.gov" TargetMode="External"/><Relationship Id="rId11" Type="http://schemas.openxmlformats.org/officeDocument/2006/relationships/hyperlink" Target="mailto:hq-realestate@mail.nasa.gov" TargetMode="External"/><Relationship Id="rId5" Type="http://schemas.openxmlformats.org/officeDocument/2006/relationships/hyperlink" Target="mailto:larc-cmoe-ii@mail.nasa.gov" TargetMode="External"/><Relationship Id="rId10" Type="http://schemas.openxmlformats.org/officeDocument/2006/relationships/hyperlink" Target="https://technology.nasa.gov/patent/LAR-TOPS-295" TargetMode="External"/><Relationship Id="rId4" Type="http://schemas.openxmlformats.org/officeDocument/2006/relationships/hyperlink" Target="mailto:Kimberly.c.Wilson@nasa.gov" TargetMode="External"/><Relationship Id="rId9" Type="http://schemas.openxmlformats.org/officeDocument/2006/relationships/hyperlink" Target="https://technology.nasa.gov/patent/LAR-TOPS-325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ventbrite.com/e/one-on-one-business-counseling-eastern-virginia-region-tickets-739632569927?aff=erelexpmlt" TargetMode="External"/><Relationship Id="rId3" Type="http://schemas.openxmlformats.org/officeDocument/2006/relationships/hyperlink" Target="https://virginiaptac.ecenterdirect.com/events/4076" TargetMode="External"/><Relationship Id="rId7" Type="http://schemas.openxmlformats.org/officeDocument/2006/relationships/hyperlink" Target="https://www.eventbrite.com/e/business-insurance-101-tickets-730928937127?aff=ebdssbdestsearch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virginiaptac.ecenterdirect.com/events/4117" TargetMode="External"/><Relationship Id="rId5" Type="http://schemas.openxmlformats.org/officeDocument/2006/relationships/hyperlink" Target="https://virginiaptac.ecenterdirect.com/events/4065" TargetMode="External"/><Relationship Id="rId10" Type="http://schemas.openxmlformats.org/officeDocument/2006/relationships/hyperlink" Target="https://www.eventbrite.com/e/break-through-barriers-and-hit-your-mark-as-a-leader-tickets-730474969297" TargetMode="External"/><Relationship Id="rId4" Type="http://schemas.openxmlformats.org/officeDocument/2006/relationships/hyperlink" Target="https://virginiaptac.ecenterdirect.com/events/3865" TargetMode="External"/><Relationship Id="rId9" Type="http://schemas.openxmlformats.org/officeDocument/2006/relationships/hyperlink" Target="https://www.nasa.gov/osbp/learning-series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tasc-tgic.org/event-5378196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tri-state-ptac-mega-matchmaker.com/" TargetMode="External"/><Relationship Id="rId4" Type="http://schemas.openxmlformats.org/officeDocument/2006/relationships/hyperlink" Target="https://www.eventbrite.com/e/swam-fair-2023-tickets-680198190097?utm_source=eventbrite&amp;utm_medium=email&amp;utm_content=follow_notification&amp;utm_campaign=following_published_event&amp;utm_term=SWaM+Fair+2023&amp;aff=ebemoffollowpublishemai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sa.gov/osbp/about-nasa-centers/#langley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apps.nasa.gov/nvdb/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osbp.nasa.gov/mpp/index.html" TargetMode="External"/><Relationship Id="rId3" Type="http://schemas.openxmlformats.org/officeDocument/2006/relationships/hyperlink" Target="https://sam.gov/" TargetMode="External"/><Relationship Id="rId7" Type="http://schemas.openxmlformats.org/officeDocument/2006/relationships/hyperlink" Target="https://apps.nasa.gov/nvdb/" TargetMode="External"/><Relationship Id="rId12" Type="http://schemas.openxmlformats.org/officeDocument/2006/relationships/hyperlink" Target="https://software.nasa.gov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web1.sba.gov/subnet/client/dsp_Landing.cfm" TargetMode="External"/><Relationship Id="rId11" Type="http://schemas.openxmlformats.org/officeDocument/2006/relationships/hyperlink" Target="https://techport.nasa.gov/" TargetMode="External"/><Relationship Id="rId5" Type="http://schemas.openxmlformats.org/officeDocument/2006/relationships/hyperlink" Target="http://www.nasa.gov/osbp" TargetMode="External"/><Relationship Id="rId10" Type="http://schemas.openxmlformats.org/officeDocument/2006/relationships/hyperlink" Target="https://sbir.gsfc.nasa.gov/" TargetMode="External"/><Relationship Id="rId4" Type="http://schemas.openxmlformats.org/officeDocument/2006/relationships/hyperlink" Target="https://www.hq.nasa.gov/office/procurement/forecast/" TargetMode="External"/><Relationship Id="rId9" Type="http://schemas.openxmlformats.org/officeDocument/2006/relationships/hyperlink" Target="https://nspires.nasaprs.com/external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F17F3-0AA8-F240-8F0F-C9513770BB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7674" y="509417"/>
            <a:ext cx="3686175" cy="1989667"/>
          </a:xfrm>
        </p:spPr>
        <p:txBody>
          <a:bodyPr/>
          <a:lstStyle/>
          <a:p>
            <a:r>
              <a:rPr lang="en-US" dirty="0"/>
              <a:t>LCSC Small Business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B3A536-0B5E-204C-B200-2E3FC12DDC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300" dirty="0"/>
              <a:t>Robert Betts</a:t>
            </a:r>
          </a:p>
          <a:p>
            <a:r>
              <a:rPr lang="en-US" dirty="0"/>
              <a:t>NASA Office of Small Business Programs</a:t>
            </a:r>
          </a:p>
          <a:p>
            <a:r>
              <a:rPr lang="en-US" dirty="0"/>
              <a:t>Langley Research Center</a:t>
            </a:r>
          </a:p>
          <a:p>
            <a:r>
              <a:rPr lang="en-US" dirty="0"/>
              <a:t>October 2023</a:t>
            </a:r>
          </a:p>
        </p:txBody>
      </p:sp>
    </p:spTree>
    <p:extLst>
      <p:ext uri="{BB962C8B-B14F-4D97-AF65-F5344CB8AC3E}">
        <p14:creationId xmlns:p14="http://schemas.microsoft.com/office/powerpoint/2010/main" val="1692523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0011351"/>
              </p:ext>
            </p:extLst>
          </p:nvPr>
        </p:nvGraphicFramePr>
        <p:xfrm>
          <a:off x="56508" y="1171254"/>
          <a:ext cx="8924653" cy="193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5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793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4188"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Source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Website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875">
                <a:tc>
                  <a:txBody>
                    <a:bodyPr/>
                    <a:lstStyle/>
                    <a:p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SBA – Richmond District Office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hlinkClick r:id="rId3"/>
                        </a:rPr>
                        <a:t>https://www.sba.gov/district/virginia?utm_medium=email&amp;utm_source=govdelivery</a:t>
                      </a:r>
                      <a:r>
                        <a:rPr lang="en-US" sz="900" b="0" dirty="0"/>
                        <a:t> 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32389151"/>
                  </a:ext>
                </a:extLst>
              </a:tr>
              <a:tr h="217875">
                <a:tc>
                  <a:txBody>
                    <a:bodyPr/>
                    <a:lstStyle/>
                    <a:p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Virginia APEX Accelerators (formally PTAC)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hlinkClick r:id="rId4"/>
                        </a:rPr>
                        <a:t>https://virginiaptac.org/?utm_medium=email&amp;utm_source=govdelivery</a:t>
                      </a:r>
                      <a:r>
                        <a:rPr lang="en-US" sz="900" b="0" dirty="0"/>
                        <a:t> 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16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/>
                        <a:t>Service Corps of Retired Executives (SCORE) 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hlinkClick r:id="rId5"/>
                        </a:rPr>
                        <a:t>https://www.score.org/?utm_medium=email&amp;utm_source=govdelivery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423354021"/>
                  </a:ext>
                </a:extLst>
              </a:tr>
              <a:tr h="22335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Veteran Business Outreach Center (VBOC)</a:t>
                      </a:r>
                      <a:endParaRPr lang="en-US" sz="900" b="0" dirty="0">
                        <a:latin typeface="+mn-lt"/>
                      </a:endParaRPr>
                    </a:p>
                  </a:txBody>
                  <a:tcPr marL="82296" marR="82296" marT="41148" marB="41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latin typeface="+mn-lt"/>
                          <a:hlinkClick r:id="rId6"/>
                        </a:rPr>
                        <a:t>https://www.odu.edu/iie/vboc?utm_medium=email&amp;utm_source=govdelivery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marL="82296" marR="82296" marT="41148" marB="41148"/>
                </a:tc>
                <a:extLst>
                  <a:ext uri="{0D108BD9-81ED-4DB2-BD59-A6C34878D82A}">
                    <a16:rowId xmlns:a16="http://schemas.microsoft.com/office/drawing/2014/main" val="4181033224"/>
                  </a:ext>
                </a:extLst>
              </a:tr>
              <a:tr h="223354">
                <a:tc>
                  <a:txBody>
                    <a:bodyPr/>
                    <a:lstStyle/>
                    <a:p>
                      <a:r>
                        <a:rPr lang="en-US" sz="900" b="0" dirty="0"/>
                        <a:t>Virginia Small Business Development Center (SBDC)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hlinkClick r:id="rId7"/>
                        </a:rPr>
                        <a:t>https://www.virginiasbdc.org/business-recovery-center/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1231">
                <a:tc>
                  <a:txBody>
                    <a:bodyPr/>
                    <a:lstStyle/>
                    <a:p>
                      <a:r>
                        <a:rPr lang="en-US" sz="900" b="0" dirty="0"/>
                        <a:t>Women’s Business Center (WBC) - ODU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hlinkClick r:id="rId8"/>
                        </a:rPr>
                        <a:t>https://www.odu.edu/iie/wbc?utm_medium=email&amp;utm_source=govdelivery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834">
                <a:tc>
                  <a:txBody>
                    <a:bodyPr/>
                    <a:lstStyle/>
                    <a:p>
                      <a:r>
                        <a:rPr lang="en-US" sz="900" b="0" dirty="0"/>
                        <a:t>Women’s Business Center (WBC) of Richmond – The Institute and Virginia Union University (VUU)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hlinkClick r:id="rId9"/>
                        </a:rPr>
                        <a:t>https://theinstitutenc.org/WBCRichmond/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43593-C7EF-7B4B-9478-17F0C6DC43BC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29413" y="150415"/>
            <a:ext cx="6858000" cy="952500"/>
          </a:xfrm>
        </p:spPr>
        <p:txBody>
          <a:bodyPr>
            <a:normAutofit/>
          </a:bodyPr>
          <a:lstStyle/>
          <a:p>
            <a:pPr algn="ctr"/>
            <a:r>
              <a:rPr lang="en-US" sz="2700" dirty="0">
                <a:latin typeface="Franklin Gothic Book" panose="020B0503020102020204" pitchFamily="34" charset="0"/>
              </a:rPr>
              <a:t>Where to find Assistance</a:t>
            </a:r>
          </a:p>
        </p:txBody>
      </p:sp>
    </p:spTree>
    <p:extLst>
      <p:ext uri="{BB962C8B-B14F-4D97-AF65-F5344CB8AC3E}">
        <p14:creationId xmlns:p14="http://schemas.microsoft.com/office/powerpoint/2010/main" val="411942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604" y="194119"/>
            <a:ext cx="8912832" cy="747223"/>
          </a:xfrm>
        </p:spPr>
        <p:txBody>
          <a:bodyPr>
            <a:noAutofit/>
          </a:bodyPr>
          <a:lstStyle/>
          <a:p>
            <a:pPr algn="ctr"/>
            <a:r>
              <a:rPr lang="en-US" altLang="en-US" sz="27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Contact Information &amp; Links</a:t>
            </a:r>
            <a:endParaRPr lang="en-US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Book" panose="020B05030201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38701" y="1152395"/>
            <a:ext cx="8871735" cy="41132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en-US" sz="1500" b="1" kern="0" dirty="0">
                <a:solidFill>
                  <a:prstClr val="black"/>
                </a:solidFill>
                <a:latin typeface="Franklin Gothic Book" panose="020B0503020102020204" pitchFamily="34" charset="0"/>
                <a:sym typeface="Arial" panose="020B0604020202020204" pitchFamily="34" charset="0"/>
              </a:rPr>
              <a:t>Robert Betts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altLang="en-US" sz="1200" kern="0" dirty="0">
                <a:solidFill>
                  <a:prstClr val="black"/>
                </a:solidFill>
                <a:latin typeface="Franklin Gothic Book" panose="020B0503020102020204" pitchFamily="34" charset="0"/>
                <a:sym typeface="Arial" panose="020B0604020202020204" pitchFamily="34" charset="0"/>
              </a:rPr>
              <a:t>Small Business Specialist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altLang="en-US" sz="1200" kern="0" dirty="0">
                <a:solidFill>
                  <a:prstClr val="black"/>
                </a:solidFill>
                <a:latin typeface="Franklin Gothic Book" panose="020B0503020102020204" pitchFamily="34" charset="0"/>
                <a:sym typeface="Arial" panose="020B0604020202020204" pitchFamily="34" charset="0"/>
              </a:rPr>
              <a:t>NASA Office of Small Business Programs – IT Procurement Office &amp; Langley Research Center</a:t>
            </a:r>
          </a:p>
          <a:p>
            <a:pPr marL="0" indent="0" algn="ctr">
              <a:spcBef>
                <a:spcPts val="225"/>
              </a:spcBef>
              <a:buNone/>
            </a:pPr>
            <a:r>
              <a:rPr lang="en-US" altLang="en-US" sz="1200" b="1" dirty="0">
                <a:latin typeface="Franklin Gothic Book" panose="020B0503020102020204" pitchFamily="34" charset="0"/>
              </a:rPr>
              <a:t>Tel:</a:t>
            </a:r>
            <a:r>
              <a:rPr lang="en-US" altLang="en-US" sz="1200" dirty="0">
                <a:latin typeface="Franklin Gothic Book" panose="020B0503020102020204" pitchFamily="34" charset="0"/>
              </a:rPr>
              <a:t> (757) 864-6074</a:t>
            </a:r>
          </a:p>
          <a:p>
            <a:pPr marL="0" indent="0" algn="ctr">
              <a:spcBef>
                <a:spcPts val="225"/>
              </a:spcBef>
              <a:buNone/>
            </a:pPr>
            <a:r>
              <a:rPr lang="en-US" sz="1200" b="1" kern="0" dirty="0">
                <a:solidFill>
                  <a:prstClr val="black"/>
                </a:solidFill>
                <a:latin typeface="Franklin Gothic Book" panose="020B0503020102020204" pitchFamily="34" charset="0"/>
                <a:sym typeface="Arial" panose="020B0604020202020204" pitchFamily="34" charset="0"/>
              </a:rPr>
              <a:t>Email: </a:t>
            </a:r>
            <a:r>
              <a:rPr lang="en-US" sz="1200" b="1" kern="0" dirty="0">
                <a:solidFill>
                  <a:prstClr val="black"/>
                </a:solidFill>
                <a:latin typeface="Franklin Gothic Book" panose="020B0503020102020204" pitchFamily="34" charset="0"/>
                <a:sym typeface="Arial" panose="020B0604020202020204" pitchFamily="34" charset="0"/>
                <a:hlinkClick r:id="rId3"/>
              </a:rPr>
              <a:t>larc-S</a:t>
            </a:r>
            <a:r>
              <a:rPr lang="en-US" sz="1200" b="1" u="sng" kern="0" dirty="0">
                <a:solidFill>
                  <a:srgbClr val="0092D2"/>
                </a:solidFill>
                <a:latin typeface="Franklin Gothic Book" panose="020B0503020102020204" pitchFamily="34" charset="0"/>
                <a:sym typeface="Arial" panose="020B0604020202020204" pitchFamily="34" charset="0"/>
                <a:hlinkClick r:id="rId3"/>
              </a:rPr>
              <a:t>mallBusiness@mail.nasa.gov</a:t>
            </a:r>
            <a:endParaRPr lang="en-US" sz="1200" b="1" u="sng" kern="0" dirty="0">
              <a:solidFill>
                <a:srgbClr val="0092D2"/>
              </a:solidFill>
              <a:latin typeface="Franklin Gothic Book" panose="020B0503020102020204" pitchFamily="34" charset="0"/>
              <a:sym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altLang="en-US" sz="1200" b="1" kern="0" dirty="0">
                <a:solidFill>
                  <a:prstClr val="black"/>
                </a:solidFill>
                <a:latin typeface="Franklin Gothic Book" panose="020B0503020102020204" pitchFamily="34" charset="0"/>
                <a:sym typeface="Arial" panose="020B0604020202020204" pitchFamily="34" charset="0"/>
              </a:rPr>
              <a:t>NASA LaRC SB Marketing Guide: </a:t>
            </a:r>
            <a:r>
              <a:rPr lang="en-US" altLang="en-US" sz="1200" b="1" kern="0" dirty="0">
                <a:solidFill>
                  <a:prstClr val="black"/>
                </a:solidFill>
                <a:latin typeface="Franklin Gothic Book" panose="020B0503020102020204" pitchFamily="34" charset="0"/>
                <a:sym typeface="Arial" panose="020B0604020202020204" pitchFamily="34" charset="0"/>
                <a:hlinkClick r:id="rId4"/>
              </a:rPr>
              <a:t>https://www.nasa.gov/osbp/about-nasa-centers/#langley</a:t>
            </a:r>
            <a:r>
              <a:rPr lang="en-US" altLang="en-US" sz="1200" b="1" kern="0" dirty="0">
                <a:solidFill>
                  <a:prstClr val="black"/>
                </a:solidFill>
                <a:latin typeface="Franklin Gothic Book" panose="020B0503020102020204" pitchFamily="34" charset="0"/>
                <a:sym typeface="Arial" panose="020B0604020202020204" pitchFamily="34" charset="0"/>
              </a:rPr>
              <a:t> </a:t>
            </a:r>
          </a:p>
          <a:p>
            <a:pPr marL="0" indent="0" algn="ctr">
              <a:buNone/>
            </a:pPr>
            <a:r>
              <a:rPr lang="en-US" altLang="en-US" sz="1200" b="1" kern="0" dirty="0">
                <a:solidFill>
                  <a:prstClr val="black"/>
                </a:solidFill>
                <a:latin typeface="Franklin Gothic Book" panose="020B0503020102020204" pitchFamily="34" charset="0"/>
                <a:sym typeface="Arial" panose="020B0604020202020204" pitchFamily="34" charset="0"/>
              </a:rPr>
              <a:t>Website: </a:t>
            </a:r>
            <a:r>
              <a:rPr lang="en-US" altLang="en-US" sz="1200" b="1" u="sng" kern="0" dirty="0">
                <a:solidFill>
                  <a:srgbClr val="0092D2"/>
                </a:solidFill>
                <a:latin typeface="Franklin Gothic Book" panose="020B0503020102020204" pitchFamily="34" charset="0"/>
                <a:sym typeface="Arial" panose="020B0604020202020204" pitchFamily="34" charset="0"/>
                <a:hlinkClick r:id="rId5"/>
              </a:rPr>
              <a:t>www.nasa.gov/osbp</a:t>
            </a:r>
            <a:r>
              <a:rPr lang="en-US" altLang="en-US" sz="1200" b="1" u="sng" kern="0" dirty="0">
                <a:solidFill>
                  <a:srgbClr val="0092D2"/>
                </a:solidFill>
                <a:latin typeface="Franklin Gothic Book" panose="020B0503020102020204" pitchFamily="34" charset="0"/>
                <a:sym typeface="Arial" panose="020B0604020202020204" pitchFamily="34" charset="0"/>
              </a:rPr>
              <a:t> </a:t>
            </a:r>
          </a:p>
          <a:p>
            <a:pPr marL="0" indent="0" algn="ctr">
              <a:buNone/>
            </a:pPr>
            <a:r>
              <a:rPr lang="en-US" sz="1200" b="1" kern="0" dirty="0">
                <a:solidFill>
                  <a:prstClr val="black"/>
                </a:solidFill>
                <a:latin typeface="Franklin Gothic Book" panose="020B0503020102020204" pitchFamily="34" charset="0"/>
                <a:sym typeface="Arial" panose="020B0604020202020204" pitchFamily="34" charset="0"/>
              </a:rPr>
              <a:t>NASA Vendor Database: </a:t>
            </a:r>
            <a:r>
              <a:rPr lang="en-US" sz="1200" b="1" kern="0" dirty="0">
                <a:solidFill>
                  <a:prstClr val="black"/>
                </a:solidFill>
                <a:latin typeface="Franklin Gothic Book" panose="020B0503020102020204" pitchFamily="34" charset="0"/>
                <a:sym typeface="Arial" panose="020B0604020202020204" pitchFamily="34" charset="0"/>
                <a:hlinkClick r:id="rId6"/>
              </a:rPr>
              <a:t>https://apps.nasa.gov/nvdb/</a:t>
            </a:r>
            <a:r>
              <a:rPr lang="en-US" sz="1200" b="1" kern="0" dirty="0">
                <a:solidFill>
                  <a:prstClr val="black"/>
                </a:solidFill>
                <a:latin typeface="Franklin Gothic Book" panose="020B0503020102020204" pitchFamily="34" charset="0"/>
                <a:sym typeface="Arial" panose="020B0604020202020204" pitchFamily="34" charset="0"/>
              </a:rPr>
              <a:t> </a:t>
            </a:r>
          </a:p>
          <a:p>
            <a:pPr marL="0" indent="0" algn="ctr">
              <a:buNone/>
            </a:pPr>
            <a:endParaRPr lang="en-US" sz="800" b="1" dirty="0">
              <a:latin typeface="Franklin Gothic Book" panose="020B0503020102020204" pitchFamily="34" charset="0"/>
            </a:endParaRPr>
          </a:p>
          <a:p>
            <a:pPr marL="0" indent="0" algn="ctr">
              <a:buNone/>
            </a:pPr>
            <a:r>
              <a:rPr lang="en-US" sz="1200" b="1" dirty="0">
                <a:latin typeface="Franklin Gothic Book" panose="020B0503020102020204" pitchFamily="34" charset="0"/>
              </a:rPr>
              <a:t>NASA Partnerships: </a:t>
            </a:r>
            <a:r>
              <a:rPr lang="en-US" sz="1200" b="1" dirty="0">
                <a:latin typeface="Franklin Gothic Book" panose="020B0503020102020204" pitchFamily="34" charset="0"/>
                <a:hlinkClick r:id="rId7"/>
              </a:rPr>
              <a:t>www.nasa.gov/partnerships</a:t>
            </a:r>
            <a:endParaRPr lang="en-US" sz="1200" b="1" dirty="0">
              <a:latin typeface="Franklin Gothic Book" panose="020B0503020102020204" pitchFamily="34" charset="0"/>
            </a:endParaRPr>
          </a:p>
          <a:p>
            <a:pPr marL="0" indent="0" algn="ctr">
              <a:buNone/>
            </a:pPr>
            <a:r>
              <a:rPr lang="en-US" sz="1200" b="1" dirty="0">
                <a:latin typeface="Franklin Gothic Book" panose="020B0503020102020204" pitchFamily="34" charset="0"/>
              </a:rPr>
              <a:t>NASA Tech Transfer: </a:t>
            </a:r>
            <a:r>
              <a:rPr lang="en-US" sz="1200" b="1" dirty="0">
                <a:solidFill>
                  <a:prstClr val="black"/>
                </a:solidFill>
                <a:latin typeface="Franklin Gothic Book" panose="020B0503020102020204" pitchFamily="34" charset="0"/>
                <a:hlinkClick r:id="rId8"/>
              </a:rPr>
              <a:t>http://technology.nasa.gov</a:t>
            </a:r>
            <a:endParaRPr lang="en-US" sz="1200" b="1" dirty="0">
              <a:solidFill>
                <a:prstClr val="black"/>
              </a:solidFill>
              <a:latin typeface="Franklin Gothic Book" panose="020B0503020102020204" pitchFamily="34" charset="0"/>
            </a:endParaRPr>
          </a:p>
          <a:p>
            <a:pPr marL="0" indent="0" algn="ctr">
              <a:buNone/>
            </a:pPr>
            <a:r>
              <a:rPr lang="en-US" sz="1200" b="1" dirty="0">
                <a:solidFill>
                  <a:prstClr val="black"/>
                </a:solidFill>
                <a:latin typeface="Franklin Gothic Book" panose="020B0503020102020204" pitchFamily="34" charset="0"/>
              </a:rPr>
              <a:t>NASA SBIR/STTR: </a:t>
            </a:r>
            <a:r>
              <a:rPr lang="en-US" sz="1200" b="1" dirty="0">
                <a:solidFill>
                  <a:prstClr val="black"/>
                </a:solidFill>
                <a:latin typeface="Franklin Gothic Book" panose="020B0503020102020204" pitchFamily="34" charset="0"/>
                <a:hlinkClick r:id="rId9"/>
              </a:rPr>
              <a:t>www.sbir.nasa.gov</a:t>
            </a:r>
            <a:endParaRPr lang="en-US" sz="1200" b="1" dirty="0">
              <a:solidFill>
                <a:prstClr val="black"/>
              </a:solidFill>
              <a:latin typeface="Franklin Gothic Book" panose="020B0503020102020204" pitchFamily="34" charset="0"/>
            </a:endParaRPr>
          </a:p>
          <a:p>
            <a:pPr marL="0" indent="0" algn="ctr">
              <a:buNone/>
            </a:pPr>
            <a:r>
              <a:rPr lang="en-US" sz="1200" b="1" dirty="0">
                <a:latin typeface="Franklin Gothic Book" panose="020B0503020102020204" pitchFamily="34" charset="0"/>
              </a:rPr>
              <a:t>2022 NASA Langley Research Center Annual Report: </a:t>
            </a:r>
            <a:r>
              <a:rPr lang="en-US" sz="1200" b="1" u="sng" dirty="0">
                <a:solidFill>
                  <a:srgbClr val="0563C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https://oh.larc.nasa.gov/oh/annual-report/2022/</a:t>
            </a:r>
            <a:r>
              <a:rPr lang="en-US" sz="1200" b="1" dirty="0">
                <a:latin typeface="Franklin Gothic Book" panose="020B0503020102020204" pitchFamily="34" charset="0"/>
              </a:rPr>
              <a:t>  </a:t>
            </a:r>
          </a:p>
          <a:p>
            <a:pPr marL="0" indent="0" algn="ctr">
              <a:buNone/>
            </a:pPr>
            <a:r>
              <a:rPr lang="en-US" sz="1200" b="1" dirty="0">
                <a:latin typeface="Franklin Gothic Book" panose="020B0503020102020204" pitchFamily="34" charset="0"/>
              </a:rPr>
              <a:t>NASA Spinoff 2023: </a:t>
            </a:r>
            <a:r>
              <a:rPr lang="en-US" sz="1200" b="1" dirty="0">
                <a:latin typeface="Franklin Gothic Book" panose="020B0503020102020204" pitchFamily="34" charset="0"/>
                <a:hlinkClick r:id="rId10"/>
              </a:rPr>
              <a:t>https://spinoff.nasa.gov/sites/default/files/2023-01/NASA-Spinoff-2023.pdf</a:t>
            </a:r>
            <a:r>
              <a:rPr lang="en-US" sz="1200" b="1" dirty="0">
                <a:latin typeface="Franklin Gothic Book" panose="020B0503020102020204" pitchFamily="34" charset="0"/>
              </a:rPr>
              <a:t>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51FE-49D9-314D-9957-ABBF7DDE8782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585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4B29E-3BDB-4C4F-8717-15FA94A4F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418" y="310922"/>
            <a:ext cx="7886700" cy="743479"/>
          </a:xfrm>
        </p:spPr>
        <p:txBody>
          <a:bodyPr>
            <a:noAutofit/>
          </a:bodyPr>
          <a:lstStyle/>
          <a:p>
            <a:pPr algn="r"/>
            <a:r>
              <a:rPr lang="en-US" sz="1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NASA Agency October - September FY23</a:t>
            </a:r>
            <a:br>
              <a:rPr lang="en-US" sz="1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Prime Goals vs. Actual Percentages</a:t>
            </a:r>
            <a:br>
              <a:rPr lang="en-US" sz="1600" dirty="0">
                <a:solidFill>
                  <a:srgbClr val="FFFFFF"/>
                </a:solidFill>
              </a:rPr>
            </a:br>
            <a:r>
              <a:rPr lang="en-US" sz="1200" dirty="0">
                <a:solidFill>
                  <a:srgbClr val="FFFFFF"/>
                </a:solidFill>
                <a:ea typeface="Arial Narrow" pitchFamily="34" charset="0"/>
              </a:rPr>
              <a:t>Data generated October 17, 2023 from SAM.GOV</a:t>
            </a:r>
            <a:endParaRPr lang="en-US" sz="11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E2877F-D982-C548-9404-3D00EE9FA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6E73CE8-D914-231D-EF36-873B35704C92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399488"/>
            <a:ext cx="3703320" cy="1746250"/>
          </a:xfrm>
          <a:prstGeom prst="rect">
            <a:avLst/>
          </a:prstGeom>
        </p:spPr>
      </p:pic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200-000003000000}"/>
              </a:ext>
            </a:extLst>
          </p:cNvPr>
          <p:cNvGraphicFramePr>
            <a:graphicFrameLocks/>
          </p:cNvGraphicFramePr>
          <p:nvPr/>
        </p:nvGraphicFramePr>
        <p:xfrm>
          <a:off x="91345" y="1462041"/>
          <a:ext cx="9015942" cy="40885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12889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1D08A-973A-4EEC-975A-F0A36919E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656" y="255462"/>
            <a:ext cx="7886700" cy="743479"/>
          </a:xfrm>
        </p:spPr>
        <p:txBody>
          <a:bodyPr>
            <a:noAutofit/>
          </a:bodyPr>
          <a:lstStyle/>
          <a:p>
            <a:pPr algn="r"/>
            <a:r>
              <a:rPr lang="en-US" sz="1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Langley Research Center (LaRC) October - September FY23</a:t>
            </a:r>
            <a:br>
              <a:rPr lang="en-US" sz="1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Prime Goals vs. Actual Percentages</a:t>
            </a:r>
            <a:br>
              <a:rPr lang="en-US" sz="1600" dirty="0">
                <a:solidFill>
                  <a:srgbClr val="FFFFFF"/>
                </a:solidFill>
              </a:rPr>
            </a:br>
            <a:r>
              <a:rPr lang="en-US" sz="1200" dirty="0">
                <a:solidFill>
                  <a:srgbClr val="FFFFFF"/>
                </a:solidFill>
                <a:ea typeface="Arial Narrow" pitchFamily="34" charset="0"/>
              </a:rPr>
              <a:t>Data generated October 17, 2023 from SAM.GOV</a:t>
            </a:r>
            <a:endParaRPr lang="en-US" sz="16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5DD29D1-4D72-4650-AF9D-78334EA1C8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AE4DF5-B947-093A-B82F-38D276011F0C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383013"/>
            <a:ext cx="3703320" cy="1746250"/>
          </a:xfrm>
          <a:prstGeom prst="rect">
            <a:avLst/>
          </a:prstGeom>
        </p:spPr>
      </p:pic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200-00000A000000}"/>
              </a:ext>
            </a:extLst>
          </p:cNvPr>
          <p:cNvGraphicFramePr>
            <a:graphicFrameLocks/>
          </p:cNvGraphicFramePr>
          <p:nvPr/>
        </p:nvGraphicFramePr>
        <p:xfrm>
          <a:off x="128016" y="1472074"/>
          <a:ext cx="9015984" cy="40825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78503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4487" y="1083107"/>
            <a:ext cx="5986463" cy="447110"/>
          </a:xfrm>
        </p:spPr>
        <p:txBody>
          <a:bodyPr>
            <a:normAutofit/>
          </a:bodyPr>
          <a:lstStyle/>
          <a:p>
            <a:pPr algn="ctr">
              <a:defRPr/>
            </a:pPr>
            <a:endParaRPr lang="en-US" sz="1800" dirty="0">
              <a:sym typeface="Helvetica Neue" charset="0"/>
            </a:endParaRPr>
          </a:p>
          <a:p>
            <a:pPr algn="ctr">
              <a:defRPr/>
            </a:pPr>
            <a:endParaRPr lang="en-US" sz="1800" dirty="0">
              <a:sym typeface="Helvetica Neue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0D5148-782F-41B3-B796-D644024D3100}" type="slidenum">
              <a:rPr kumimoji="0" lang="en-US" alt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75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2742" y="305738"/>
            <a:ext cx="8932931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6857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UPCOMING OPPORTUNITIES</a:t>
            </a:r>
          </a:p>
          <a:p>
            <a:pPr marL="0" marR="0" lvl="0" indent="0" algn="ctr" defTabSz="6857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  <a:t>(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  <a:hlinkClick r:id="rId3"/>
              </a:rPr>
              <a:t>https://www.hq.nasa.gov/office/procurement/forecast/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  <a:t>) </a:t>
            </a:r>
            <a:endParaRPr kumimoji="0" lang="en-US" sz="2000" b="1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2510712"/>
              </p:ext>
            </p:extLst>
          </p:nvPr>
        </p:nvGraphicFramePr>
        <p:xfrm>
          <a:off x="102743" y="1205711"/>
          <a:ext cx="8847103" cy="4375178"/>
        </p:xfrm>
        <a:graphic>
          <a:graphicData uri="http://schemas.openxmlformats.org/drawingml/2006/table">
            <a:tbl>
              <a:tblPr firstRow="1" bandRow="1"/>
              <a:tblGrid>
                <a:gridCol w="31449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12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48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76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6839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98811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Procurement</a:t>
                      </a:r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NAICS Code</a:t>
                      </a:r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Set-Aside</a:t>
                      </a:r>
                      <a:endParaRPr lang="en-US" sz="11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Est.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RFP/RFQ Release</a:t>
                      </a:r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Remarks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8416">
                <a:tc>
                  <a:txBody>
                    <a:bodyPr/>
                    <a:lstStyle/>
                    <a:p>
                      <a:r>
                        <a:rPr lang="en-US" sz="1000" dirty="0"/>
                        <a:t>Langley Logistics Support Services (LSS) 2</a:t>
                      </a:r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541614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8(a)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TBD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DRFP - 80LARC23R0012</a:t>
                      </a: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POC: Kimberly Wilson (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Kimberly.C.Wilson@nasa.gov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8801863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Center Maintenance, Operations, and Engineering (CMOE) II</a:t>
                      </a:r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561210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8/23/23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RFP - 80LARC23R0001</a:t>
                      </a: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Proposals due 10/10/23</a:t>
                      </a: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POC: Ola Charles (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  <a:hlinkClick r:id="rId5"/>
                        </a:rPr>
                        <a:t>larc-cmoe-ii@mail.nasa.gov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) 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2563059"/>
                  </a:ext>
                </a:extLst>
              </a:tr>
              <a:tr h="355512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Langley Grounds Maintenance &amp; Pest Control Support Services (LGMPCS II)</a:t>
                      </a:r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561730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8(a)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TBD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DRFP - 80LARC23R0010</a:t>
                      </a:r>
                    </a:p>
                    <a:p>
                      <a:pPr algn="ctr"/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Responses due 10/23/23</a:t>
                      </a:r>
                    </a:p>
                    <a:p>
                      <a:pPr algn="ctr"/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POC: LaRonda Davis-James </a:t>
                      </a:r>
                      <a:r>
                        <a:rPr lang="en-US" sz="9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9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LARC-LGMPCSII@mail.nasa.gov</a:t>
                      </a:r>
                      <a:r>
                        <a:rPr lang="en-US" sz="9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9719189"/>
                  </a:ext>
                </a:extLst>
              </a:tr>
              <a:tr h="264231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Enterprise Geospatial Support Services</a:t>
                      </a:r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541330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TBD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TBD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POC: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Will Peeples (</a:t>
                      </a: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  <a:hlinkClick r:id="rId7"/>
                        </a:rPr>
                        <a:t>william.t.peeples@nasa.gov</a:t>
                      </a: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) </a:t>
                      </a:r>
                      <a:endParaRPr lang="en-US" sz="100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4010945"/>
                  </a:ext>
                </a:extLst>
              </a:tr>
              <a:tr h="240582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Institutional Safety - Center Safety and Fire for LaRC, JSC, &amp; GSFC</a:t>
                      </a:r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541690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TBD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TBD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POC: Kenneth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Poast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  <a:hlinkClick r:id="rId8"/>
                        </a:rPr>
                        <a:t>kenneth.i.poast@nasa.gov</a:t>
                      </a: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) </a:t>
                      </a:r>
                      <a:endParaRPr lang="en-US" sz="100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6712299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Technology Transfer Opportunity: </a:t>
                      </a:r>
                      <a:r>
                        <a:rPr lang="en-US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Multirotor Aircraft Noise Reduction (LAR-TOPS-325)</a:t>
                      </a:r>
                      <a:endParaRPr lang="en-US" sz="1000" dirty="0"/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927110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10/6/23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 Notice ID: T2P-LaRC-00113</a:t>
                      </a:r>
                    </a:p>
                    <a:p>
                      <a:pPr algn="ctr"/>
                      <a:r>
                        <a:rPr lang="en-US" sz="1000" b="0" i="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9"/>
                        </a:rPr>
                        <a:t>https://technology.nasa.gov/patent/LAR-TOPS-325</a:t>
                      </a:r>
                      <a:r>
                        <a:rPr lang="en-US" sz="1000" b="0" i="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3755989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Technology Transfer Opportunity: Generation of Polystyrene Latex Spheres with Incorporated Fluorescent Dyes (LAR-TOPS-295)</a:t>
                      </a:r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927110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10/6/23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 Notice ID: T2P-LaRC-00115</a:t>
                      </a:r>
                    </a:p>
                    <a:p>
                      <a:pPr algn="ctr"/>
                      <a:r>
                        <a:rPr lang="en-US" sz="1000" b="0" i="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0"/>
                        </a:rPr>
                        <a:t>https://technology.nasa.gov/patent/LAR-TOPS-295</a:t>
                      </a:r>
                      <a:r>
                        <a:rPr lang="en-US" sz="1000" b="0" i="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7473327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of an Available Research Facility at NASA Langley Research Center</a:t>
                      </a:r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Responses due 12/30/23</a:t>
                      </a: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POC – Lori Brown</a:t>
                      </a: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11"/>
                        </a:rPr>
                        <a:t>hq-realestate@mail.nasa.gov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2361622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6BAFAE4-32F2-4AB4-9313-10C32E9D9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See beta.SAM.gov for updates and new opportunities!</a:t>
            </a:r>
          </a:p>
        </p:txBody>
      </p:sp>
    </p:spTree>
    <p:extLst>
      <p:ext uri="{BB962C8B-B14F-4D97-AF65-F5344CB8AC3E}">
        <p14:creationId xmlns:p14="http://schemas.microsoft.com/office/powerpoint/2010/main" val="3459873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11" y="243189"/>
            <a:ext cx="8934253" cy="585957"/>
          </a:xfrm>
        </p:spPr>
        <p:txBody>
          <a:bodyPr>
            <a:noAutofit/>
          </a:bodyPr>
          <a:lstStyle/>
          <a:p>
            <a:pPr algn="ctr"/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  <a:t>Upcoming Learning Opportunities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  <a:t> </a:t>
            </a:r>
            <a:endParaRPr lang="en-US" sz="2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9629366"/>
              </p:ext>
            </p:extLst>
          </p:nvPr>
        </p:nvGraphicFramePr>
        <p:xfrm>
          <a:off x="67110" y="1158658"/>
          <a:ext cx="8985545" cy="398797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812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438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38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06579">
                  <a:extLst>
                    <a:ext uri="{9D8B030D-6E8A-4147-A177-3AD203B41FA5}">
                      <a16:colId xmlns:a16="http://schemas.microsoft.com/office/drawing/2014/main" val="578134319"/>
                    </a:ext>
                  </a:extLst>
                </a:gridCol>
              </a:tblGrid>
              <a:tr h="27557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Topic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Presenter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+mj-lt"/>
                          <a:cs typeface="Arial" panose="020B0604020202020204" pitchFamily="34" charset="0"/>
                        </a:rPr>
                        <a:t>Comments/Registration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783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October 24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Grow Through Federal Procurement (Virginia Beach)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Virginia PTAC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  <a:hlinkClick r:id="rId3"/>
                        </a:rPr>
                        <a:t>https://virginiaptac.ecenterdirect.com/events/4076</a:t>
                      </a: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404417229"/>
                  </a:ext>
                </a:extLst>
              </a:tr>
              <a:tr h="256783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October 25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Develop a Mean Capabilities Statement to Win Government Contracts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Virginia PTAC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  <a:hlinkClick r:id="rId4"/>
                        </a:rPr>
                        <a:t>https://virginiaptac.ecenterdirect.com/events/3865</a:t>
                      </a: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443401013"/>
                  </a:ext>
                </a:extLst>
              </a:tr>
              <a:tr h="256783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October 26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ISO Certifications - What is it and Why do we need them?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Virginia PTAC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  <a:hlinkClick r:id="rId5"/>
                        </a:rPr>
                        <a:t>https://virginiaptac.ecenterdirect.com/events/4065</a:t>
                      </a: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627476564"/>
                  </a:ext>
                </a:extLst>
              </a:tr>
              <a:tr h="256783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October 31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Service Contract Act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Virginia PTAC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  <a:hlinkClick r:id="rId6"/>
                        </a:rPr>
                        <a:t>https://virginiaptac.ecenterdirect.com/events/4117</a:t>
                      </a: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71531885"/>
                  </a:ext>
                </a:extLst>
              </a:tr>
              <a:tr h="256783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November 3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Business Insurance 101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VBOC</a:t>
                      </a:r>
                      <a:endParaRPr lang="en-US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  <a:hlinkClick r:id="rId7"/>
                        </a:rPr>
                        <a:t>https://www.eventbrite.com/e/business-insurance-101-tickets-730928937127?aff=ebdssbdestsearch</a:t>
                      </a: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591977099"/>
                  </a:ext>
                </a:extLst>
              </a:tr>
              <a:tr h="256783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November 14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One-on-One Business Counseling (Eastern Virginia Region) 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VA SBSD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  <a:hlinkClick r:id="rId8"/>
                        </a:rPr>
                        <a:t>https://www.eventbrite.com/e/one-on-one-business-counseling-eastern-virginia-region-tickets-739632569927?aff=erelexpmlt</a:t>
                      </a: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832896437"/>
                  </a:ext>
                </a:extLst>
              </a:tr>
              <a:tr h="256783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November 15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Learning Series: Native American Business Development Programs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NASA OSBP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  <a:hlinkClick r:id="rId9"/>
                        </a:rPr>
                        <a:t>https://www.nasa.gov/osbp/learning-series</a:t>
                      </a: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317430433"/>
                  </a:ext>
                </a:extLst>
              </a:tr>
              <a:tr h="256783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November 29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Break Through Barriers and Hit Your Mark As A Leader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VA SBSD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  <a:hlinkClick r:id="rId10"/>
                        </a:rPr>
                        <a:t>https://www.eventbrite.com/e/break-through-barriers-and-hit-your-mark-as-a-leader-tickets-730474969297</a:t>
                      </a: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824729521"/>
                  </a:ext>
                </a:extLst>
              </a:tr>
              <a:tr h="256783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December 13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Learning Series: Programs and Resources to Help You Do Business with the Federal Government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NASA OSBP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  <a:hlinkClick r:id="rId9"/>
                        </a:rPr>
                        <a:t>https://www.nasa.gov/osbp/learning-series</a:t>
                      </a: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748183378"/>
                  </a:ext>
                </a:extLst>
              </a:tr>
              <a:tr h="256783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January 17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Learning Series: How Best to Market to NASA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NASA OSBP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  <a:hlinkClick r:id="rId9"/>
                        </a:rPr>
                        <a:t>https://www.nasa.gov/osbp/learning-series</a:t>
                      </a: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164851716"/>
                  </a:ext>
                </a:extLst>
              </a:tr>
              <a:tr h="256783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February 16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Learning Series: NASA HBCU Opportunities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NASA OSBP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  <a:hlinkClick r:id="rId9"/>
                        </a:rPr>
                        <a:t>https://www.nasa.gov/osbp/learning-series</a:t>
                      </a: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810782898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51FE-49D9-314D-9957-ABBF7DDE8782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AD1F81-D034-4373-84CC-128618D22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50505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849" y="286372"/>
            <a:ext cx="8930587" cy="585957"/>
          </a:xfrm>
        </p:spPr>
        <p:txBody>
          <a:bodyPr>
            <a:noAutofit/>
          </a:bodyPr>
          <a:lstStyle/>
          <a:p>
            <a:pPr algn="ctr"/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  <a:t>Upcoming Outreach Opportunities</a:t>
            </a:r>
            <a:endParaRPr lang="en-US" sz="27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1401933"/>
              </p:ext>
            </p:extLst>
          </p:nvPr>
        </p:nvGraphicFramePr>
        <p:xfrm>
          <a:off x="79849" y="1196340"/>
          <a:ext cx="8876260" cy="175667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034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2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26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9725">
                  <a:extLst>
                    <a:ext uri="{9D8B030D-6E8A-4147-A177-3AD203B41FA5}">
                      <a16:colId xmlns:a16="http://schemas.microsoft.com/office/drawing/2014/main" val="581505612"/>
                    </a:ext>
                  </a:extLst>
                </a:gridCol>
                <a:gridCol w="3227913">
                  <a:extLst>
                    <a:ext uri="{9D8B030D-6E8A-4147-A177-3AD203B41FA5}">
                      <a16:colId xmlns:a16="http://schemas.microsoft.com/office/drawing/2014/main" val="578134319"/>
                    </a:ext>
                  </a:extLst>
                </a:gridCol>
              </a:tblGrid>
              <a:tr h="23316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Topic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Host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Location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Comments/Registration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4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October 24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U.S. Army Corps of Engineers Industry Day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USACE &amp; TASC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ODU Darden College, Norfolk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https://tasc-tgic.org/event-5378196</a:t>
                      </a: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4056460876"/>
                  </a:ext>
                </a:extLst>
              </a:tr>
              <a:tr h="4384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November 16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SWaM Fair 2023 </a:t>
                      </a:r>
                      <a:endParaRPr lang="en-US" sz="10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CNU Office of Procurement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David Student Union-Ballroom </a:t>
                      </a:r>
                      <a:endParaRPr lang="en-US" sz="1000" u="none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https://www.eventbrite.com/e/swam-fair-2023-tickets-680198190097?utm_source=eventbrite&amp;utm_medium=email&amp;utm_content=follow_notification&amp;utm_campaign=following_published_event&amp;utm_term=SWaM+Fair+2023&amp;aff=ebemoffollowpublishemail</a:t>
                      </a: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875942229"/>
                  </a:ext>
                </a:extLst>
              </a:tr>
              <a:tr h="488516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December </a:t>
                      </a: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5-6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Tri-State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Procurement Technical Assistance Centers (</a:t>
                      </a:r>
                      <a:r>
                        <a:rPr lang="en-US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PTAC) </a:t>
                      </a:r>
                    </a:p>
                    <a:p>
                      <a:pPr algn="ctr"/>
                      <a:r>
                        <a:rPr lang="en-US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Mega Matchmaker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NY/PA/OH 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PTACs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Virtual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https://www.tri-state-ptac-mega-matchmaker.com</a:t>
                      </a: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935478185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51FE-49D9-314D-9957-ABBF7DDE8782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C783A6-32C2-41F9-88F7-764BBF5C8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62244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  <a:t>Miscellaneous</a:t>
            </a:r>
            <a:endParaRPr lang="en-US" sz="27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F1E872-0C5E-480E-9074-741C88116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995" y="1196236"/>
            <a:ext cx="8661747" cy="4102274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002060"/>
                </a:solidFill>
                <a:latin typeface="+mj-lt"/>
              </a:rPr>
              <a:t>New NASA LaRC Small Business Marketing Guide </a:t>
            </a:r>
            <a:r>
              <a:rPr lang="en-US" sz="1800" dirty="0">
                <a:solidFill>
                  <a:srgbClr val="002060"/>
                </a:solidFill>
                <a:latin typeface="+mj-lt"/>
              </a:rPr>
              <a:t>(</a:t>
            </a:r>
            <a:r>
              <a:rPr lang="en-US" sz="1800" dirty="0">
                <a:solidFill>
                  <a:srgbClr val="002060"/>
                </a:solidFill>
                <a:latin typeface="+mj-lt"/>
                <a:hlinkClick r:id="rId3"/>
              </a:rPr>
              <a:t>https://www.nasa.gov/osbp/about-nasa-centers/#langley</a:t>
            </a:r>
            <a:r>
              <a:rPr lang="en-US" sz="1800" dirty="0">
                <a:solidFill>
                  <a:srgbClr val="002060"/>
                </a:solidFill>
                <a:latin typeface="+mj-lt"/>
              </a:rPr>
              <a:t>) </a:t>
            </a:r>
          </a:p>
          <a:p>
            <a:r>
              <a:rPr lang="en-US" sz="2000" dirty="0">
                <a:solidFill>
                  <a:srgbClr val="002060"/>
                </a:solidFill>
                <a:latin typeface="+mj-lt"/>
              </a:rPr>
              <a:t>OSBP Mobile App has been updated</a:t>
            </a:r>
          </a:p>
          <a:p>
            <a:pPr lvl="1"/>
            <a:r>
              <a:rPr lang="en-US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User-friendly tool to learn how to do business with NASA and have all the required resources right at your fingertips</a:t>
            </a:r>
          </a:p>
          <a:p>
            <a:pPr lvl="1"/>
            <a:r>
              <a:rPr lang="en-US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Key features:</a:t>
            </a:r>
          </a:p>
          <a:p>
            <a:pPr lvl="2"/>
            <a:r>
              <a:rPr lang="en-US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Allows users to easily contact NASA Center Small Business Specialists</a:t>
            </a:r>
          </a:p>
          <a:p>
            <a:pPr lvl="2"/>
            <a:r>
              <a:rPr lang="en-US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View Active Contract Listings</a:t>
            </a:r>
          </a:p>
          <a:p>
            <a:pPr lvl="2"/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F</a:t>
            </a:r>
            <a:r>
              <a:rPr lang="en-US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ind upcoming networking events</a:t>
            </a:r>
          </a:p>
          <a:p>
            <a:pPr lvl="1"/>
            <a:r>
              <a:rPr lang="en-US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Available for iOS and Android devices</a:t>
            </a:r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8C51FE-49D9-314D-9957-ABBF7DDE8782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0785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CBF23-BC59-445A-8EF1-55769C0BD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1221" y="399577"/>
            <a:ext cx="4094129" cy="1104636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defTabSz="914400"/>
            <a:r>
              <a:rPr lang="en-US" sz="3400" kern="1200" dirty="0">
                <a:latin typeface="+mj-lt"/>
                <a:ea typeface="+mj-ea"/>
                <a:cs typeface="+mj-cs"/>
              </a:rPr>
              <a:t>NASA Vendor Database QR </a:t>
            </a:r>
            <a:r>
              <a:rPr lang="en-US" sz="3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Code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001881-A04A-4AF3-8F71-34860D9F63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21221" y="1653702"/>
            <a:ext cx="4094129" cy="3493767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 defTabSz="914400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Tips for QR code use:</a:t>
            </a:r>
          </a:p>
          <a:p>
            <a:pPr lvl="1" indent="-228600" defTabSz="914400"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Handouts</a:t>
            </a:r>
          </a:p>
          <a:p>
            <a:pPr lvl="1" indent="-228600" defTabSz="914400"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Small Business presentations</a:t>
            </a:r>
          </a:p>
          <a:p>
            <a:pPr lvl="1" indent="-228600" defTabSz="914400"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Email signature</a:t>
            </a:r>
          </a:p>
          <a:p>
            <a:pPr lvl="1" indent="-228600" defTabSz="914400"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Surveys</a:t>
            </a:r>
          </a:p>
          <a:p>
            <a:pPr indent="-228600" defTabSz="914400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Warning</a:t>
            </a:r>
          </a:p>
          <a:p>
            <a:pPr lvl="1" indent="-228600" defTabSz="914400"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Do not oversaturate QR code use</a:t>
            </a:r>
          </a:p>
          <a:p>
            <a:pPr indent="-228600" defTabSz="914400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Website - </a:t>
            </a: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" tooltip="https://apps.nasa.gov/nvdb/"/>
              </a:rPr>
              <a:t>https://apps.nasa.gov/nvdb/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E81FE4-2967-4AE2-AF8D-D84750535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5296958"/>
            <a:ext cx="2057400" cy="30427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6D22F896-40B5-4ADD-8801-0D06FADFA095}" type="slidenum">
              <a:rPr lang="en-US" sz="1200" smtClean="0"/>
              <a:pPr defTabSz="914400">
                <a:spcAft>
                  <a:spcPts val="600"/>
                </a:spcAft>
              </a:pPr>
              <a:t>8</a:t>
            </a:fld>
            <a:endParaRPr lang="en-US" sz="1200" dirty="0"/>
          </a:p>
        </p:txBody>
      </p:sp>
      <p:pic>
        <p:nvPicPr>
          <p:cNvPr id="9" name="Content Placeholder 8" descr="Qr code&#10;&#10;Description automatically generated">
            <a:extLst>
              <a:ext uri="{FF2B5EF4-FFF2-40B4-BE49-F238E27FC236}">
                <a16:creationId xmlns:a16="http://schemas.microsoft.com/office/drawing/2014/main" id="{59A9A53D-782D-4C48-BC91-275372B2DB4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628650" y="852820"/>
            <a:ext cx="3627438" cy="3627438"/>
          </a:xfrm>
        </p:spPr>
      </p:pic>
    </p:spTree>
    <p:extLst>
      <p:ext uri="{BB962C8B-B14F-4D97-AF65-F5344CB8AC3E}">
        <p14:creationId xmlns:p14="http://schemas.microsoft.com/office/powerpoint/2010/main" val="1107167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759275"/>
              </p:ext>
            </p:extLst>
          </p:nvPr>
        </p:nvGraphicFramePr>
        <p:xfrm>
          <a:off x="56509" y="1171254"/>
          <a:ext cx="8996146" cy="41649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9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93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869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34188"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Source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Website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>
                          <a:effectLst/>
                        </a:rPr>
                        <a:t>Comments</a:t>
                      </a:r>
                      <a:endParaRPr lang="en-US" sz="900" dirty="0"/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875">
                <a:tc>
                  <a:txBody>
                    <a:bodyPr/>
                    <a:lstStyle/>
                    <a:p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SAM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hlinkClick r:id="rId3"/>
                        </a:rPr>
                        <a:t>https://sam.gov/</a:t>
                      </a:r>
                      <a:r>
                        <a:rPr lang="en-US" sz="900" b="0" dirty="0"/>
                        <a:t> 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dirty="0"/>
                        <a:t>Federal contract opportunities website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16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/>
                        <a:t>NASA Acquisition Forecast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hlinkClick r:id="rId4"/>
                        </a:rPr>
                        <a:t>https://www.hq.nasa.gov/office/procurement/forecast/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/>
                        <a:t>Agency-wide acquisition forecast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423354021"/>
                  </a:ext>
                </a:extLst>
              </a:tr>
              <a:tr h="223354">
                <a:tc>
                  <a:txBody>
                    <a:bodyPr/>
                    <a:lstStyle/>
                    <a:p>
                      <a:r>
                        <a:rPr lang="en-US" sz="900" b="0" dirty="0"/>
                        <a:t>NASA Active Contract List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hlinkClick r:id="rId5"/>
                        </a:rPr>
                        <a:t>www.nasa.gov/osbp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/>
                        <a:t>Current NASA contracts. Also available on the 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NASA OSBP Mobile App </a:t>
                      </a:r>
                      <a:endParaRPr lang="en-US" sz="900" b="0" dirty="0"/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3231148765"/>
                  </a:ext>
                </a:extLst>
              </a:tr>
              <a:tr h="22335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Small Business Administration Subcontracting Network (SubNet)</a:t>
                      </a:r>
                      <a:endParaRPr lang="en-US" sz="900" b="0" dirty="0">
                        <a:latin typeface="+mn-lt"/>
                      </a:endParaRPr>
                    </a:p>
                  </a:txBody>
                  <a:tcPr marL="82296" marR="82296" marT="41148" marB="41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latin typeface="+mn-lt"/>
                          <a:hlinkClick r:id="rId6"/>
                        </a:rPr>
                        <a:t>https://eweb1.sba.gov/subnet/client/dsp_Landing.cfm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marL="82296" marR="82296" marT="41148" marB="41148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>
                          <a:latin typeface="+mn-lt"/>
                        </a:rPr>
                        <a:t>Federal subcontracting opportunities</a:t>
                      </a:r>
                    </a:p>
                  </a:txBody>
                  <a:tcPr marL="82296" marR="82296" marT="41148" marB="41148"/>
                </a:tc>
                <a:extLst>
                  <a:ext uri="{0D108BD9-81ED-4DB2-BD59-A6C34878D82A}">
                    <a16:rowId xmlns:a16="http://schemas.microsoft.com/office/drawing/2014/main" val="4181033224"/>
                  </a:ext>
                </a:extLst>
              </a:tr>
              <a:tr h="223354">
                <a:tc>
                  <a:txBody>
                    <a:bodyPr/>
                    <a:lstStyle/>
                    <a:p>
                      <a:r>
                        <a:rPr lang="en-US" sz="900" b="0" dirty="0"/>
                        <a:t>NASA Vendor Database (NVDB)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hlinkClick r:id="rId7"/>
                        </a:rPr>
                        <a:t>https://apps.nasa.gov/nvdb/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  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/>
                        <a:t>Register to share capabilities and receive NASA Procurement notices. NVDB is a market research tool for Acquisition personnel.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519141367"/>
                  </a:ext>
                </a:extLst>
              </a:tr>
              <a:tr h="223354">
                <a:tc>
                  <a:txBody>
                    <a:bodyPr/>
                    <a:lstStyle/>
                    <a:p>
                      <a:r>
                        <a:rPr lang="en-US" sz="900" b="0" dirty="0"/>
                        <a:t>NASA</a:t>
                      </a:r>
                      <a:r>
                        <a:rPr lang="en-US" sz="900" b="0" baseline="0" dirty="0"/>
                        <a:t> Mentor Protégé </a:t>
                      </a:r>
                      <a:endParaRPr lang="en-US" sz="900" b="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hlinkClick r:id="rId8"/>
                        </a:rPr>
                        <a:t>https://osbp.nasa.gov/mpp/index.html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NASA MPP encourages NASA prime contractors to assist eligible Protégés, thereby enhancing the Protégés’ capabilities to perform on NASA contracts and subcontracts, fostering the establishment of long-term business relationships between these entities and NASA prime contractors, and increasing the overall number of these entities that receive NASA contract and subcontract awards</a:t>
                      </a:r>
                      <a:endParaRPr lang="en-US" sz="900" b="0" dirty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1523249923"/>
                  </a:ext>
                </a:extLst>
              </a:tr>
              <a:tr h="223354">
                <a:tc>
                  <a:txBody>
                    <a:bodyPr/>
                    <a:lstStyle/>
                    <a:p>
                      <a:r>
                        <a:rPr lang="en-US" sz="900" b="0" dirty="0"/>
                        <a:t>NASA Solicitation and Proposal Integrated Review and Evaluation System (NSPIRES)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hlinkClick r:id="rId9"/>
                        </a:rPr>
                        <a:t>https://nspires.nasaprs.com/external/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/>
                        <a:t>Research opportunities in science and technology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1231">
                <a:tc>
                  <a:txBody>
                    <a:bodyPr/>
                    <a:lstStyle/>
                    <a:p>
                      <a:r>
                        <a:rPr lang="en-US" sz="900" b="0" dirty="0"/>
                        <a:t>NASA Small Business Innovation Research/Small Business Technology Transfer (SBIR/STTR)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hlinkClick r:id="rId10"/>
                        </a:rPr>
                        <a:t>https://sbir.gsfc.nasa.gov/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/>
                        <a:t>Opportunities for small, high technology companies and research institutions to participate in Federal Government sponsored R&amp;D efforts in key technology areas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1231">
                <a:tc>
                  <a:txBody>
                    <a:bodyPr/>
                    <a:lstStyle/>
                    <a:p>
                      <a:r>
                        <a:rPr lang="en-US" sz="900" b="0" dirty="0"/>
                        <a:t>TechPort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hlinkClick r:id="rId11"/>
                        </a:rPr>
                        <a:t>https://techport.nasa.gov/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/>
                        <a:t>Showcases NASA’s portfolio of active and completed technology projects.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3413450551"/>
                  </a:ext>
                </a:extLst>
              </a:tr>
              <a:tr h="231231">
                <a:tc>
                  <a:txBody>
                    <a:bodyPr/>
                    <a:lstStyle/>
                    <a:p>
                      <a:r>
                        <a:rPr lang="en-US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NASA Technology Transfer 2023/2024 Software Catalog</a:t>
                      </a:r>
                      <a:endParaRPr lang="en-US" sz="900" b="0" dirty="0"/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2"/>
                        </a:rPr>
                        <a:t>https://software.nasa.gov/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</a:rPr>
                        <a:t>NASA's Software Catalog offers hundreds of new software programs you can download for free to use in a wide variety of technical applications.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16236340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43593-C7EF-7B4B-9478-17F0C6DC43BC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29413" y="150415"/>
            <a:ext cx="6858000" cy="952500"/>
          </a:xfrm>
        </p:spPr>
        <p:txBody>
          <a:bodyPr>
            <a:normAutofit/>
          </a:bodyPr>
          <a:lstStyle/>
          <a:p>
            <a:pPr algn="ctr"/>
            <a:r>
              <a:rPr lang="en-US" sz="2700" dirty="0">
                <a:latin typeface="Franklin Gothic Book" panose="020B0503020102020204" pitchFamily="34" charset="0"/>
              </a:rPr>
              <a:t>Where to find opportunities</a:t>
            </a:r>
          </a:p>
        </p:txBody>
      </p:sp>
    </p:spTree>
    <p:extLst>
      <p:ext uri="{BB962C8B-B14F-4D97-AF65-F5344CB8AC3E}">
        <p14:creationId xmlns:p14="http://schemas.microsoft.com/office/powerpoint/2010/main" val="205745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SBP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FA7F4"/>
      </a:accent1>
      <a:accent2>
        <a:srgbClr val="FADE21"/>
      </a:accent2>
      <a:accent3>
        <a:srgbClr val="A5A5A5"/>
      </a:accent3>
      <a:accent4>
        <a:srgbClr val="FFA905"/>
      </a:accent4>
      <a:accent5>
        <a:srgbClr val="2B7AB4"/>
      </a:accent5>
      <a:accent6>
        <a:srgbClr val="70AD47"/>
      </a:accent6>
      <a:hlink>
        <a:srgbClr val="2B7AB4"/>
      </a:hlink>
      <a:folHlink>
        <a:srgbClr val="D7621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0-10 - LCSC SB Update Center" id="{ABC65929-E2DE-4C29-88C9-406AFA4F03AC}" vid="{9E059C9A-F017-421D-817A-55DFE617E3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4bdf555-ed74-49fc-9172-35f0122ddbf1">X42FUWTPVHZK-419532041-2177</_dlc_DocId>
    <_dlc_DocIdUrl xmlns="94bdf555-ed74-49fc-9172-35f0122ddbf1">
      <Url>https://itcdcmsportal.hq.nasa.gov/organization/hqosbp/sbss/_layouts/15/DocIdRedir.aspx?ID=X42FUWTPVHZK-419532041-2177</Url>
      <Description>X42FUWTPVHZK-419532041-2177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C2E690287E9443975D2B459689C2E6" ma:contentTypeVersion="3" ma:contentTypeDescription="Create a new document." ma:contentTypeScope="" ma:versionID="a0a4d33779251b86a81dcde212ff4a4a">
  <xsd:schema xmlns:xsd="http://www.w3.org/2001/XMLSchema" xmlns:xs="http://www.w3.org/2001/XMLSchema" xmlns:p="http://schemas.microsoft.com/office/2006/metadata/properties" xmlns:ns2="94bdf555-ed74-49fc-9172-35f0122ddbf1" xmlns:ns3="aa04f444-95a2-4502-8a33-bc8688baf6ee" targetNamespace="http://schemas.microsoft.com/office/2006/metadata/properties" ma:root="true" ma:fieldsID="fdd717796140ba3a063e4b8516438c4f" ns2:_="" ns3:_="">
    <xsd:import namespace="94bdf555-ed74-49fc-9172-35f0122ddbf1"/>
    <xsd:import namespace="aa04f444-95a2-4502-8a33-bc8688baf6e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bdf555-ed74-49fc-9172-35f0122ddbf1" elementFormDefault="qualified">
    <xsd:import namespace="http://schemas.microsoft.com/office/2006/documentManagement/types"/>
    <xsd:import namespace="http://schemas.microsoft.com/office/infopath/2007/PartnerControls"/>
    <xsd:element name="_dlc_DocId" ma:index="4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5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6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04f444-95a2-4502-8a33-bc8688baf6ee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E708B1B-0C9D-41CA-9753-14D6B23AE11C}">
  <ds:schemaRefs>
    <ds:schemaRef ds:uri="http://purl.org/dc/terms/"/>
    <ds:schemaRef ds:uri="http://www.w3.org/XML/1998/namespace"/>
    <ds:schemaRef ds:uri="http://purl.org/dc/dcmitype/"/>
    <ds:schemaRef ds:uri="http://schemas.microsoft.com/office/2006/metadata/properties"/>
    <ds:schemaRef ds:uri="http://purl.org/dc/elements/1.1/"/>
    <ds:schemaRef ds:uri="94bdf555-ed74-49fc-9172-35f0122ddbf1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aa04f444-95a2-4502-8a33-bc8688baf6ee"/>
  </ds:schemaRefs>
</ds:datastoreItem>
</file>

<file path=customXml/itemProps2.xml><?xml version="1.0" encoding="utf-8"?>
<ds:datastoreItem xmlns:ds="http://schemas.openxmlformats.org/officeDocument/2006/customXml" ds:itemID="{2DADA97A-BAA5-4DD3-845F-484E5F06D5A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5989A92-7B82-4DE3-9063-2EC03FC547ED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2ABF8156-53BC-4AF5-AC35-F60DBF6499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4bdf555-ed74-49fc-9172-35f0122ddbf1"/>
    <ds:schemaRef ds:uri="aa04f444-95a2-4502-8a33-bc8688baf6e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2020-10 - LCSC SB Update Center</Template>
  <TotalTime>24505</TotalTime>
  <Words>1603</Words>
  <Application>Microsoft Office PowerPoint</Application>
  <PresentationFormat>On-screen Show (16:10)</PresentationFormat>
  <Paragraphs>259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Arial Black</vt:lpstr>
      <vt:lpstr>Calibri</vt:lpstr>
      <vt:lpstr>Franklin Gothic Book</vt:lpstr>
      <vt:lpstr>Impact</vt:lpstr>
      <vt:lpstr>Times New Roman</vt:lpstr>
      <vt:lpstr>Office Theme</vt:lpstr>
      <vt:lpstr>LCSC Small Business Update</vt:lpstr>
      <vt:lpstr>NASA Agency October - September FY23 Prime Goals vs. Actual Percentages Data generated October 17, 2023 from SAM.GOV</vt:lpstr>
      <vt:lpstr>Langley Research Center (LaRC) October - September FY23 Prime Goals vs. Actual Percentages Data generated October 17, 2023 from SAM.GOV</vt:lpstr>
      <vt:lpstr>PowerPoint Presentation</vt:lpstr>
      <vt:lpstr>Upcoming Learning Opportunities </vt:lpstr>
      <vt:lpstr>Upcoming Outreach Opportunities</vt:lpstr>
      <vt:lpstr>Miscellaneous</vt:lpstr>
      <vt:lpstr>NASA Vendor Database QR Code</vt:lpstr>
      <vt:lpstr>Where to find opportunities</vt:lpstr>
      <vt:lpstr>Where to find Assistance</vt:lpstr>
      <vt:lpstr>Contact Information &amp; Links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LCSC Small Business Update</dc:title>
  <dc:creator>Betts, Robert O. (LARC-B1)</dc:creator>
  <cp:lastModifiedBy>Betts, Robert O. (HQ-ZA000)</cp:lastModifiedBy>
  <cp:revision>346</cp:revision>
  <cp:lastPrinted>2021-04-15T14:53:36Z</cp:lastPrinted>
  <dcterms:created xsi:type="dcterms:W3CDTF">2020-11-10T15:42:11Z</dcterms:created>
  <dcterms:modified xsi:type="dcterms:W3CDTF">2023-10-17T17:19:29Z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0x01010096C2E690287E9443975D2B459689C2E6</vt:lpwstr>
  </property>
  <property fmtid="{D5CDD505-2E9C-101B-9397-08002B2CF9AE}" pid="3" name="_dlc_DocIdItemGuid">
    <vt:lpwstr>fcdd3adc-65b1-45ed-9c77-1965f9b9be47</vt:lpwstr>
  </property>
</Properties>
</file>