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7"/>
  </p:notesMasterIdLst>
  <p:sldIdLst>
    <p:sldId id="256" r:id="rId6"/>
    <p:sldId id="345" r:id="rId7"/>
    <p:sldId id="346" r:id="rId8"/>
    <p:sldId id="341" r:id="rId9"/>
    <p:sldId id="332" r:id="rId10"/>
    <p:sldId id="338" r:id="rId11"/>
    <p:sldId id="344" r:id="rId12"/>
    <p:sldId id="284" r:id="rId13"/>
    <p:sldId id="309" r:id="rId14"/>
    <p:sldId id="339" r:id="rId15"/>
    <p:sldId id="288" r:id="rId16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4502" autoAdjust="0"/>
  </p:normalViewPr>
  <p:slideViewPr>
    <p:cSldViewPr snapToGrid="0" snapToObjects="1">
      <p:cViewPr varScale="1">
        <p:scale>
          <a:sx n="122" d="100"/>
          <a:sy n="122" d="100"/>
        </p:scale>
        <p:origin x="15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1001461726763E-2"/>
                  <c:y val="-2.14406180203025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2A-408F-A7DC-40C112300FDB}"/>
                </c:ext>
              </c:extLst>
            </c:dLbl>
            <c:dLbl>
              <c:idx val="1"/>
              <c:layout>
                <c:manualLayout>
                  <c:x val="1.0468097341765001E-2"/>
                  <c:y val="-2.086662626214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2A-408F-A7DC-40C112300FDB}"/>
                </c:ext>
              </c:extLst>
            </c:dLbl>
            <c:dLbl>
              <c:idx val="2"/>
              <c:layout>
                <c:manualLayout>
                  <c:x val="9.2146594832631708E-3"/>
                  <c:y val="-1.638733465485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2A-408F-A7DC-40C112300FDB}"/>
                </c:ext>
              </c:extLst>
            </c:dLbl>
            <c:dLbl>
              <c:idx val="3"/>
              <c:layout>
                <c:manualLayout>
                  <c:x val="1.0750424629348001E-2"/>
                  <c:y val="-2.925163292214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2A-408F-A7DC-40C112300FDB}"/>
                </c:ext>
              </c:extLst>
            </c:dLbl>
            <c:dLbl>
              <c:idx val="4"/>
              <c:layout>
                <c:manualLayout>
                  <c:x val="7.6789119080315597E-3"/>
                  <c:y val="-2.51546823377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2A-408F-A7DC-40C112300FD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Goaling'!$H$17,'Small Business Goaling'!$L$17,'Small Business Goaling'!$P$17,'Small Business Goaling'!$T$17,'Small Business Goaling'!$X$17)</c:f>
              <c:numCache>
                <c:formatCode>#,##0.0%</c:formatCode>
                <c:ptCount val="5"/>
                <c:pt idx="0" formatCode="0.00%">
                  <c:v>0.16869999999999999</c:v>
                </c:pt>
                <c:pt idx="1">
                  <c:v>8.8999999999999996E-2</c:v>
                </c:pt>
                <c:pt idx="2">
                  <c:v>0.05</c:v>
                </c:pt>
                <c:pt idx="3" formatCode="0.0%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2A-408F-A7DC-40C112300FDB}"/>
            </c:ext>
          </c:extLst>
        </c:ser>
        <c:ser>
          <c:idx val="1"/>
          <c:order val="1"/>
          <c:tx>
            <c:v>Actuals</c:v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1.12399016508606E-2"/>
                  <c:y val="-2.824004482829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2A-408F-A7DC-40C112300FDB}"/>
                </c:ext>
              </c:extLst>
            </c:dLbl>
            <c:dLbl>
              <c:idx val="1"/>
              <c:layout>
                <c:manualLayout>
                  <c:x val="1.12399016508606E-2"/>
                  <c:y val="-4.437721330160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2A-408F-A7DC-40C112300FDB}"/>
                </c:ext>
              </c:extLst>
            </c:dLbl>
            <c:dLbl>
              <c:idx val="2"/>
              <c:layout>
                <c:manualLayout>
                  <c:x val="1.4049877063575701E-2"/>
                  <c:y val="-2.82400448282916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72A-408F-A7DC-40C112300FDB}"/>
                </c:ext>
              </c:extLst>
            </c:dLbl>
            <c:dLbl>
              <c:idx val="3"/>
              <c:layout>
                <c:manualLayout>
                  <c:x val="1.12399016508606E-2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2A-408F-A7DC-40C112300FDB}"/>
                </c:ext>
              </c:extLst>
            </c:dLbl>
            <c:dLbl>
              <c:idx val="4"/>
              <c:layout>
                <c:manualLayout>
                  <c:x val="9.8349139445030008E-3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2A-408F-A7DC-40C112300FD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Goaling'!$G$17,'Small Business Goaling'!$K$17,'Small Business Goaling'!$O$17,'Small Business Goaling'!$S$17,'Small Business Goaling'!$W$17)</c:f>
              <c:numCache>
                <c:formatCode>#,##0.0%</c:formatCode>
                <c:ptCount val="5"/>
                <c:pt idx="0">
                  <c:v>0.15118474276556501</c:v>
                </c:pt>
                <c:pt idx="1">
                  <c:v>6.9045230494060181E-2</c:v>
                </c:pt>
                <c:pt idx="2">
                  <c:v>3.548519008075212E-2</c:v>
                </c:pt>
                <c:pt idx="3">
                  <c:v>9.057998322980803E-3</c:v>
                </c:pt>
                <c:pt idx="4">
                  <c:v>1.9486186890538607E-2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72A-408F-A7DC-40C112300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01416"/>
        <c:axId val="232201800"/>
        <c:axId val="0"/>
      </c:bar3DChart>
      <c:catAx>
        <c:axId val="23220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01800"/>
        <c:crosses val="autoZero"/>
        <c:auto val="1"/>
        <c:lblAlgn val="ctr"/>
        <c:lblOffset val="100"/>
        <c:noMultiLvlLbl val="0"/>
      </c:catAx>
      <c:valAx>
        <c:axId val="232201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23220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781335395247E-3"/>
                  <c:y val="-1.28654974709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3F-4B57-B38C-FCC43171090A}"/>
                </c:ext>
              </c:extLst>
            </c:dLbl>
            <c:dLbl>
              <c:idx val="1"/>
              <c:layout>
                <c:manualLayout>
                  <c:x val="5.8074983492071696E-3"/>
                  <c:y val="-1.8140589569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3F-4B57-B38C-FCC43171090A}"/>
                </c:ext>
              </c:extLst>
            </c:dLbl>
            <c:dLbl>
              <c:idx val="2"/>
              <c:layout>
                <c:manualLayout>
                  <c:x val="9.6215462151879906E-3"/>
                  <c:y val="-3.07436570428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3F-4B57-B38C-FCC43171090A}"/>
                </c:ext>
              </c:extLst>
            </c:dLbl>
            <c:dLbl>
              <c:idx val="3"/>
              <c:layout>
                <c:manualLayout>
                  <c:x val="5.8467318380329399E-3"/>
                  <c:y val="-1.746180316491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3F-4B57-B38C-FCC43171090A}"/>
                </c:ext>
              </c:extLst>
            </c:dLbl>
            <c:dLbl>
              <c:idx val="4"/>
              <c:layout>
                <c:manualLayout>
                  <c:x val="7.7433311322762897E-3"/>
                  <c:y val="-2.2675736961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3F-4B57-B38C-FCC431710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Goaling'!$H$10,'Small Business Goaling'!$L$10,'Small Business Goaling'!$P$10,'Small Business Goaling'!$T$10,'Small Business Goaling'!$X$10)</c:f>
              <c:numCache>
                <c:formatCode>#,##0.0%</c:formatCode>
                <c:ptCount val="5"/>
                <c:pt idx="0" formatCode="0.0%">
                  <c:v>0.441</c:v>
                </c:pt>
                <c:pt idx="1">
                  <c:v>7.8E-2</c:v>
                </c:pt>
                <c:pt idx="2">
                  <c:v>0.02</c:v>
                </c:pt>
                <c:pt idx="3" formatCode="0.0%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3F-4B57-B38C-FCC43171090A}"/>
            </c:ext>
          </c:extLst>
        </c:ser>
        <c:ser>
          <c:idx val="1"/>
          <c:order val="1"/>
          <c:tx>
            <c:v>Actuals</c:v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585787877845498E-3"/>
                  <c:y val="-1.804774403199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3F-4B57-B38C-FCC43171090A}"/>
                </c:ext>
              </c:extLst>
            </c:dLbl>
            <c:dLbl>
              <c:idx val="1"/>
              <c:layout>
                <c:manualLayout>
                  <c:x val="9.7062960598640405E-3"/>
                  <c:y val="-3.075936936454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3F-4B57-B38C-FCC43171090A}"/>
                </c:ext>
              </c:extLst>
            </c:dLbl>
            <c:dLbl>
              <c:idx val="2"/>
              <c:layout>
                <c:manualLayout>
                  <c:x val="2.1406557946099899E-2"/>
                  <c:y val="-1.661518070044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3F-4B57-B38C-FCC43171090A}"/>
                </c:ext>
              </c:extLst>
            </c:dLbl>
            <c:dLbl>
              <c:idx val="3"/>
              <c:layout>
                <c:manualLayout>
                  <c:x val="9.7130222565874995E-3"/>
                  <c:y val="-1.715399662795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3F-4B57-B38C-FCC43171090A}"/>
                </c:ext>
              </c:extLst>
            </c:dLbl>
            <c:dLbl>
              <c:idx val="4"/>
              <c:layout>
                <c:manualLayout>
                  <c:x val="9.7130028821044295E-3"/>
                  <c:y val="-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3F-4B57-B38C-FCC4317109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Goaling'!$G$10,'Small Business Goaling'!$K$10,'Small Business Goaling'!$O$10,'Small Business Goaling'!$S$10,'Small Business Goaling'!$W$10)</c:f>
              <c:numCache>
                <c:formatCode>#,##0.0%</c:formatCode>
                <c:ptCount val="5"/>
                <c:pt idx="0">
                  <c:v>0.49217417018002702</c:v>
                </c:pt>
                <c:pt idx="1">
                  <c:v>0.117773078562787</c:v>
                </c:pt>
                <c:pt idx="2">
                  <c:v>4.7254875833290702E-2</c:v>
                </c:pt>
                <c:pt idx="3">
                  <c:v>8.2093894647124292E-3</c:v>
                </c:pt>
                <c:pt idx="4">
                  <c:v>3.9256920797563098E-3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93F-4B57-B38C-FCC4317109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99344"/>
        <c:axId val="232299736"/>
        <c:axId val="0"/>
      </c:bar3DChart>
      <c:catAx>
        <c:axId val="23229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99736"/>
        <c:crosses val="autoZero"/>
        <c:auto val="1"/>
        <c:lblAlgn val="ctr"/>
        <c:lblOffset val="100"/>
        <c:noMultiLvlLbl val="0"/>
      </c:catAx>
      <c:valAx>
        <c:axId val="2322997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3229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07/14/2023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E769E-F6AD-C44B-A03E-167DC459EC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01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8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6C0CBE-288C-D84B-B11F-1B62224BD7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290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70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du.edu/iie/wbc?utm_medium=email&amp;utm_source=govdelivery" TargetMode="External"/><Relationship Id="rId3" Type="http://schemas.openxmlformats.org/officeDocument/2006/relationships/hyperlink" Target="https://www.sba.gov/district/virginia?utm_medium=email&amp;utm_source=govdelivery" TargetMode="External"/><Relationship Id="rId7" Type="http://schemas.openxmlformats.org/officeDocument/2006/relationships/hyperlink" Target="https://www.virginiasbdc.org/business-recovery-cente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du.edu/iie/vboc?utm_medium=email&amp;utm_source=govdelivery" TargetMode="External"/><Relationship Id="rId5" Type="http://schemas.openxmlformats.org/officeDocument/2006/relationships/hyperlink" Target="https://www.score.org/?utm_medium=email&amp;utm_source=govdelivery" TargetMode="External"/><Relationship Id="rId4" Type="http://schemas.openxmlformats.org/officeDocument/2006/relationships/hyperlink" Target="https://virginiaptac.org/?utm_medium=email&amp;utm_source=govdelivery" TargetMode="External"/><Relationship Id="rId9" Type="http://schemas.openxmlformats.org/officeDocument/2006/relationships/hyperlink" Target="https://theinstitutenc.org/WBCRichmond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r.nasa.gov/" TargetMode="External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technology.nasa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partnerships" TargetMode="External"/><Relationship Id="rId5" Type="http://schemas.openxmlformats.org/officeDocument/2006/relationships/hyperlink" Target="https://apps.nasa.gov/nvdb/" TargetMode="External"/><Relationship Id="rId4" Type="http://schemas.openxmlformats.org/officeDocument/2006/relationships/hyperlink" Target="http://www.nasa.gov/osbp" TargetMode="External"/><Relationship Id="rId9" Type="http://schemas.openxmlformats.org/officeDocument/2006/relationships/hyperlink" Target="https://spinoff.nasa.gov/sites/default/files/2023-01/NASA-Spinoff-2023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ctavia.l.hicks@nas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arc-cmoe-ii@mail.nasa.gov" TargetMode="External"/><Relationship Id="rId5" Type="http://schemas.openxmlformats.org/officeDocument/2006/relationships/hyperlink" Target="mailto:LARC-GLASS@mail.nasa.gov" TargetMode="External"/><Relationship Id="rId4" Type="http://schemas.openxmlformats.org/officeDocument/2006/relationships/hyperlink" Target="mailto:Kimberly.c.Wilson@nasa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m/e/lets-get-swammed-hands-on-certification-application-assistance-tickets-646188787057?aff=erelexpml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sa.gov/osbp/learning-serie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sa.gov/osbp/regional-outreach" TargetMode="External"/><Relationship Id="rId3" Type="http://schemas.openxmlformats.org/officeDocument/2006/relationships/hyperlink" Target="https://womenowned.us/member/SelectPackage?eventId=6142" TargetMode="External"/><Relationship Id="rId7" Type="http://schemas.openxmlformats.org/officeDocument/2006/relationships/hyperlink" Target="https://www.uswcc.org/events/national-small-business-federal-contracting-summit-fall-2023-dc-area-hybri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bzonecouncil.org/event-5059938" TargetMode="External"/><Relationship Id="rId5" Type="http://schemas.openxmlformats.org/officeDocument/2006/relationships/hyperlink" Target="https://www.eventbrite.com/e/nasa-jsc-light-manufacturing-industry-day-tickets-663617877937?aff=ebdssbdestsearch" TargetMode="External"/><Relationship Id="rId4" Type="http://schemas.openxmlformats.org/officeDocument/2006/relationships/hyperlink" Target="https://virginiaptac.ecenterdirect.com/events/3944" TargetMode="External"/><Relationship Id="rId9" Type="http://schemas.openxmlformats.org/officeDocument/2006/relationships/hyperlink" Target="https://www.tri-state-ptac-mega-matchmaker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nasa.gov/nvdb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apps.nasa.gov/nvdb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osbp.nasa.gov/mpp/index.html" TargetMode="External"/><Relationship Id="rId3" Type="http://schemas.openxmlformats.org/officeDocument/2006/relationships/hyperlink" Target="https://sam.gov/" TargetMode="External"/><Relationship Id="rId7" Type="http://schemas.openxmlformats.org/officeDocument/2006/relationships/hyperlink" Target="https://apps.nasa.gov/nvdb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web1.sba.gov/subnet/client/dsp_Landing.cfm" TargetMode="External"/><Relationship Id="rId11" Type="http://schemas.openxmlformats.org/officeDocument/2006/relationships/hyperlink" Target="https://techport.nasa.gov/" TargetMode="External"/><Relationship Id="rId5" Type="http://schemas.openxmlformats.org/officeDocument/2006/relationships/hyperlink" Target="http://www.nasa.gov/osbp" TargetMode="External"/><Relationship Id="rId10" Type="http://schemas.openxmlformats.org/officeDocument/2006/relationships/hyperlink" Target="https://sbir.gsfc.nasa.gov/" TargetMode="External"/><Relationship Id="rId4" Type="http://schemas.openxmlformats.org/officeDocument/2006/relationships/hyperlink" Target="https://www.hq.nasa.gov/office/procurement/forecast/" TargetMode="External"/><Relationship Id="rId9" Type="http://schemas.openxmlformats.org/officeDocument/2006/relationships/hyperlink" Target="https://nspires.nasaprs.com/extern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4" y="509417"/>
            <a:ext cx="3686175" cy="1989667"/>
          </a:xfrm>
        </p:spPr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/>
              <a:t>Robert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July 20, 2023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473619"/>
              </p:ext>
            </p:extLst>
          </p:nvPr>
        </p:nvGraphicFramePr>
        <p:xfrm>
          <a:off x="56508" y="1171254"/>
          <a:ext cx="8924653" cy="19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SBA – Richmond District Office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https://www.sba.gov/district/virginia?utm_medium=email&amp;utm_source=govdelivery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89151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Virginia Procurement Technical Assistance Center (PTAC)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4"/>
                        </a:rPr>
                        <a:t>https://virginiaptac.org/?utm_medium=email&amp;utm_source=govdelivery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Service Corps of Retired Executives (SCORE)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https://www.score.org/?utm_medium=email&amp;utm_source=govdelivery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Veteran Business Outreach Center (VBOC)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https://www.odu.edu/iie/vboc?utm_medium=email&amp;utm_source=govdelivery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Virginia Small Business Development Center (SBDC)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https://www.virginiasbdc.org/business-recovery-center/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- ODU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https://www.odu.edu/iie/wbc?utm_medium=email&amp;utm_source=govdelivery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of Richmond – The Institute and Virginia Union University (VUU)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https://theinstitutenc.org/WBCRichmond/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Assistance</a:t>
            </a:r>
          </a:p>
        </p:txBody>
      </p:sp>
    </p:spTree>
    <p:extLst>
      <p:ext uri="{BB962C8B-B14F-4D97-AF65-F5344CB8AC3E}">
        <p14:creationId xmlns:p14="http://schemas.microsoft.com/office/powerpoint/2010/main" val="41194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39206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IT Procurement Office &amp;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www.nasa.gov/osbp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5"/>
              </a:rPr>
              <a:t>https://apps.nasa.gov/nvdb/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US" sz="8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Partnerships: </a:t>
            </a:r>
            <a:r>
              <a:rPr lang="en-US" sz="1200" b="1" dirty="0">
                <a:latin typeface="Franklin Gothic Book" panose="020B0503020102020204" pitchFamily="34" charset="0"/>
                <a:hlinkClick r:id="rId6"/>
              </a:rPr>
              <a:t>www.nasa.gov/partnerships</a:t>
            </a:r>
            <a:endParaRPr lang="en-US" sz="12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7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2022 NASA Langley Research Center Annual Report: </a:t>
            </a:r>
            <a:r>
              <a:rPr lang="en-US" sz="1200" b="1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https://oh.larc.nasa.gov/oh/annual-report/2022/</a:t>
            </a:r>
            <a:r>
              <a:rPr lang="en-US" sz="1200" b="1" dirty="0">
                <a:latin typeface="Franklin Gothic Book" panose="020B05030201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Spinoff 2023: </a:t>
            </a:r>
            <a:r>
              <a:rPr lang="en-US" sz="1200" b="1" dirty="0">
                <a:latin typeface="Franklin Gothic Book" panose="020B0503020102020204" pitchFamily="34" charset="0"/>
                <a:hlinkClick r:id="rId9"/>
              </a:rPr>
              <a:t>https://spinoff.nasa.gov/sites/default/files/2023-01/NASA-Spinoff-2023.pdf</a:t>
            </a:r>
            <a:r>
              <a:rPr lang="en-US" sz="1200" b="1" dirty="0"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29E-3BDB-4C4F-8717-15FA94A4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 Agency October - June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July 7, 2023 from SAM.GOV</a:t>
            </a: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2877F-D982-C548-9404-3D00EE9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D5BA8B-C645-8929-CB4D-3EEE42DA7547}"/>
              </a:ext>
            </a:extLst>
          </p:cNvPr>
          <p:cNvGraphicFramePr>
            <a:graphicFrameLocks noGrp="1"/>
          </p:cNvGraphicFramePr>
          <p:nvPr/>
        </p:nvGraphicFramePr>
        <p:xfrm>
          <a:off x="5222654" y="1447044"/>
          <a:ext cx="3632200" cy="1733550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171549188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655804609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DOLLARS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12855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DOLLARS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$14,736,496,892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4355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SMALL BUSINESS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$2,227,933,492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9374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$1,017,484,825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15859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WOSB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$522,927,393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33417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HUBZone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$133,483,164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80880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SDVOSB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$287,158,133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002068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1" y="1240402"/>
          <a:ext cx="9144000" cy="447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48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D08A-973A-4EEC-975A-F0A3691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Langley Research Center (LaRC) October - June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July 7, 2023 from SAM.GOV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29D1-4D72-4650-AF9D-78334EA1C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705EA0-62D5-EC5D-7FDD-3FD18D9542BD}"/>
              </a:ext>
            </a:extLst>
          </p:cNvPr>
          <p:cNvGraphicFramePr>
            <a:graphicFrameLocks noGrp="1"/>
          </p:cNvGraphicFramePr>
          <p:nvPr/>
        </p:nvGraphicFramePr>
        <p:xfrm>
          <a:off x="5213721" y="1472679"/>
          <a:ext cx="3632200" cy="1733550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65540068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331022145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DOLLARS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8071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DOLLARS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$298,423,678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68146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SMALL BUSINESS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$146,876,426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8069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$35,146,275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06387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WOSB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$14,101,974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93353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HUBZone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$2,449,876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38361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SDVOSB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$1,171,519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756934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/>
        </p:nvGraphicFramePr>
        <p:xfrm>
          <a:off x="0" y="1248355"/>
          <a:ext cx="9143999" cy="4466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000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083107"/>
            <a:ext cx="5986463" cy="44711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D5148-782F-41B3-B796-D644024D3100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2" y="305738"/>
            <a:ext cx="8932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UPCOMING OPPORTUNITIES</a:t>
            </a:r>
            <a:endParaRPr kumimoji="0" lang="en-US" sz="27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908767"/>
              </p:ext>
            </p:extLst>
          </p:nvPr>
        </p:nvGraphicFramePr>
        <p:xfrm>
          <a:off x="102743" y="1205711"/>
          <a:ext cx="8847103" cy="2793371"/>
        </p:xfrm>
        <a:graphic>
          <a:graphicData uri="http://schemas.openxmlformats.org/drawingml/2006/table">
            <a:tbl>
              <a:tblPr firstRow="1" bandRow="1"/>
              <a:tblGrid>
                <a:gridCol w="26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9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81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Procurement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NAICS Code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RFP/RFQ Release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B777-200ER Viewport Installations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336411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SB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7/31/23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80LARC23R0018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DRFP Responses due 7/26/23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Octavia Hicks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Octavia.L.Hicks@nasa.gov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9077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000" dirty="0"/>
                        <a:t>Langley Logistics Support Services (LSS) 2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541614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Kimberly Wilson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Kimberly.C.Wilson@nasa.gov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0186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000" dirty="0"/>
                        <a:t>Glenn-Langley Administrative Support Services (GLASS)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561110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6/30/23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80LARC23R0014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 8/1/23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Natasha King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LARC-GLASS@mail.nasa.gov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919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Center Maintenance, Operations, and Engineering (CMOE) II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561210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CMOE_II_RFI_SS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DRFP Responses due 7/7/23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Ola Charles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larc-cmoe-ii@mail.nasa.gov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56305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AFAE4-32F2-4AB4-9313-10C32E9D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See beta.SAM.gov for updates and new opportunities!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87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Learning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989193"/>
              </p:ext>
            </p:extLst>
          </p:nvPr>
        </p:nvGraphicFramePr>
        <p:xfrm>
          <a:off x="67110" y="1158658"/>
          <a:ext cx="8985545" cy="14953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7632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755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July 25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Let's Get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SWaMmed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!: Hands-On Certification Application Assistance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https://www.eventbrite.com/e/lets-get-swammed-hands-on-certification-application-assistance-tickets-646188787057?aff=erelexpmlt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76456716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August 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NASA Mission Equity: Tribal Consultation Plan Update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04482506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September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How to Write Proposals and Impactful Capability Statements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618703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0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Outreach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69925"/>
              </p:ext>
            </p:extLst>
          </p:nvPr>
        </p:nvGraphicFramePr>
        <p:xfrm>
          <a:off x="79849" y="1196340"/>
          <a:ext cx="8876260" cy="407054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725">
                  <a:extLst>
                    <a:ext uri="{9D8B030D-6E8A-4147-A177-3AD203B41FA5}">
                      <a16:colId xmlns:a16="http://schemas.microsoft.com/office/drawing/2014/main" val="581505612"/>
                    </a:ext>
                  </a:extLst>
                </a:gridCol>
                <a:gridCol w="3227913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July 26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National Small Business Federal Contracting Summit – Summer 2023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 Women's Chamber of Commerce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https://womenowned.us/member/SelectPackage?eventId=6142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12935367"/>
                  </a:ext>
                </a:extLst>
              </a:tr>
              <a:tr h="35271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August 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Naval Research Laboratory Virtual Small Business Industry Day 2023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Naval Research Laboratory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https://virginiaptac.ecenterdirect.com/events/3944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502979001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August 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 Manufacturing Industry Day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JSC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JSC Houston, TX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https://www.eventbrite.com/e/nasa-jsc-light-manufacturing-industry-day-tickets-663617877937?aff=ebdssbdestsearch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12034187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August 22-23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National HUBZone Conference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HUBZone Contractors National Council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Leesburg, VA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  <a:hlinkClick r:id="rId6"/>
                        </a:rPr>
                        <a:t>https://hubzonecouncil.org/event-5059938</a:t>
                      </a:r>
                      <a:r>
                        <a:rPr lang="en-US" sz="1000" u="none" dirty="0"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77944360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October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10-11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National Small Business Federal Contracting Summit – Fall 2023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 Women's Chamber of Commerce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Hybrid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https://www.uswcc.org/events/national-small-business-federal-contracting-summit-fall-2023-dc-area-hybrid/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13161537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October 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Small Business Conference and Networking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Washington DC area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https://www.nasa.gov/osbp/regional-outreach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36641556"/>
                  </a:ext>
                </a:extLst>
              </a:tr>
              <a:tr h="4384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October 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LaRC Open House – Industry &amp; Academia Day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LaRC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LaRC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15735353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December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5-6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Tri-State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Procurement Technical Assistance Centers (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PTAC</a:t>
                      </a:r>
                      <a:r>
                        <a:rPr lang="en-US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algn="ctr"/>
                      <a:r>
                        <a:rPr lang="en-US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Mega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Matchmaker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NY/PA/OH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PTACs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https://www.tri-state-ptac-mega-matchmaker.com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3547818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Miscellaneous</a:t>
            </a:r>
            <a:endParaRPr lang="en-US" sz="27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1E872-0C5E-480E-9074-741C8811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196236"/>
            <a:ext cx="8661747" cy="410227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Seeking nominations for FY2023 SB Subcontractor of the Year</a:t>
            </a:r>
          </a:p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OSBP launched new and improved NASA Vendor Database</a:t>
            </a:r>
          </a:p>
          <a:p>
            <a:pPr lvl="1"/>
            <a:r>
              <a:rPr lang="en-US" sz="1700" dirty="0">
                <a:solidFill>
                  <a:srgbClr val="002060"/>
                </a:solidFill>
                <a:latin typeface="+mj-lt"/>
              </a:rPr>
              <a:t>Register at </a:t>
            </a:r>
            <a:r>
              <a:rPr lang="en-US" sz="1700" dirty="0">
                <a:solidFill>
                  <a:srgbClr val="002060"/>
                </a:solidFill>
                <a:latin typeface="+mj-lt"/>
                <a:hlinkClick r:id="rId3"/>
              </a:rPr>
              <a:t>https://apps.nasa.gov/nvdb/</a:t>
            </a:r>
            <a:r>
              <a:rPr lang="en-US" sz="1700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lvl="1"/>
            <a:r>
              <a:rPr lang="en-US" sz="1700" dirty="0">
                <a:solidFill>
                  <a:srgbClr val="002060"/>
                </a:solidFill>
                <a:latin typeface="+mj-lt"/>
              </a:rPr>
              <a:t>Even previously registered companies will need to re-register at the new site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C51FE-49D9-314D-9957-ABBF7DDE878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2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BF23-BC59-445A-8EF1-55769C0B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399577"/>
            <a:ext cx="4094129" cy="11046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en-US" sz="3400" kern="1200" dirty="0">
                <a:latin typeface="+mj-lt"/>
                <a:ea typeface="+mj-ea"/>
                <a:cs typeface="+mj-cs"/>
              </a:rPr>
              <a:t>NASA Vendor Database QR 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01881-A04A-4AF3-8F71-34860D9F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1221" y="1653702"/>
            <a:ext cx="4094129" cy="349376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Tips for QR code use: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Handouts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Small Business presentations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Email signature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Surveys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Warning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Do not oversaturate QR code use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Website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https://apps.nasa.gov/nvdb/"/>
              </a:rPr>
              <a:t>https://apps.nasa.gov/nvdb/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81FE4-2967-4AE2-AF8D-D84750535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8"/>
            <a:ext cx="2057400" cy="3042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D22F896-40B5-4ADD-8801-0D06FADFA095}" type="slidenum">
              <a:rPr lang="en-US" sz="1200" smtClean="0"/>
              <a:pPr defTabSz="914400">
                <a:spcAft>
                  <a:spcPts val="600"/>
                </a:spcAft>
              </a:pPr>
              <a:t>8</a:t>
            </a:fld>
            <a:endParaRPr lang="en-US" sz="1200"/>
          </a:p>
        </p:txBody>
      </p:sp>
      <p:pic>
        <p:nvPicPr>
          <p:cNvPr id="9" name="Content Placeholder 8" descr="Qr code&#10;&#10;Description automatically generated">
            <a:extLst>
              <a:ext uri="{FF2B5EF4-FFF2-40B4-BE49-F238E27FC236}">
                <a16:creationId xmlns:a16="http://schemas.microsoft.com/office/drawing/2014/main" id="{59A9A53D-782D-4C48-BC91-275372B2DB4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8650" y="852820"/>
            <a:ext cx="3627438" cy="3627438"/>
          </a:xfrm>
        </p:spPr>
      </p:pic>
    </p:spTree>
    <p:extLst>
      <p:ext uri="{BB962C8B-B14F-4D97-AF65-F5344CB8AC3E}">
        <p14:creationId xmlns:p14="http://schemas.microsoft.com/office/powerpoint/2010/main" val="110716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757"/>
              </p:ext>
            </p:extLst>
          </p:nvPr>
        </p:nvGraphicFramePr>
        <p:xfrm>
          <a:off x="56509" y="1171254"/>
          <a:ext cx="8996146" cy="3789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https://sam.gov/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4"/>
                        </a:rPr>
                        <a:t>https://www.hq.nasa.gov/office/procurement/forecast/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Current NASA contracts. Also available on the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1148765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 Administration Subcontracting Network (</a:t>
                      </a:r>
                      <a:r>
                        <a:rPr lang="en-US" sz="9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SubNet</a:t>
                      </a: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https://eweb1.sba.gov/subnet/client/dsp_Landing.cfm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n-lt"/>
                        </a:rPr>
                        <a:t>Federal subcontracting opportunities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Vendor Database (NVDB)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https://apps.nasa.gov/nvdb/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Register to share capabilities and receive NASA Procurement notices. NVDB is a market research tool for Acquisition personnel.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519141367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</a:t>
                      </a:r>
                      <a:r>
                        <a:rPr lang="en-US" sz="900" b="0" baseline="0" dirty="0"/>
                        <a:t> Mentor Protégé 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https://osbp.nasa.gov/mpp/index.html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NASA MPP encourages NASA prime contractors to assist eligible Protégés, thereby enhancing the Protégés’ capabilities to perform on NASA contracts and subcontracts, fostering the establishment of long-term business relationships between these entities and NASA prime contractors, and increasing the overall number of these entities that receive NASA contract and subcontract awards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523249923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https://nspires.nasaprs.com/external/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0"/>
                        </a:rPr>
                        <a:t>https://sbir.gsfc.nasa.gov/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/>
                        <a:t>TechPort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1"/>
                        </a:rPr>
                        <a:t>https://techport.nasa.gov/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Showcases NASA’s portfolio of active and completed technology projects.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41345055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customXml/itemProps2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24111</TotalTime>
  <Words>1303</Words>
  <Application>Microsoft Office PowerPoint</Application>
  <PresentationFormat>On-screen Show (16:10)</PresentationFormat>
  <Paragraphs>251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Franklin Gothic Book</vt:lpstr>
      <vt:lpstr>Impact</vt:lpstr>
      <vt:lpstr>Times New Roman</vt:lpstr>
      <vt:lpstr>Office Theme</vt:lpstr>
      <vt:lpstr>LCSC Small Business Update</vt:lpstr>
      <vt:lpstr>NASA Agency October - June FY23 Prime Goals vs. Actual Percentages Data generated July 7, 2023 from SAM.GOV</vt:lpstr>
      <vt:lpstr>Langley Research Center (LaRC) October - June FY23 Prime Goals vs. Actual Percentages Data generated July 7, 2023 from SAM.GOV</vt:lpstr>
      <vt:lpstr>PowerPoint Presentation</vt:lpstr>
      <vt:lpstr>Upcoming Learning Opportunities</vt:lpstr>
      <vt:lpstr>Upcoming Outreach Opportunities</vt:lpstr>
      <vt:lpstr>Miscellaneous</vt:lpstr>
      <vt:lpstr>NASA Vendor Database QR Code</vt:lpstr>
      <vt:lpstr>Where to find opportunities</vt:lpstr>
      <vt:lpstr>Where to find Assistance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(HQ-ZA000)</cp:lastModifiedBy>
  <cp:revision>327</cp:revision>
  <cp:lastPrinted>2021-04-15T14:53:36Z</cp:lastPrinted>
  <dcterms:created xsi:type="dcterms:W3CDTF">2020-11-10T15:42:11Z</dcterms:created>
  <dcterms:modified xsi:type="dcterms:W3CDTF">2023-07-14T20:35:40Z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