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</p:sldMasterIdLst>
  <p:notesMasterIdLst>
    <p:notesMasterId r:id="rId18"/>
  </p:notesMasterIdLst>
  <p:sldIdLst>
    <p:sldId id="256" r:id="rId6"/>
    <p:sldId id="257" r:id="rId7"/>
    <p:sldId id="265" r:id="rId8"/>
    <p:sldId id="341" r:id="rId9"/>
    <p:sldId id="345" r:id="rId10"/>
    <p:sldId id="332" r:id="rId11"/>
    <p:sldId id="338" r:id="rId12"/>
    <p:sldId id="344" r:id="rId13"/>
    <p:sldId id="284" r:id="rId14"/>
    <p:sldId id="309" r:id="rId15"/>
    <p:sldId id="339" r:id="rId16"/>
    <p:sldId id="288" r:id="rId17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 varScale="1">
        <p:scale>
          <a:sx n="122" d="100"/>
          <a:sy n="122" d="100"/>
        </p:scale>
        <p:origin x="15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1001461726763E-2"/>
                  <c:y val="-2.144061802030250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E2-48D7-A852-9B4DD7ABFD17}"/>
                </c:ext>
              </c:extLst>
            </c:dLbl>
            <c:dLbl>
              <c:idx val="1"/>
              <c:layout>
                <c:manualLayout>
                  <c:x val="1.0468097341765001E-2"/>
                  <c:y val="-2.086662626214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E2-48D7-A852-9B4DD7ABFD17}"/>
                </c:ext>
              </c:extLst>
            </c:dLbl>
            <c:dLbl>
              <c:idx val="2"/>
              <c:layout>
                <c:manualLayout>
                  <c:x val="9.2146594832631708E-3"/>
                  <c:y val="-1.6387334654858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EE2-48D7-A852-9B4DD7ABFD17}"/>
                </c:ext>
              </c:extLst>
            </c:dLbl>
            <c:dLbl>
              <c:idx val="3"/>
              <c:layout>
                <c:manualLayout>
                  <c:x val="1.0750424629348001E-2"/>
                  <c:y val="-2.9251632922141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E2-48D7-A852-9B4DD7ABFD17}"/>
                </c:ext>
              </c:extLst>
            </c:dLbl>
            <c:dLbl>
              <c:idx val="4"/>
              <c:layout>
                <c:manualLayout>
                  <c:x val="7.6789119080315597E-3"/>
                  <c:y val="-2.51546823377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EE2-48D7-A852-9B4DD7ABFD1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Goaling'!$H$17,'Small Business Goaling'!$L$17,'Small Business Goaling'!$P$17,'Small Business Goaling'!$T$17,'Small Business Goaling'!$X$17)</c:f>
              <c:numCache>
                <c:formatCode>#,##0.0%</c:formatCode>
                <c:ptCount val="5"/>
                <c:pt idx="0" formatCode="0.00%">
                  <c:v>0.16869999999999999</c:v>
                </c:pt>
                <c:pt idx="1">
                  <c:v>8.8999999999999996E-2</c:v>
                </c:pt>
                <c:pt idx="2">
                  <c:v>0.05</c:v>
                </c:pt>
                <c:pt idx="3" formatCode="0.0%">
                  <c:v>0.03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E2-48D7-A852-9B4DD7ABFD17}"/>
            </c:ext>
          </c:extLst>
        </c:ser>
        <c:ser>
          <c:idx val="1"/>
          <c:order val="1"/>
          <c:tx>
            <c:v>Actuals</c:v>
          </c:tx>
          <c:spPr>
            <a:solidFill>
              <a:srgbClr val="C0504D">
                <a:lumMod val="75000"/>
              </a:srgbClr>
            </a:solidFill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1.12399016508606E-2"/>
                  <c:y val="-2.8240044828291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EE2-48D7-A852-9B4DD7ABFD17}"/>
                </c:ext>
              </c:extLst>
            </c:dLbl>
            <c:dLbl>
              <c:idx val="1"/>
              <c:layout>
                <c:manualLayout>
                  <c:x val="1.12399016508606E-2"/>
                  <c:y val="-4.437721330160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E2-48D7-A852-9B4DD7ABFD17}"/>
                </c:ext>
              </c:extLst>
            </c:dLbl>
            <c:dLbl>
              <c:idx val="2"/>
              <c:layout>
                <c:manualLayout>
                  <c:x val="1.4049877063575701E-2"/>
                  <c:y val="-2.82400448282916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EE2-48D7-A852-9B4DD7ABFD17}"/>
                </c:ext>
              </c:extLst>
            </c:dLbl>
            <c:dLbl>
              <c:idx val="3"/>
              <c:layout>
                <c:manualLayout>
                  <c:x val="1.12399016508606E-2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EE2-48D7-A852-9B4DD7ABFD17}"/>
                </c:ext>
              </c:extLst>
            </c:dLbl>
            <c:dLbl>
              <c:idx val="4"/>
              <c:layout>
                <c:manualLayout>
                  <c:x val="9.8349139445030008E-3"/>
                  <c:y val="-3.630862906494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EE2-48D7-A852-9B4DD7ABFD1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Goaling'!$G$17,'Small Business Goaling'!$K$17,'Small Business Goaling'!$O$17,'Small Business Goaling'!$S$17,'Small Business Goaling'!$W$17)</c:f>
              <c:numCache>
                <c:formatCode>#,##0.0%</c:formatCode>
                <c:ptCount val="5"/>
                <c:pt idx="0">
                  <c:v>0.1478523758000713</c:v>
                </c:pt>
                <c:pt idx="1">
                  <c:v>6.9261083859465902E-2</c:v>
                </c:pt>
                <c:pt idx="2">
                  <c:v>3.3748509289252319E-2</c:v>
                </c:pt>
                <c:pt idx="3">
                  <c:v>9.0868877150609272E-3</c:v>
                </c:pt>
                <c:pt idx="4">
                  <c:v>2.0447377569019373E-2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EE2-48D7-A852-9B4DD7ABF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01416"/>
        <c:axId val="232201800"/>
        <c:axId val="0"/>
      </c:bar3DChart>
      <c:catAx>
        <c:axId val="23220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01800"/>
        <c:crosses val="autoZero"/>
        <c:auto val="1"/>
        <c:lblAlgn val="ctr"/>
        <c:lblOffset val="100"/>
        <c:noMultiLvlLbl val="0"/>
      </c:catAx>
      <c:valAx>
        <c:axId val="232201800"/>
        <c:scaling>
          <c:orientation val="minMax"/>
        </c:scaling>
        <c:delete val="0"/>
        <c:axPos val="l"/>
        <c:numFmt formatCode="0.00%" sourceLinked="1"/>
        <c:majorTickMark val="out"/>
        <c:minorTickMark val="none"/>
        <c:tickLblPos val="nextTo"/>
        <c:crossAx val="2322014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Goals</c:v>
          </c:tx>
          <c:spPr>
            <a:solidFill>
              <a:schemeClr val="tx2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5.82781335395247E-3"/>
                  <c:y val="-1.28654974709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D8-4D77-AC7E-4111247DE159}"/>
                </c:ext>
              </c:extLst>
            </c:dLbl>
            <c:dLbl>
              <c:idx val="1"/>
              <c:layout>
                <c:manualLayout>
                  <c:x val="5.8074983492071696E-3"/>
                  <c:y val="-1.814058956916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D8-4D77-AC7E-4111247DE159}"/>
                </c:ext>
              </c:extLst>
            </c:dLbl>
            <c:dLbl>
              <c:idx val="2"/>
              <c:layout>
                <c:manualLayout>
                  <c:x val="9.6215462151879906E-3"/>
                  <c:y val="-3.0743657042869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D8-4D77-AC7E-4111247DE159}"/>
                </c:ext>
              </c:extLst>
            </c:dLbl>
            <c:dLbl>
              <c:idx val="3"/>
              <c:layout>
                <c:manualLayout>
                  <c:x val="5.8467318380329399E-3"/>
                  <c:y val="-1.7461803164917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D8-4D77-AC7E-4111247DE159}"/>
                </c:ext>
              </c:extLst>
            </c:dLbl>
            <c:dLbl>
              <c:idx val="4"/>
              <c:layout>
                <c:manualLayout>
                  <c:x val="7.7433311322762897E-3"/>
                  <c:y val="-2.26757369614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D8-4D77-AC7E-4111247DE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Goaling'!$H$10,'Small Business Goaling'!$L$10,'Small Business Goaling'!$P$10,'Small Business Goaling'!$T$10,'Small Business Goaling'!$X$10)</c:f>
              <c:numCache>
                <c:formatCode>#,##0.0%</c:formatCode>
                <c:ptCount val="5"/>
                <c:pt idx="0" formatCode="0.0%">
                  <c:v>0.441</c:v>
                </c:pt>
                <c:pt idx="1">
                  <c:v>7.8E-2</c:v>
                </c:pt>
                <c:pt idx="2">
                  <c:v>0.02</c:v>
                </c:pt>
                <c:pt idx="3" formatCode="0.0%">
                  <c:v>5.0000000000000001E-3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D8-4D77-AC7E-4111247DE159}"/>
            </c:ext>
          </c:extLst>
        </c:ser>
        <c:ser>
          <c:idx val="1"/>
          <c:order val="1"/>
          <c:tx>
            <c:v>Actuals</c:v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9.7585787877845498E-3"/>
                  <c:y val="-1.8047744031996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D8-4D77-AC7E-4111247DE159}"/>
                </c:ext>
              </c:extLst>
            </c:dLbl>
            <c:dLbl>
              <c:idx val="1"/>
              <c:layout>
                <c:manualLayout>
                  <c:x val="9.7062960598640405E-3"/>
                  <c:y val="-3.0759369364543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D8-4D77-AC7E-4111247DE159}"/>
                </c:ext>
              </c:extLst>
            </c:dLbl>
            <c:dLbl>
              <c:idx val="2"/>
              <c:layout>
                <c:manualLayout>
                  <c:x val="2.1406557946099899E-2"/>
                  <c:y val="-1.6615180700445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D8-4D77-AC7E-4111247DE159}"/>
                </c:ext>
              </c:extLst>
            </c:dLbl>
            <c:dLbl>
              <c:idx val="3"/>
              <c:layout>
                <c:manualLayout>
                  <c:x val="9.7130222565874995E-3"/>
                  <c:y val="-1.7153996627956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D8-4D77-AC7E-4111247DE159}"/>
                </c:ext>
              </c:extLst>
            </c:dLbl>
            <c:dLbl>
              <c:idx val="4"/>
              <c:layout>
                <c:manualLayout>
                  <c:x val="9.7130028821044295E-3"/>
                  <c:y val="-2.721088435374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3D8-4D77-AC7E-4111247DE1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('Small Business Goaling'!$G$2,'Small Business Goaling'!$K$2,'Small Business Goaling'!$O$2,'Small Business Goaling'!$S$2,'Small Business Goaling'!$W$2)</c:f>
              <c:strCache>
                <c:ptCount val="5"/>
                <c:pt idx="0">
                  <c:v>Small Business </c:v>
                </c:pt>
                <c:pt idx="1">
                  <c:v>SDB</c:v>
                </c:pt>
                <c:pt idx="2">
                  <c:v>WOSB</c:v>
                </c:pt>
                <c:pt idx="3">
                  <c:v>HUBZone </c:v>
                </c:pt>
                <c:pt idx="4">
                  <c:v>SDVOSB</c:v>
                </c:pt>
              </c:strCache>
            </c:strRef>
          </c:cat>
          <c:val>
            <c:numRef>
              <c:f>('Small Business Goaling'!$G$10,'Small Business Goaling'!$K$10,'Small Business Goaling'!$O$10,'Small Business Goaling'!$S$10,'Small Business Goaling'!$W$10)</c:f>
              <c:numCache>
                <c:formatCode>#,##0.0%</c:formatCode>
                <c:ptCount val="5"/>
                <c:pt idx="0">
                  <c:v>0.46143943417871902</c:v>
                </c:pt>
                <c:pt idx="1">
                  <c:v>0.122579199259008</c:v>
                </c:pt>
                <c:pt idx="2">
                  <c:v>4.0848659666400201E-2</c:v>
                </c:pt>
                <c:pt idx="3">
                  <c:v>4.4985562298675303E-3</c:v>
                </c:pt>
                <c:pt idx="4">
                  <c:v>9.64986464241553E-4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3D8-4D77-AC7E-4111247DE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80"/>
        <c:shape val="cylinder"/>
        <c:axId val="232299344"/>
        <c:axId val="232299736"/>
        <c:axId val="0"/>
      </c:bar3DChart>
      <c:catAx>
        <c:axId val="23229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299736"/>
        <c:crosses val="autoZero"/>
        <c:auto val="1"/>
        <c:lblAlgn val="ctr"/>
        <c:lblOffset val="100"/>
        <c:noMultiLvlLbl val="0"/>
      </c:catAx>
      <c:valAx>
        <c:axId val="2322997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232299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06/21/2023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BE769E-F6AD-C44B-A03E-167DC459EC4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82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6C0CBE-288C-D84B-B11F-1B62224BD7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29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70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osbp.nasa.gov/mpp/index.html" TargetMode="External"/><Relationship Id="rId3" Type="http://schemas.openxmlformats.org/officeDocument/2006/relationships/hyperlink" Target="https://sam.gov/" TargetMode="External"/><Relationship Id="rId7" Type="http://schemas.openxmlformats.org/officeDocument/2006/relationships/hyperlink" Target="https://apps.nasa.gov/nvdb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web1.sba.gov/subnet/client/dsp_Landing.cfm" TargetMode="External"/><Relationship Id="rId11" Type="http://schemas.openxmlformats.org/officeDocument/2006/relationships/hyperlink" Target="https://techport.nasa.gov/" TargetMode="External"/><Relationship Id="rId5" Type="http://schemas.openxmlformats.org/officeDocument/2006/relationships/hyperlink" Target="http://www.nasa.gov/osbp" TargetMode="External"/><Relationship Id="rId10" Type="http://schemas.openxmlformats.org/officeDocument/2006/relationships/hyperlink" Target="https://sbir.gsfc.nasa.gov/" TargetMode="External"/><Relationship Id="rId4" Type="http://schemas.openxmlformats.org/officeDocument/2006/relationships/hyperlink" Target="https://www.hq.nasa.gov/office/procurement/forecast/" TargetMode="External"/><Relationship Id="rId9" Type="http://schemas.openxmlformats.org/officeDocument/2006/relationships/hyperlink" Target="https://nspires.nasaprs.com/external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du.edu/iie/wbc?utm_medium=email&amp;utm_source=govdelivery" TargetMode="External"/><Relationship Id="rId3" Type="http://schemas.openxmlformats.org/officeDocument/2006/relationships/hyperlink" Target="https://www.sba.gov/district/virginia?utm_medium=email&amp;utm_source=govdelivery" TargetMode="External"/><Relationship Id="rId7" Type="http://schemas.openxmlformats.org/officeDocument/2006/relationships/hyperlink" Target="https://www.virginiasbdc.org/business-recovery-cent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du.edu/iie/vboc?utm_medium=email&amp;utm_source=govdelivery" TargetMode="External"/><Relationship Id="rId5" Type="http://schemas.openxmlformats.org/officeDocument/2006/relationships/hyperlink" Target="https://www.score.org/?utm_medium=email&amp;utm_source=govdelivery" TargetMode="External"/><Relationship Id="rId4" Type="http://schemas.openxmlformats.org/officeDocument/2006/relationships/hyperlink" Target="https://virginiaptac.org/?utm_medium=email&amp;utm_source=govdelivery" TargetMode="External"/><Relationship Id="rId9" Type="http://schemas.openxmlformats.org/officeDocument/2006/relationships/hyperlink" Target="https://theinstitutenc.org/WBCRichmond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5" Type="http://schemas.openxmlformats.org/officeDocument/2006/relationships/hyperlink" Target="https://apps.nasa.gov/nvdb/" TargetMode="External"/><Relationship Id="rId4" Type="http://schemas.openxmlformats.org/officeDocument/2006/relationships/hyperlink" Target="http://www.nasa.gov/osbp" TargetMode="External"/><Relationship Id="rId9" Type="http://schemas.openxmlformats.org/officeDocument/2006/relationships/hyperlink" Target="https://spinoff.nasa.gov/sites/default/files/2023-01/NASA-Spinoff-2023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am.gov/opp/eed0faaf3dd04afb8a3fccc46d99b5ee/view" TargetMode="External"/><Relationship Id="rId7" Type="http://schemas.openxmlformats.org/officeDocument/2006/relationships/hyperlink" Target="mailto:larc-cmoe-ii@mail.nas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ARC-GLASS@mail.nasa.gov" TargetMode="External"/><Relationship Id="rId5" Type="http://schemas.openxmlformats.org/officeDocument/2006/relationships/hyperlink" Target="mailto:Kimberly.c.Wilson@nasa.gov" TargetMode="External"/><Relationship Id="rId4" Type="http://schemas.openxmlformats.org/officeDocument/2006/relationships/hyperlink" Target="mailto:Larc-recom6@mail.nasa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executive-order/14091" TargetMode="External"/><Relationship Id="rId2" Type="http://schemas.openxmlformats.org/officeDocument/2006/relationships/hyperlink" Target="https://www.federalregister.gov/executive-order/1398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entbrite.com/e/lets-get-swammed-hands-on-certification-application-assistance-tickets-646188787057?aff=erelexpmlt" TargetMode="External"/><Relationship Id="rId3" Type="http://schemas.openxmlformats.org/officeDocument/2006/relationships/hyperlink" Target="https://virginiaptac.ecenterdirect.com/events/3632" TargetMode="External"/><Relationship Id="rId7" Type="http://schemas.openxmlformats.org/officeDocument/2006/relationships/hyperlink" Target="https://www.nasa.gov/osbp/learning-ser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cc02.safelinks.protection.outlook.com/ap/t-59584e83/?url=https%3A%2F%2Fteams.microsoft.com%2Fl%2Fmeetup-join%2F19%253ameeting_NDVkZmViMzQtNTMyNi00MWRkLTk0MTctN2FjMjc2MTU0MGZm%2540thread.v2%2F0%3Fcontext%3D%257b%2522Tid%2522%253a%25227005d458-45be-48ae-8140-d43da96dd17b%2522%252c%2522Oid%2522%253a%2522eb9ceddd-eb80-445b-8321-84285a1127bf%2522%257d&amp;data=05%7C01%7Crobert.betts%40nasa.gov%7C9606f319fe194ce7cbde08db6b6727ab%7C7005d45845be48ae8140d43da96dd17b%7C0%7C0%7C638221863013043383%7CUnknown%7CTWFpbGZsb3d8eyJWIjoiMC4wLjAwMDAiLCJQIjoiV2luMzIiLCJBTiI6Ik1haWwiLCJXVCI6Mn0%3D%7C3000%7C%7C%7C&amp;sdata=p0TeBTFdM9VO8CQJUZEHJ92WMEgToS04ja6F24FBilk%3D&amp;reserved=0" TargetMode="External"/><Relationship Id="rId5" Type="http://schemas.openxmlformats.org/officeDocument/2006/relationships/hyperlink" Target="https://www.eventbrite.com/e/swam-certification-information-session-eastern-virginia-region-tickets-631079916017?aff=erelexpmlt" TargetMode="External"/><Relationship Id="rId4" Type="http://schemas.openxmlformats.org/officeDocument/2006/relationships/hyperlink" Target="https://virginiaptac.ecenterdirect.com/events/368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omenowned.us/member/SelectPackage?eventId=6141" TargetMode="External"/><Relationship Id="rId7" Type="http://schemas.openxmlformats.org/officeDocument/2006/relationships/hyperlink" Target="https://www.nasa.gov/osbp/regional-outreach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ventbrite.com/e/2023-small-business-resource-day-tickets-522618133907?aff=erelexpmlt" TargetMode="External"/><Relationship Id="rId5" Type="http://schemas.openxmlformats.org/officeDocument/2006/relationships/hyperlink" Target="https://www.eventbrite.com/e/small-disadvantaged-businesses-step-up-and-do-business-with-nasa-registration-647397361937?aff=oddtdtcreator" TargetMode="External"/><Relationship Id="rId4" Type="http://schemas.openxmlformats.org/officeDocument/2006/relationships/hyperlink" Target="https://womenowned.us/member/SelectPackage?eventId=614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nasa.gov/nvdb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apps.nasa.gov/nvdb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4" y="509417"/>
            <a:ext cx="3686175" cy="1989667"/>
          </a:xfrm>
        </p:spPr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Robert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June 22, 2023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757"/>
              </p:ext>
            </p:extLst>
          </p:nvPr>
        </p:nvGraphicFramePr>
        <p:xfrm>
          <a:off x="56509" y="1171254"/>
          <a:ext cx="8996146" cy="3789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https://sam.gov/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4"/>
                        </a:rPr>
                        <a:t>https://www.hq.nasa.gov/office/procurement/forecast/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www.nasa.gov/osbp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Current NASA contracts. Also available on the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 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1148765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Business Administration Subcontracting Network (</a:t>
                      </a:r>
                      <a:r>
                        <a:rPr lang="en-US" sz="9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SubNet</a:t>
                      </a: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https://eweb1.sba.gov/subnet/client/dsp_Landing.cfm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+mn-lt"/>
                        </a:rPr>
                        <a:t>Federal subcontracting opportunities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Vendor Database (NVDB)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https://apps.nasa.gov/nvdb/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Register to share capabilities and receive NASA Procurement notices. NVDB is a market research tool for Acquisition personnel.</a:t>
                      </a: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519141367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</a:t>
                      </a:r>
                      <a:r>
                        <a:rPr lang="en-US" sz="900" b="0" baseline="0" dirty="0"/>
                        <a:t> Mentor Protégé 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https://osbp.nasa.gov/mpp/index.html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NASA MPP encourages NASA prime contractors to assist eligible Protégés, thereby enhancing the Protégés’ capabilities to perform on NASA contracts and subcontracts, fostering the establishment of long-term business relationships between these entities and NASA prime contractors, and increasing the overall number of these entities that receive NASA contract and subcontract awards</a:t>
                      </a:r>
                      <a:endParaRPr lang="en-US" sz="900" b="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val="1523249923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https://nspires.nasaprs.com/external/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0"/>
                        </a:rPr>
                        <a:t>https://sbir.gsfc.nasa.gov/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/>
                        <a:t>TechPort</a:t>
                      </a:r>
                      <a:endParaRPr lang="en-US" sz="900" b="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11"/>
                        </a:rPr>
                        <a:t>https://techport.nasa.gov/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Showcases NASA’s portfolio of active and completed technology projects.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41345055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473619"/>
              </p:ext>
            </p:extLst>
          </p:nvPr>
        </p:nvGraphicFramePr>
        <p:xfrm>
          <a:off x="56508" y="1171254"/>
          <a:ext cx="8924653" cy="19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SBA – Richmond District Office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3"/>
                        </a:rPr>
                        <a:t>https://www.sba.gov/district/virginia?utm_medium=email&amp;utm_source=govdelivery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32389151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Virginia Procurement Technical Assistance Center (PTAC)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hlinkClick r:id="rId4"/>
                        </a:rPr>
                        <a:t>https://virginiaptac.org/?utm_medium=email&amp;utm_source=govdelivery</a:t>
                      </a:r>
                      <a:r>
                        <a:rPr lang="en-US" sz="900" b="0" dirty="0"/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Service Corps of Retired Executives (SCORE) 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5"/>
                        </a:rPr>
                        <a:t>https://www.score.org/?utm_medium=email&amp;utm_source=govdelivery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Veteran Business Outreach Center (VBOC)</a:t>
                      </a:r>
                      <a:endParaRPr lang="en-US" sz="900" b="0" dirty="0">
                        <a:latin typeface="+mn-lt"/>
                      </a:endParaRPr>
                    </a:p>
                  </a:txBody>
                  <a:tcPr marL="82296" marR="82296" marT="41148" marB="41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  <a:hlinkClick r:id="rId6"/>
                        </a:rPr>
                        <a:t>https://www.odu.edu/iie/vboc?utm_medium=email&amp;utm_source=govdelivery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82296" marR="82296" marT="41148" marB="41148"/>
                </a:tc>
                <a:extLst>
                  <a:ext uri="{0D108BD9-81ED-4DB2-BD59-A6C34878D82A}">
                    <a16:rowId xmlns:a16="http://schemas.microsoft.com/office/drawing/2014/main" val="4181033224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Virginia Small Business Development Center (SBDC)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7"/>
                        </a:rPr>
                        <a:t>https://www.virginiasbdc.org/business-recovery-center/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- ODU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8"/>
                        </a:rPr>
                        <a:t>https://www.odu.edu/iie/wbc?utm_medium=email&amp;utm_source=govdelivery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Women’s Business Center (WBC) of Richmond – The Institute and Virginia Union University (VUU)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  <a:hlinkClick r:id="rId9"/>
                        </a:rPr>
                        <a:t>https://theinstitutenc.org/WBCRichmond/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latin typeface="Franklin Gothic Book" panose="020B0503020102020204" pitchFamily="34" charset="0"/>
              </a:rPr>
              <a:t>Where to find Assistance</a:t>
            </a:r>
          </a:p>
        </p:txBody>
      </p:sp>
    </p:spTree>
    <p:extLst>
      <p:ext uri="{BB962C8B-B14F-4D97-AF65-F5344CB8AC3E}">
        <p14:creationId xmlns:p14="http://schemas.microsoft.com/office/powerpoint/2010/main" val="41194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152395"/>
            <a:ext cx="8871735" cy="39206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IT Procurement Office &amp;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www.nasa.gov/osbp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5"/>
              </a:rPr>
              <a:t>https://apps.nasa.gov/nvdb/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en-US" sz="8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Partnerships: </a:t>
            </a:r>
            <a:r>
              <a:rPr lang="en-US" sz="1200" b="1" dirty="0">
                <a:latin typeface="Franklin Gothic Book" panose="020B0503020102020204" pitchFamily="34" charset="0"/>
                <a:hlinkClick r:id="rId6"/>
              </a:rPr>
              <a:t>www.nasa.gov/partnerships</a:t>
            </a:r>
            <a:endParaRPr lang="en-US" sz="120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2022 NASA Langley Research Center Annual Report: </a:t>
            </a:r>
            <a:r>
              <a:rPr lang="en-US" sz="1200" b="1" u="sng" dirty="0">
                <a:solidFill>
                  <a:srgbClr val="0563C1"/>
                </a:solidFill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https://oh.larc.nasa.gov/oh/annual-report/2022/</a:t>
            </a:r>
            <a:r>
              <a:rPr lang="en-US" sz="1200" b="1" dirty="0">
                <a:latin typeface="Franklin Gothic Book" panose="020B050302010202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US" sz="1200" b="1" dirty="0">
                <a:latin typeface="Franklin Gothic Book" panose="020B0503020102020204" pitchFamily="34" charset="0"/>
              </a:rPr>
              <a:t>NASA Spinoff 2023: </a:t>
            </a:r>
            <a:r>
              <a:rPr lang="en-US" sz="1200" b="1" dirty="0">
                <a:latin typeface="Franklin Gothic Book" panose="020B0503020102020204" pitchFamily="34" charset="0"/>
                <a:hlinkClick r:id="rId9"/>
              </a:rPr>
              <a:t>https://spinoff.nasa.gov/sites/default/files/2023-01/NASA-Spinoff-2023.pdf</a:t>
            </a:r>
            <a:r>
              <a:rPr lang="en-US" sz="1200" b="1" dirty="0">
                <a:latin typeface="Franklin Gothic Book" panose="020B0503020102020204" pitchFamily="34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29E-3BDB-4C4F-8717-15FA94A4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NASA Agency October - May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June 6, 2023 from SAM.GOV</a:t>
            </a:r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2877F-D982-C548-9404-3D00EE9F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451B07-83D0-45CD-B16A-88604A4BE9EA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95607"/>
            <a:ext cx="3703320" cy="1746250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/>
        </p:nvGraphicFramePr>
        <p:xfrm>
          <a:off x="64029" y="1469675"/>
          <a:ext cx="9015942" cy="408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767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D08A-973A-4EEC-975A-F0A3691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Langley Research Center (LaRC) October - May FY23</a:t>
            </a:r>
            <a:b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 Goals vs. Actual Percentages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200" dirty="0">
                <a:solidFill>
                  <a:srgbClr val="FFFFFF"/>
                </a:solidFill>
                <a:ea typeface="Arial Narrow" pitchFamily="34" charset="0"/>
              </a:rPr>
              <a:t>Data generated June 6, 2023 from SAM.GOV</a:t>
            </a: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29D1-4D72-4650-AF9D-78334EA1C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D9D55F-B243-4179-9442-C3B8FABCE3B0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83012"/>
            <a:ext cx="3703320" cy="1746250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/>
        </p:nvGraphicFramePr>
        <p:xfrm>
          <a:off x="128016" y="1443325"/>
          <a:ext cx="9015984" cy="408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566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0D5148-782F-41B3-B796-D644024D3100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 pitchFamily="34" charset="0"/>
                <a:ea typeface="+mn-ea"/>
                <a:cs typeface="+mn-cs"/>
              </a:rPr>
              <a:t>UPCOMING OPPORTUNITIES</a:t>
            </a:r>
            <a:endParaRPr kumimoji="0" lang="en-US" sz="27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336731"/>
              </p:ext>
            </p:extLst>
          </p:nvPr>
        </p:nvGraphicFramePr>
        <p:xfrm>
          <a:off x="102743" y="1205711"/>
          <a:ext cx="8847103" cy="3601091"/>
        </p:xfrm>
        <a:graphic>
          <a:graphicData uri="http://schemas.openxmlformats.org/drawingml/2006/table">
            <a:tbl>
              <a:tblPr firstRow="1" bandRow="1"/>
              <a:tblGrid>
                <a:gridCol w="264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97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81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Procurement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Request for Information on Advancing Racial Equity and Support for Underserved Communities in NASA Procurements and Federal Financial Assistance</a:t>
                      </a:r>
                      <a:endParaRPr lang="en-US" sz="1000" dirty="0"/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https://sam.gov/opp/eed0faaf3dd04afb8a3fccc46d99b5ee/view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9077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00" dirty="0"/>
                        <a:t>Force Measurements Support Services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334511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5/22/23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80LARC23R0015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Proposals due 6/30/23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Ambreen Sanchez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Larc-fmss3@mail.nasa.gov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8304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00" dirty="0"/>
                        <a:t>Langley Logistics Support Services (LSS) 2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541614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RFI issued 1/26/23 (LSS2-Sources-Sought_RFI)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 2/15/23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Kimberly Wilson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Kimberly.c.Wilson@nasa.gov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80186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000" dirty="0"/>
                        <a:t>Glenn-Langley Administrative Support Services (GLASS)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561110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8(a)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DRFP issued 5/25/23 (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80LARC23R0014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 6/8/23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Natasha King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LARC-GLASS@mail.nasa.gov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8919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Center Maintenance, Operations, and Engineering (CMOE) II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561210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2023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RFP issued 6/7/23 (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CMOE_II_RFI_SS)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Preproposal Conference: 6/21/23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Responses due 7/7/23</a:t>
                      </a:r>
                    </a:p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POC: Ola Charles 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larc-cmoe-ii@mail.nasa.gov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56305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See beta.SAM.gov for updates and new opportunities!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91B56-7E59-4224-AA7C-635C3833A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Request for Information on Advancing Racial Equity and Support for Underserved Communities in NASA Procurements and Federal Financial Assistance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A5771C-A738-4FA6-8771-43AC05418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985" y="1405298"/>
            <a:ext cx="4347004" cy="400543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NASA has issued a Request for Information (RFI) to receive input from the public on the barriers and challenges that prevent members of underserved communities (as defined in </a:t>
            </a:r>
            <a:r>
              <a:rPr lang="en-US" dirty="0">
                <a:hlinkClick r:id="rId2"/>
              </a:rPr>
              <a:t>Executive Order 13985</a:t>
            </a:r>
            <a:r>
              <a:rPr lang="en-US" dirty="0"/>
              <a:t>, Advancing Racial Equity and Support for Underserved Communities Through the Federal Government, and </a:t>
            </a:r>
            <a:r>
              <a:rPr lang="en-US" dirty="0">
                <a:hlinkClick r:id="rId3"/>
              </a:rPr>
              <a:t>Executive Order 14091</a:t>
            </a:r>
            <a:r>
              <a:rPr lang="en-US" dirty="0"/>
              <a:t>, Further Advancing Racial Equity and Support for Underserved Communities Through the Federal Government) from participating in NASA's procurements, grants, and cooperative agreements.</a:t>
            </a:r>
          </a:p>
          <a:p>
            <a:r>
              <a:rPr lang="fr-FR" dirty="0"/>
              <a:t>Document Citation:  FR 21725</a:t>
            </a:r>
          </a:p>
          <a:p>
            <a:r>
              <a:rPr lang="fr-FR" dirty="0"/>
              <a:t>Publication date: April 11, 2023</a:t>
            </a:r>
          </a:p>
          <a:p>
            <a:r>
              <a:rPr lang="fr-FR" dirty="0"/>
              <a:t>60 </a:t>
            </a:r>
            <a:r>
              <a:rPr lang="fr-FR" dirty="0" err="1"/>
              <a:t>days</a:t>
            </a:r>
            <a:r>
              <a:rPr lang="fr-FR" dirty="0"/>
              <a:t> comment </a:t>
            </a:r>
            <a:r>
              <a:rPr lang="fr-FR" dirty="0" err="1"/>
              <a:t>period</a:t>
            </a:r>
            <a:r>
              <a:rPr lang="fr-FR" dirty="0"/>
              <a:t> </a:t>
            </a:r>
            <a:r>
              <a:rPr lang="fr-FR" b="1" dirty="0" err="1">
                <a:solidFill>
                  <a:srgbClr val="C00000"/>
                </a:solidFill>
              </a:rPr>
              <a:t>extended</a:t>
            </a:r>
            <a:r>
              <a:rPr lang="fr-FR" b="1" dirty="0">
                <a:solidFill>
                  <a:srgbClr val="C00000"/>
                </a:solidFill>
              </a:rPr>
              <a:t> to July 11, 2023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3B395-7B1B-4CAF-BC75-F6D851AEA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pic>
        <p:nvPicPr>
          <p:cNvPr id="11" name="Content Placeholder 10" descr="Qr code&#10;&#10;Description automatically generated">
            <a:extLst>
              <a:ext uri="{FF2B5EF4-FFF2-40B4-BE49-F238E27FC236}">
                <a16:creationId xmlns:a16="http://schemas.microsoft.com/office/drawing/2014/main" id="{59009149-3A66-4E00-85C3-BDC6A7B324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905350" y="1510256"/>
            <a:ext cx="3667665" cy="3627438"/>
          </a:xfrm>
        </p:spPr>
      </p:pic>
    </p:spTree>
    <p:extLst>
      <p:ext uri="{BB962C8B-B14F-4D97-AF65-F5344CB8AC3E}">
        <p14:creationId xmlns:p14="http://schemas.microsoft.com/office/powerpoint/2010/main" val="393483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833314"/>
              </p:ext>
            </p:extLst>
          </p:nvPr>
        </p:nvGraphicFramePr>
        <p:xfrm>
          <a:off x="67110" y="1158658"/>
          <a:ext cx="8985545" cy="36407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2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7632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7557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j-lt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June 26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Federal Solicitation and Proposal Management, Developing a Proposal Outline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https://virginiaptac.ecenterdirect.com/events/3632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42232339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June 29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Limitations on Subcontracting &amp; The SBA's Government-wide Mentor Protégé Program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https://virginiaptac.ecenterdirect.com/events/3683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06576058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June 29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Small, Women or Minority (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SWaM) Certification Information Session (Virginia Beach) 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https://www.eventbrite.com/e/swam-certification-information-session-eastern-virginia-region-tickets-631079916017?aff=erelexpmlt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389240368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July 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rgbClr val="FF0000"/>
                          </a:solidFill>
                          <a:latin typeface="+mj-lt"/>
                          <a:cs typeface="Arial" panose="020B0604020202020204" pitchFamily="34" charset="0"/>
                        </a:rPr>
                        <a:t>ISR/SSR Training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 &amp; KSC Prime Council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Microsoft Teams Meeting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Click here to join the meeting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33165801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July 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NASA SEWP Update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495639953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July 25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Let's Get </a:t>
                      </a: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SWaMmed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!: Hands-On Certification Application Assistance 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Virginia SBSD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https://www.eventbrite.com/e/lets-get-swammed-hands-on-certification-application-assistance-tickets-646188787057?aff=erelexpmlt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176456716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August 16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NASA Mission Equity: Tribal Consultation Plan Update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904482506"/>
                  </a:ext>
                </a:extLst>
              </a:tr>
              <a:tr h="34701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September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How to Write Proposals and Impactful Capability Statements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https://www.nasa.gov/osbp/learning-series</a:t>
                      </a: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5618703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0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Outreach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23251"/>
              </p:ext>
            </p:extLst>
          </p:nvPr>
        </p:nvGraphicFramePr>
        <p:xfrm>
          <a:off x="79849" y="1196340"/>
          <a:ext cx="8876260" cy="23935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0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725">
                  <a:extLst>
                    <a:ext uri="{9D8B030D-6E8A-4147-A177-3AD203B41FA5}">
                      <a16:colId xmlns:a16="http://schemas.microsoft.com/office/drawing/2014/main" val="581505612"/>
                    </a:ext>
                  </a:extLst>
                </a:gridCol>
                <a:gridCol w="322791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Host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Comments/Registration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July 19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National Small Business Federal Contracting Summit (DC Area) Hybrid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US Women's Chamber of Commerce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Hybrid</a:t>
                      </a:r>
                      <a:endParaRPr lang="en-US" sz="1000" u="none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https://womenowned.us/member/SelectPackage?eventId=6141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https://womenowned.us/member/SelectPackage?eventId=6142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14464864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July 20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Disadvantaged Businesses….</a:t>
                      </a:r>
                      <a:r>
                        <a:rPr lang="en-US" sz="1000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 Up and </a:t>
                      </a:r>
                      <a:r>
                        <a:rPr lang="en-US" sz="1000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 </a:t>
                      </a:r>
                      <a:r>
                        <a:rPr lang="en-US" sz="1000" b="1" i="0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0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usiness with NASA!</a:t>
                      </a:r>
                      <a:endParaRPr lang="en-US" sz="1000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Virtual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  <a:hlinkClick r:id="rId5"/>
                        </a:rPr>
                        <a:t>https://www.eventbrite.com/e/small-disadvantaged-businesses-step-up-and-do-business-with-nasa-registration-647397361937?aff=oddtdtcreator</a:t>
                      </a:r>
                      <a:r>
                        <a:rPr lang="en-US" sz="1000" u="none" dirty="0"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134761558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July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Small Business Resource Day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ODU Veterans Business Outreach Center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Norfolk, VA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https://www.eventbrite.com/e/2023-small-business-resource-day-tickets-522618133907?aff=erelexpmlt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612034187"/>
                  </a:ext>
                </a:extLst>
              </a:tr>
              <a:tr h="48851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October 11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 Small Business Conference and Networking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NASA OSBP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Washington DC area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https://www.nasa.gov/osbp/regional-outreach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23664155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Miscellaneous</a:t>
            </a:r>
            <a:endParaRPr lang="en-US" sz="27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F1E872-0C5E-480E-9074-741C8811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995" y="1196236"/>
            <a:ext cx="8661747" cy="410227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Seeking nominations for FY2023 SB Subcontractor of the Year</a:t>
            </a:r>
          </a:p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OSBP launched new and improved NASA Vendor Database</a:t>
            </a:r>
          </a:p>
          <a:p>
            <a:pPr lvl="1"/>
            <a:r>
              <a:rPr lang="en-US" sz="1700" dirty="0">
                <a:solidFill>
                  <a:srgbClr val="002060"/>
                </a:solidFill>
                <a:latin typeface="+mj-lt"/>
              </a:rPr>
              <a:t>Register at </a:t>
            </a:r>
            <a:r>
              <a:rPr lang="en-US" sz="1700" dirty="0">
                <a:solidFill>
                  <a:srgbClr val="002060"/>
                </a:solidFill>
                <a:latin typeface="+mj-lt"/>
                <a:hlinkClick r:id="rId3"/>
              </a:rPr>
              <a:t>https://apps.nasa.gov/nvdb/</a:t>
            </a:r>
            <a:r>
              <a:rPr lang="en-US" sz="1700" dirty="0">
                <a:solidFill>
                  <a:srgbClr val="002060"/>
                </a:solidFill>
                <a:latin typeface="+mj-lt"/>
              </a:rPr>
              <a:t> </a:t>
            </a:r>
          </a:p>
          <a:p>
            <a:pPr lvl="1"/>
            <a:r>
              <a:rPr lang="en-US" sz="1700" dirty="0">
                <a:solidFill>
                  <a:srgbClr val="002060"/>
                </a:solidFill>
                <a:latin typeface="+mj-lt"/>
              </a:rPr>
              <a:t>Even previously registered companies will need to re-register at the new site</a:t>
            </a: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8C51FE-49D9-314D-9957-ABBF7DDE878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25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BF23-BC59-445A-8EF1-55769C0B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221" y="399577"/>
            <a:ext cx="4094129" cy="11046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3400" kern="1200" dirty="0">
                <a:latin typeface="+mj-lt"/>
                <a:ea typeface="+mj-ea"/>
                <a:cs typeface="+mj-cs"/>
              </a:rPr>
              <a:t>NASA Vendor Database QR 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01881-A04A-4AF3-8F71-34860D9F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1221" y="1653702"/>
            <a:ext cx="4094129" cy="349376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Tips for QR code use: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Handouts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Small Business presentations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Email signature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Surveys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Warning</a:t>
            </a:r>
          </a:p>
          <a:p>
            <a:pPr lvl="1" indent="-228600" defTabSz="914400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Do not oversaturate QR code use</a:t>
            </a:r>
          </a:p>
          <a:p>
            <a:pPr indent="-228600" defTabSz="914400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Website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 tooltip="https://apps.nasa.gov/nvdb/"/>
              </a:rPr>
              <a:t>https://apps.nasa.gov/nvdb/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81FE4-2967-4AE2-AF8D-D84750535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8"/>
            <a:ext cx="2057400" cy="3042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6D22F896-40B5-4ADD-8801-0D06FADFA095}" type="slidenum">
              <a:rPr lang="en-US" sz="1200" smtClean="0"/>
              <a:pPr defTabSz="914400">
                <a:spcAft>
                  <a:spcPts val="600"/>
                </a:spcAft>
              </a:pPr>
              <a:t>9</a:t>
            </a:fld>
            <a:endParaRPr lang="en-US" sz="1200"/>
          </a:p>
        </p:txBody>
      </p:sp>
      <p:pic>
        <p:nvPicPr>
          <p:cNvPr id="9" name="Content Placeholder 8" descr="Qr code&#10;&#10;Description automatically generated">
            <a:extLst>
              <a:ext uri="{FF2B5EF4-FFF2-40B4-BE49-F238E27FC236}">
                <a16:creationId xmlns:a16="http://schemas.microsoft.com/office/drawing/2014/main" id="{59A9A53D-782D-4C48-BC91-275372B2DB4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8650" y="852820"/>
            <a:ext cx="3627438" cy="3627438"/>
          </a:xfrm>
        </p:spPr>
      </p:pic>
    </p:spTree>
    <p:extLst>
      <p:ext uri="{BB962C8B-B14F-4D97-AF65-F5344CB8AC3E}">
        <p14:creationId xmlns:p14="http://schemas.microsoft.com/office/powerpoint/2010/main" val="110716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customXml/itemProps2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24037</TotalTime>
  <Words>1483</Words>
  <Application>Microsoft Office PowerPoint</Application>
  <PresentationFormat>On-screen Show (16:10)</PresentationFormat>
  <Paragraphs>216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Franklin Gothic Book</vt:lpstr>
      <vt:lpstr>Impact</vt:lpstr>
      <vt:lpstr>Times New Roman</vt:lpstr>
      <vt:lpstr>Office Theme</vt:lpstr>
      <vt:lpstr>LCSC Small Business Update</vt:lpstr>
      <vt:lpstr>NASA Agency October - May FY23 Prime Goals vs. Actual Percentages Data generated June 6, 2023 from SAM.GOV</vt:lpstr>
      <vt:lpstr>Langley Research Center (LaRC) October - May FY23 Prime Goals vs. Actual Percentages Data generated June 6, 2023 from SAM.GOV</vt:lpstr>
      <vt:lpstr>PowerPoint Presentation</vt:lpstr>
      <vt:lpstr>Request for Information on Advancing Racial Equity and Support for Underserved Communities in NASA Procurements and Federal Financial Assistance</vt:lpstr>
      <vt:lpstr>Upcoming Learning Opportunities</vt:lpstr>
      <vt:lpstr>Upcoming Outreach Opportunities</vt:lpstr>
      <vt:lpstr>Miscellaneous</vt:lpstr>
      <vt:lpstr>NASA Vendor Database QR Code</vt:lpstr>
      <vt:lpstr>Where to find opportunities</vt:lpstr>
      <vt:lpstr>Where to find Assistance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(LARC-ZA000)</cp:lastModifiedBy>
  <cp:revision>321</cp:revision>
  <cp:lastPrinted>2021-04-15T14:53:36Z</cp:lastPrinted>
  <dcterms:created xsi:type="dcterms:W3CDTF">2020-11-10T15:42:11Z</dcterms:created>
  <dcterms:modified xsi:type="dcterms:W3CDTF">2023-06-21T19:13:19Z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