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3"/>
  </p:notesMasterIdLst>
  <p:sldIdLst>
    <p:sldId id="258" r:id="rId2"/>
    <p:sldId id="259" r:id="rId3"/>
    <p:sldId id="301" r:id="rId4"/>
    <p:sldId id="279" r:id="rId5"/>
    <p:sldId id="308" r:id="rId6"/>
    <p:sldId id="283" r:id="rId7"/>
    <p:sldId id="288" r:id="rId8"/>
    <p:sldId id="311" r:id="rId9"/>
    <p:sldId id="313" r:id="rId10"/>
    <p:sldId id="314" r:id="rId11"/>
    <p:sldId id="25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754" y="62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BF09A-E05E-45E6-99B8-BC67FCA4AEA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B9F30-8460-479A-A561-C89627660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6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B9F30-8460-479A-A561-C89627660A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1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2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9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3383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3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61840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569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91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193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5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58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7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4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8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9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6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10E91-B668-4919-8559-4DCCA0AA171D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E6A7CA3-2618-4B3F-B59E-53A22EEF3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686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kenneth.goetzke@nasa.gov" TargetMode="External"/><Relationship Id="rId2" Type="http://schemas.openxmlformats.org/officeDocument/2006/relationships/hyperlink" Target="mailto:robert.w.ayers@nas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&#8211;jennifer.l.rawls@nas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ecfr.gov/current/title-5/chapter-XVI/subchapter-B/part-2635/subpart-E/section-2635.50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14763"/>
            <a:ext cx="5181600" cy="466219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60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en-US" sz="6600" b="1" dirty="0">
                <a:latin typeface="Corbel" panose="020B0503020204020204" pitchFamily="34" charset="0"/>
              </a:rPr>
              <a:t>Impartiality and Conflicts of Interest</a:t>
            </a:r>
          </a:p>
          <a:p>
            <a:pPr marL="0" indent="0" algn="ctr">
              <a:buNone/>
            </a:pPr>
            <a:r>
              <a:rPr lang="en-US" sz="6600" b="1" dirty="0">
                <a:latin typeface="Corbel" panose="020B0503020204020204" pitchFamily="34" charset="0"/>
              </a:rPr>
              <a:t>June LCSC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52946"/>
            <a:ext cx="5791200" cy="5588000"/>
          </a:xfrm>
        </p:spPr>
      </p:pic>
    </p:spTree>
    <p:extLst>
      <p:ext uri="{BB962C8B-B14F-4D97-AF65-F5344CB8AC3E}">
        <p14:creationId xmlns:p14="http://schemas.microsoft.com/office/powerpoint/2010/main" val="3603905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175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rbel" panose="020B0503020204020204" pitchFamily="34" charset="0"/>
              </a:rPr>
              <a:t>Family Members Working for Support Contractors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4" y="1339273"/>
            <a:ext cx="10471267" cy="5181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latin typeface="Corbel" panose="020B0503020204020204" pitchFamily="34" charset="0"/>
              </a:rPr>
              <a:t>Both NASA and Contract Employers are responsible for avoiding conflicts of interest and creating mitigation plans when necessary.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Corbel" panose="020B0503020204020204" pitchFamily="34" charset="0"/>
              </a:rPr>
              <a:t>It’s a common scenario for one spouse to work for NASA and another spouse to work for a support contractor, or for a parent to work for NASA and an adult child to work for a support contractor or vice versa.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Corbel" panose="020B0503020204020204" pitchFamily="34" charset="0"/>
              </a:rPr>
              <a:t>Dependent children's’ assets and employment may create a conflict of interest for NASA employees 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Corbel" panose="020B0503020204020204" pitchFamily="34" charset="0"/>
              </a:rPr>
              <a:t>Family members should not recommend each other for work, advancement, or promotion.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Corbel" panose="020B0503020204020204" pitchFamily="34" charset="0"/>
              </a:rPr>
              <a:t>NASA employees should speak to their supervisors and can seek an “ethics determination” if there is some connectedness in family members’ work relationships.</a:t>
            </a:r>
          </a:p>
        </p:txBody>
      </p:sp>
    </p:spTree>
    <p:extLst>
      <p:ext uri="{BB962C8B-B14F-4D97-AF65-F5344CB8AC3E}">
        <p14:creationId xmlns:p14="http://schemas.microsoft.com/office/powerpoint/2010/main" val="1710812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4240"/>
          </a:xfrm>
        </p:spPr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Relevant OGC-LaRC Attorneys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6081"/>
            <a:ext cx="8596668" cy="438528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>
              <a:latin typeface="Corbel" panose="020B0503020204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rbel" panose="020B0503020204020204" pitchFamily="34" charset="0"/>
              </a:rPr>
              <a:t>HR &amp; Ethics Attorneys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rbel" panose="020B0503020204020204" pitchFamily="34" charset="0"/>
              </a:rPr>
              <a:t>Employment, Ethics, and Security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rbel" panose="020B0503020204020204" pitchFamily="34" charset="0"/>
              </a:rPr>
              <a:t>Rob – </a:t>
            </a:r>
            <a:r>
              <a:rPr lang="en-US" sz="2400" dirty="0">
                <a:latin typeface="Corbel" panose="020B0503020204020204" pitchFamily="34" charset="0"/>
                <a:hlinkClick r:id="rId2"/>
              </a:rPr>
              <a:t>robert.w.ayers@nasa.gov</a:t>
            </a:r>
            <a:r>
              <a:rPr lang="en-US" sz="2400" dirty="0">
                <a:latin typeface="Corbel" panose="020B0503020204020204" pitchFamily="34" charset="0"/>
              </a:rPr>
              <a:t>; (757) 864-7522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rbel" panose="020B0503020204020204" pitchFamily="34" charset="0"/>
              </a:rPr>
              <a:t>Sara – </a:t>
            </a:r>
            <a:r>
              <a:rPr lang="en-US" sz="2400" dirty="0">
                <a:latin typeface="Corbel" panose="020B0503020204020204" pitchFamily="34" charset="0"/>
                <a:hlinkClick r:id="rId3"/>
              </a:rPr>
              <a:t>sara.m.rathgeber@nasa.gov</a:t>
            </a:r>
            <a:r>
              <a:rPr lang="en-US" sz="2400" dirty="0">
                <a:latin typeface="Corbel" panose="020B0503020204020204" pitchFamily="34" charset="0"/>
              </a:rPr>
              <a:t>; (757) 864-4301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latin typeface="Corbel" panose="020B0503020204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rbel" panose="020B0503020204020204" pitchFamily="34" charset="0"/>
              </a:rPr>
              <a:t>Business Law Team Lead (Acting)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rbel" panose="020B0503020204020204" pitchFamily="34" charset="0"/>
              </a:rPr>
              <a:t>Space Act Agreements and Procurement Legal Support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rbel" panose="020B0503020204020204" pitchFamily="34" charset="0"/>
              </a:rPr>
              <a:t>Jennifer: </a:t>
            </a:r>
            <a:r>
              <a:rPr lang="en-US" sz="2400" dirty="0">
                <a:latin typeface="Corbel" panose="020B0503020204020204" pitchFamily="34" charset="0"/>
                <a:hlinkClick r:id="rId4"/>
              </a:rPr>
              <a:t>jennifer.l.rawls@nasa.gov</a:t>
            </a:r>
            <a:r>
              <a:rPr lang="en-US" sz="2400" dirty="0">
                <a:latin typeface="Corbel" panose="020B0503020204020204" pitchFamily="34" charset="0"/>
              </a:rPr>
              <a:t> ; (228) 813-6840</a:t>
            </a:r>
          </a:p>
          <a:p>
            <a:pPr marL="0" indent="0">
              <a:buNone/>
            </a:pPr>
            <a:r>
              <a:rPr lang="en-US" sz="2400" dirty="0">
                <a:latin typeface="Corbel" panose="020B0503020204020204" pitchFamily="34" charset="0"/>
              </a:rPr>
              <a:t>					</a:t>
            </a:r>
            <a:endParaRPr lang="en-US" sz="2000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716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65125"/>
            <a:ext cx="10845800" cy="1325563"/>
          </a:xfrm>
        </p:spPr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How do ethics principles and rules help NASA?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979" y="1219199"/>
            <a:ext cx="4924832" cy="42163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127" y="1825625"/>
            <a:ext cx="10762673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latin typeface="Corbel" panose="020B0503020204020204" pitchFamily="34" charset="0"/>
              </a:rPr>
              <a:t>Create public confidence in NASA and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rbel" panose="020B0503020204020204" pitchFamily="34" charset="0"/>
              </a:rPr>
              <a:t>our people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latin typeface="Corbel" panose="020B0503020204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Corbel" panose="020B0503020204020204" pitchFamily="34" charset="0"/>
              </a:rPr>
              <a:t>We act for the benefit of the American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rbel" panose="020B0503020204020204" pitchFamily="34" charset="0"/>
              </a:rPr>
              <a:t>public - not private interests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latin typeface="Corbel" panose="020B0503020204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Corbel" panose="020B0503020204020204" pitchFamily="34" charset="0"/>
              </a:rPr>
              <a:t>NASA’s credibility rests on public trust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latin typeface="Corbel" panose="020B0503020204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Corbel" panose="020B0503020204020204" pitchFamily="34" charset="0"/>
              </a:rPr>
              <a:t>Integrity is a NASA Core Value – along with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orbel" panose="020B0503020204020204" pitchFamily="34" charset="0"/>
              </a:rPr>
              <a:t>inclusion, safety, excellence, and teamwork</a:t>
            </a:r>
          </a:p>
        </p:txBody>
      </p:sp>
    </p:spTree>
    <p:extLst>
      <p:ext uri="{BB962C8B-B14F-4D97-AF65-F5344CB8AC3E}">
        <p14:creationId xmlns:p14="http://schemas.microsoft.com/office/powerpoint/2010/main" val="4179001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orbel" panose="020B0503020204020204" pitchFamily="34" charset="0"/>
              </a:rPr>
              <a:t>What is on the Agenda?</a:t>
            </a:r>
            <a:endParaRPr lang="en-US" dirty="0">
              <a:latin typeface="Corbel" panose="020B0503020204020204" pitchFamily="34" charset="0"/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3272" y="1590964"/>
            <a:ext cx="3334328" cy="3676072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128655" y="1422400"/>
            <a:ext cx="7139709" cy="5435600"/>
          </a:xfrm>
        </p:spPr>
        <p:txBody>
          <a:bodyPr>
            <a:no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Corbel" panose="020B0503020204020204" pitchFamily="34" charset="0"/>
              </a:rPr>
              <a:t>Impartiality Guidance for Contract to Civil Service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rbel" panose="020B0503020204020204" pitchFamily="34" charset="0"/>
              </a:rPr>
              <a:t>Conflicts of Interest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rbel" panose="020B0503020204020204" pitchFamily="34" charset="0"/>
              </a:rPr>
              <a:t>Seeking Employment while Still at NASA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rbel" panose="020B0503020204020204" pitchFamily="34" charset="0"/>
              </a:rPr>
              <a:t>Procurement Integrity Act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rbel" panose="020B0503020204020204" pitchFamily="34" charset="0"/>
              </a:rPr>
              <a:t>Outside Activities While a NASA Civil Servant</a:t>
            </a:r>
          </a:p>
          <a:p>
            <a:pPr lvl="0"/>
            <a:r>
              <a:rPr lang="en-US" sz="2400" dirty="0">
                <a:solidFill>
                  <a:prstClr val="black"/>
                </a:solidFill>
                <a:latin typeface="Corbel" panose="020B0503020204020204" pitchFamily="34" charset="0"/>
              </a:rPr>
              <a:t>Family Members Working for Support Contractors</a:t>
            </a:r>
          </a:p>
          <a:p>
            <a:endParaRPr lang="en-US" sz="2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723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rbel" panose="020B0503020204020204" pitchFamily="34" charset="0"/>
              </a:rPr>
              <a:t>Impartiality Guidance for Contract to Civil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63605"/>
            <a:ext cx="8596668" cy="3838316"/>
          </a:xfrm>
        </p:spPr>
        <p:txBody>
          <a:bodyPr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 have a quick follow-up for you due to your recent employment with ABC Technology, Inc. (ABC), a Langley Support Contractor.  A relevant ethics rule for your situation is 5 CFR §2635.502, </a:t>
            </a:r>
            <a:r>
              <a:rPr lang="en-US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Personal and Business Relationships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US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eCFR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 System 2635.502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).”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“Essentially, for the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first year of government service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you need to objectively view any interaction you may have with ABC employees and consider whether a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third person may question your impartiality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 If there are appearance concerns due to your recent employment, you should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seek authorization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from your supervisor and our office before continuing to participate in any matters affecting ABC.  A clear example is being placed in a situation in which you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evaluate your former company in some way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 task that should be left to another NASA employee during your first year of civil service. 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Mere collaboration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with ABC personnel is generally permissible, however, as a third party would likely not question such interaction.”   </a:t>
            </a:r>
          </a:p>
          <a:p>
            <a:pPr marL="0" indent="0">
              <a:buNone/>
            </a:pPr>
            <a:r>
              <a:rPr lang="en-US" sz="2400" dirty="0">
                <a:latin typeface="Corbel" panose="020B0503020204020204" pitchFamily="34" charset="0"/>
              </a:rPr>
              <a:t>Impartiality Test:  Would a reasonable person with knowledge of the covered relationship and facts question the employee’s impartiality in working on the matter?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002" y="5114808"/>
            <a:ext cx="2406996" cy="164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1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5550531-E75E-4A75-9EFD-5B1892DFC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Conflict of Interest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5E847DF-A5F0-4FBA-A541-EDAE4B61D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4503"/>
            <a:ext cx="8596668" cy="4978203"/>
          </a:xfrm>
        </p:spPr>
        <p:txBody>
          <a:bodyPr/>
          <a:lstStyle/>
          <a:p>
            <a:r>
              <a:rPr lang="en-US" sz="2400" dirty="0">
                <a:latin typeface="Corbel" panose="020B0503020204020204" pitchFamily="34" charset="0"/>
              </a:rPr>
              <a:t>Criminal statute 18 U.S.C. § 208 prohibits employees from participating:</a:t>
            </a:r>
          </a:p>
          <a:p>
            <a:pPr marL="457200" indent="0">
              <a:buNone/>
            </a:pPr>
            <a:r>
              <a:rPr lang="en-US" sz="2400" dirty="0">
                <a:latin typeface="Corbel" panose="020B0503020204020204" pitchFamily="34" charset="0"/>
              </a:rPr>
              <a:t>Personally and substantially in a particular matter (contract, grant or agreement) in which they have an interest or an imputed interest if the particular matter will have a direct and predictable effect on the interest</a:t>
            </a:r>
          </a:p>
          <a:p>
            <a:r>
              <a:rPr lang="en-US" sz="2400" dirty="0">
                <a:latin typeface="Corbel" panose="020B0503020204020204" pitchFamily="34" charset="0"/>
              </a:rPr>
              <a:t>Financial interests include:</a:t>
            </a:r>
          </a:p>
          <a:p>
            <a:pPr lvl="1"/>
            <a:r>
              <a:rPr lang="en-US" sz="2000" dirty="0">
                <a:latin typeface="Corbel" panose="020B0503020204020204" pitchFamily="34" charset="0"/>
              </a:rPr>
              <a:t>Ownership interests (stock)</a:t>
            </a:r>
          </a:p>
          <a:p>
            <a:pPr lvl="1"/>
            <a:r>
              <a:rPr lang="en-US" sz="2000" dirty="0">
                <a:latin typeface="Corbel" panose="020B0503020204020204" pitchFamily="34" charset="0"/>
              </a:rPr>
              <a:t>Imputed interests (spouse, employer, minor child, member of board, officer, director, company with whom seeking employment)</a:t>
            </a:r>
          </a:p>
          <a:p>
            <a:pPr lvl="1"/>
            <a:r>
              <a:rPr lang="en-US" sz="2000" dirty="0">
                <a:latin typeface="Corbel" panose="020B0503020204020204" pitchFamily="34" charset="0"/>
              </a:rPr>
              <a:t>Exceptions include diversified mutual funds and up to $15,000 in publicly traded stock.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746C6C-D6AB-4DCE-956B-A0E443E90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5422" y="1045694"/>
            <a:ext cx="2720888" cy="17694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E61913-4BC5-4FA9-8657-F37D82BA5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7267" y="3156154"/>
            <a:ext cx="2733175" cy="186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893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832" y="343593"/>
            <a:ext cx="8596668" cy="828502"/>
          </a:xfrm>
        </p:spPr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Procurement Integrity Act Restrictions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450" y="1030776"/>
            <a:ext cx="9962958" cy="5098473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person may not accept compensated employment with a company (successful bidder/contractor) for one year </a:t>
            </a:r>
            <a:r>
              <a:rPr lang="en-US" sz="2400" b="1" i="1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US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 worked on a NASA contract over $10 million in one of the following roles: </a:t>
            </a:r>
            <a:endParaRPr lang="en-US" sz="24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Procuring Contracting Officer </a:t>
            </a:r>
            <a:endParaRPr lang="en-US" sz="24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 Selection Authority </a:t>
            </a:r>
            <a:endParaRPr lang="en-US" sz="24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Member of the Source Selection Evaluation Board </a:t>
            </a:r>
            <a:endParaRPr lang="en-US" sz="24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Chief of Financial or Technical Evaluation Team </a:t>
            </a:r>
            <a:endParaRPr lang="en-US" sz="24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Manager (PM), Deputy PM, or </a:t>
            </a:r>
            <a:endParaRPr lang="en-US" sz="24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Administrative Contracting Officer </a:t>
            </a:r>
            <a:endParaRPr lang="en-US" sz="2400" dirty="0">
              <a:effectLst/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Decision-maker to award the contract, modification, subcontract, task order or delivery order or establish rates, authorize payment, or settle a claim over $10 million</a:t>
            </a:r>
            <a:endParaRPr lang="en-US" sz="24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585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rbel" panose="020B0503020204020204" pitchFamily="34" charset="0"/>
              </a:rPr>
              <a:t>Seeking Employment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0961"/>
            <a:ext cx="8596668" cy="4710402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orbel" panose="020B0503020204020204" pitchFamily="34" charset="0"/>
              </a:rPr>
              <a:t>Once a Federal employee has engaged in a conversation with a contractor about potential employment, the employee is seeking employment and must recuse from all NASA work concerning that contractor</a:t>
            </a:r>
          </a:p>
          <a:p>
            <a:r>
              <a:rPr lang="en-US" sz="2400" dirty="0">
                <a:latin typeface="Corbel" panose="020B0503020204020204" pitchFamily="34" charset="0"/>
              </a:rPr>
              <a:t>It is not enough to merely postpone discussions about possible employment.  Although a “Not Interested” reply to contract employer-initiated job communication may seem abrupt or even rude, it might be  necessary to continue work related to the same employer.</a:t>
            </a:r>
          </a:p>
          <a:p>
            <a:pPr marL="0" indent="0">
              <a:buNone/>
            </a:pPr>
            <a:r>
              <a:rPr lang="en-US" sz="2400" i="1" u="sng" dirty="0">
                <a:latin typeface="Corbel" panose="020B0503020204020204" pitchFamily="34" charset="0"/>
              </a:rPr>
              <a:t>NOTE about SES, ST, and SL Employees:</a:t>
            </a:r>
          </a:p>
          <a:p>
            <a:pPr marL="0" indent="0">
              <a:buNone/>
            </a:pPr>
            <a:r>
              <a:rPr lang="en-US" sz="2400" dirty="0">
                <a:latin typeface="Corbel" panose="020B0503020204020204" pitchFamily="34" charset="0"/>
              </a:rPr>
              <a:t>They must report, in writing, negotiations for any post-government employment to an Agency Ethics Official within three (3) business days and execute a written recusal (Two requirements but one STOCK Act form).</a:t>
            </a:r>
          </a:p>
        </p:txBody>
      </p:sp>
    </p:spTree>
    <p:extLst>
      <p:ext uri="{BB962C8B-B14F-4D97-AF65-F5344CB8AC3E}">
        <p14:creationId xmlns:p14="http://schemas.microsoft.com/office/powerpoint/2010/main" val="1885489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354906" cy="6806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rbel" panose="020B0503020204020204" pitchFamily="34" charset="0"/>
              </a:rPr>
              <a:t>Seeking Employment - Senior Personnel Form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8416B06-CA01-4E1E-B567-700E49943843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87804"/>
              </p:ext>
            </p:extLst>
          </p:nvPr>
        </p:nvGraphicFramePr>
        <p:xfrm>
          <a:off x="3337253" y="1290263"/>
          <a:ext cx="3998495" cy="5173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4663440" imgH="6034757" progId="Acrobat.Document.2017">
                  <p:embed/>
                </p:oleObj>
              </mc:Choice>
              <mc:Fallback>
                <p:oleObj name="Acrobat Document" r:id="rId2" imgW="4663440" imgH="6034757" progId="Acrobat.Document.2017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F006E889-86D1-47CD-A71B-ED6BE91DBE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337253" y="1290263"/>
                        <a:ext cx="3998495" cy="51730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513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1753"/>
          </a:xfrm>
        </p:spPr>
        <p:txBody>
          <a:bodyPr>
            <a:norm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Outside Activities While a Civil Servant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44" y="1339273"/>
            <a:ext cx="10471267" cy="5181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>
                <a:latin typeface="Corbel" panose="020B0503020204020204" pitchFamily="34" charset="0"/>
              </a:rPr>
              <a:t>A NASA employee may not be involved in outside activities that conflict with official duties of the employee’s position.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Corbel" panose="020B0503020204020204" pitchFamily="34" charset="0"/>
              </a:rPr>
              <a:t>NASA employees </a:t>
            </a:r>
            <a:r>
              <a:rPr lang="en-US" sz="2400" i="1" u="sng" dirty="0">
                <a:latin typeface="Corbel" panose="020B0503020204020204" pitchFamily="34" charset="0"/>
              </a:rPr>
              <a:t>shall not </a:t>
            </a:r>
            <a:r>
              <a:rPr lang="en-US" sz="2400" dirty="0">
                <a:latin typeface="Corbel" panose="020B0503020204020204" pitchFamily="34" charset="0"/>
              </a:rPr>
              <a:t>engage in outside employment with a NASA contractor, subcontractor, grantee, or party to an agreement IF that employment is in connection with work performed for NASA.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>
                <a:latin typeface="Corbel" panose="020B0503020204020204" pitchFamily="34" charset="0"/>
              </a:rPr>
              <a:t>An outside entity must not pay NASA employees using NASA dollars (contract, grant, or cooperative agreement).</a:t>
            </a:r>
          </a:p>
          <a:p>
            <a:pPr marL="0" indent="0">
              <a:buNone/>
            </a:pPr>
            <a:r>
              <a:rPr lang="en-US" sz="2400" dirty="0">
                <a:latin typeface="Corbel" panose="020B0503020204020204" pitchFamily="34" charset="0"/>
              </a:rPr>
              <a:t>Prior approval is required for certain outside activities (NASA Form 1860).  </a:t>
            </a:r>
          </a:p>
          <a:p>
            <a:pPr marL="0" indent="0">
              <a:buNone/>
            </a:pPr>
            <a:r>
              <a:rPr lang="en-US" sz="1800" dirty="0">
                <a:latin typeface="Corbel" panose="020B0503020204020204" pitchFamily="34" charset="0"/>
              </a:rPr>
              <a:t>-The practice of a profession or rendering professional consulting services</a:t>
            </a:r>
          </a:p>
          <a:p>
            <a:pPr marL="0" indent="0">
              <a:buNone/>
            </a:pPr>
            <a:r>
              <a:rPr lang="en-US" sz="1800" dirty="0">
                <a:latin typeface="Corbel" panose="020B0503020204020204" pitchFamily="34" charset="0"/>
              </a:rPr>
              <a:t>-Business involving work for the U.S. Government or NASA contractor, grantee or agreement partner</a:t>
            </a:r>
          </a:p>
          <a:p>
            <a:pPr marL="0" indent="0">
              <a:buNone/>
            </a:pPr>
            <a:r>
              <a:rPr lang="en-US" sz="1800" dirty="0">
                <a:latin typeface="Corbel" panose="020B0503020204020204" pitchFamily="34" charset="0"/>
              </a:rPr>
              <a:t>-Employment with NASA contractor, subcontractor, grantee, Space Act or other agreement partner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0694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3021</TotalTime>
  <Words>990</Words>
  <Application>Microsoft Office PowerPoint</Application>
  <PresentationFormat>Widescreen</PresentationFormat>
  <Paragraphs>75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Corbel</vt:lpstr>
      <vt:lpstr>Trebuchet MS</vt:lpstr>
      <vt:lpstr>Wingdings 3</vt:lpstr>
      <vt:lpstr>Facet</vt:lpstr>
      <vt:lpstr>Acrobat Document</vt:lpstr>
      <vt:lpstr> </vt:lpstr>
      <vt:lpstr>How do ethics principles and rules help NASA?</vt:lpstr>
      <vt:lpstr>What is on the Agenda?</vt:lpstr>
      <vt:lpstr>Impartiality Guidance for Contract to Civil Service</vt:lpstr>
      <vt:lpstr>Conflict of Interest</vt:lpstr>
      <vt:lpstr>Procurement Integrity Act Restrictions</vt:lpstr>
      <vt:lpstr>Seeking Employment</vt:lpstr>
      <vt:lpstr>Seeking Employment - Senior Personnel Form</vt:lpstr>
      <vt:lpstr>Outside Activities While a Civil Servant</vt:lpstr>
      <vt:lpstr>Family Members Working for Support Contractors</vt:lpstr>
      <vt:lpstr>Relevant OGC-LaRC Attorneys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Nelson, Donna J. (HQ-MA000)</dc:creator>
  <cp:lastModifiedBy>Monokrousos, Jennifer {Jenny} (LARC-D3)[RSES]</cp:lastModifiedBy>
  <cp:revision>121</cp:revision>
  <dcterms:created xsi:type="dcterms:W3CDTF">2021-07-29T12:11:01Z</dcterms:created>
  <dcterms:modified xsi:type="dcterms:W3CDTF">2023-06-22T16:55:35Z</dcterms:modified>
</cp:coreProperties>
</file>