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84" r:id="rId5"/>
    <p:sldMasterId id="2147483696" r:id="rId6"/>
  </p:sldMasterIdLst>
  <p:notesMasterIdLst>
    <p:notesMasterId r:id="rId18"/>
  </p:notesMasterIdLst>
  <p:sldIdLst>
    <p:sldId id="256" r:id="rId7"/>
    <p:sldId id="3680" r:id="rId8"/>
    <p:sldId id="3681" r:id="rId9"/>
    <p:sldId id="341" r:id="rId10"/>
    <p:sldId id="332" r:id="rId11"/>
    <p:sldId id="338" r:id="rId12"/>
    <p:sldId id="3679" r:id="rId13"/>
    <p:sldId id="343" r:id="rId14"/>
    <p:sldId id="309" r:id="rId15"/>
    <p:sldId id="339" r:id="rId16"/>
    <p:sldId id="288" r:id="rId17"/>
  </p:sldIdLst>
  <p:sldSz cx="9144000" cy="5715000" type="screen16x10"/>
  <p:notesSz cx="9037638" cy="7102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84502" autoAdjust="0"/>
  </p:normalViewPr>
  <p:slideViewPr>
    <p:cSldViewPr snapToGrid="0" snapToObjects="1">
      <p:cViewPr varScale="1">
        <p:scale>
          <a:sx n="122" d="100"/>
          <a:sy n="122" d="100"/>
        </p:scale>
        <p:origin x="152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4080" y="101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11001461726763E-2"/>
                  <c:y val="-2.1440618020302501E-2"/>
                </c:manualLayout>
              </c:layout>
              <c:numFmt formatCode="0.0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7-4302-B5C0-CEEC1FAEBE82}"/>
                </c:ext>
              </c:extLst>
            </c:dLbl>
            <c:dLbl>
              <c:idx val="1"/>
              <c:layout>
                <c:manualLayout>
                  <c:x val="1.0468097341765001E-2"/>
                  <c:y val="-2.0866626262148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7-4302-B5C0-CEEC1FAEBE82}"/>
                </c:ext>
              </c:extLst>
            </c:dLbl>
            <c:dLbl>
              <c:idx val="2"/>
              <c:layout>
                <c:manualLayout>
                  <c:x val="9.2146594832631708E-3"/>
                  <c:y val="-1.6387334654858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57-4302-B5C0-CEEC1FAEBE82}"/>
                </c:ext>
              </c:extLst>
            </c:dLbl>
            <c:dLbl>
              <c:idx val="3"/>
              <c:layout>
                <c:manualLayout>
                  <c:x val="1.0750424629348001E-2"/>
                  <c:y val="-2.9251632922141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7-4302-B5C0-CEEC1FAEBE82}"/>
                </c:ext>
              </c:extLst>
            </c:dLbl>
            <c:dLbl>
              <c:idx val="4"/>
              <c:layout>
                <c:manualLayout>
                  <c:x val="7.6789119080315597E-3"/>
                  <c:y val="-2.515468233776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7-4302-B5C0-CEEC1FAEBE8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Goaling'!$H$17,'Small Business Goaling'!$L$17,'Small Business Goaling'!$P$17,'Small Business Goaling'!$T$17,'Small Business Goaling'!$X$17)</c:f>
              <c:numCache>
                <c:formatCode>#,##0.0%</c:formatCode>
                <c:ptCount val="5"/>
                <c:pt idx="0" formatCode="0.00%">
                  <c:v>0.16869999999999999</c:v>
                </c:pt>
                <c:pt idx="1">
                  <c:v>8.8999999999999996E-2</c:v>
                </c:pt>
                <c:pt idx="2">
                  <c:v>0.05</c:v>
                </c:pt>
                <c:pt idx="3" formatCode="0.0%">
                  <c:v>0.03</c:v>
                </c:pt>
                <c:pt idx="4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57-4302-B5C0-CEEC1FAEBE82}"/>
            </c:ext>
          </c:extLst>
        </c:ser>
        <c:ser>
          <c:idx val="1"/>
          <c:order val="1"/>
          <c:tx>
            <c:v>Actuals</c:v>
          </c:tx>
          <c:spPr>
            <a:solidFill>
              <a:srgbClr val="C0504D">
                <a:lumMod val="75000"/>
              </a:srgbClr>
            </a:solidFill>
            <a:scene3d>
              <a:camera prst="orthographicFront"/>
              <a:lightRig rig="threePt" dir="t"/>
            </a:scene3d>
            <a:sp3d prstMaterial="plastic">
              <a:bevelT/>
            </a:sp3d>
          </c:spPr>
          <c:invertIfNegative val="0"/>
          <c:dLbls>
            <c:dLbl>
              <c:idx val="0"/>
              <c:layout>
                <c:manualLayout>
                  <c:x val="1.12399016508606E-2"/>
                  <c:y val="-2.8240044828291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57-4302-B5C0-CEEC1FAEBE82}"/>
                </c:ext>
              </c:extLst>
            </c:dLbl>
            <c:dLbl>
              <c:idx val="1"/>
              <c:layout>
                <c:manualLayout>
                  <c:x val="1.12399016508606E-2"/>
                  <c:y val="-4.437721330160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7-4302-B5C0-CEEC1FAEBE82}"/>
                </c:ext>
              </c:extLst>
            </c:dLbl>
            <c:dLbl>
              <c:idx val="2"/>
              <c:layout>
                <c:manualLayout>
                  <c:x val="1.4049877063575701E-2"/>
                  <c:y val="-2.824004482829160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2.9%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457-4302-B5C0-CEEC1FAEBE82}"/>
                </c:ext>
              </c:extLst>
            </c:dLbl>
            <c:dLbl>
              <c:idx val="3"/>
              <c:layout>
                <c:manualLayout>
                  <c:x val="1.12399016508606E-2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57-4302-B5C0-CEEC1FAEBE82}"/>
                </c:ext>
              </c:extLst>
            </c:dLbl>
            <c:dLbl>
              <c:idx val="4"/>
              <c:layout>
                <c:manualLayout>
                  <c:x val="9.8349139445030008E-3"/>
                  <c:y val="-3.630862906494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57-4302-B5C0-CEEC1FAEBE8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Goaling'!$G$17,'Small Business Goaling'!$K$17,'Small Business Goaling'!$O$17,'Small Business Goaling'!$S$17,'Small Business Goaling'!$W$17)</c:f>
              <c:numCache>
                <c:formatCode>#,##0.0%</c:formatCode>
                <c:ptCount val="5"/>
                <c:pt idx="0">
                  <c:v>0.12343399634603257</c:v>
                </c:pt>
                <c:pt idx="1">
                  <c:v>6.0671335986310644E-2</c:v>
                </c:pt>
                <c:pt idx="2">
                  <c:v>2.9270475923815233E-2</c:v>
                </c:pt>
                <c:pt idx="3">
                  <c:v>8.2057405507101663E-3</c:v>
                </c:pt>
                <c:pt idx="4">
                  <c:v>1.6691001276812955E-2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457-4302-B5C0-CEEC1FAEBE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01416"/>
        <c:axId val="232201800"/>
        <c:axId val="0"/>
      </c:bar3DChart>
      <c:catAx>
        <c:axId val="232201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01800"/>
        <c:crosses val="autoZero"/>
        <c:auto val="1"/>
        <c:lblAlgn val="ctr"/>
        <c:lblOffset val="100"/>
        <c:noMultiLvlLbl val="0"/>
      </c:catAx>
      <c:valAx>
        <c:axId val="232201800"/>
        <c:scaling>
          <c:orientation val="minMax"/>
        </c:scaling>
        <c:delete val="0"/>
        <c:axPos val="l"/>
        <c:numFmt formatCode="0.00%" sourceLinked="1"/>
        <c:majorTickMark val="out"/>
        <c:minorTickMark val="none"/>
        <c:tickLblPos val="nextTo"/>
        <c:crossAx val="2322014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v>Goals</c:v>
          </c:tx>
          <c:spPr>
            <a:solidFill>
              <a:schemeClr val="tx2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82781335395247E-3"/>
                  <c:y val="-1.28654974709674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A15-413F-B8C1-420ED896E87D}"/>
                </c:ext>
              </c:extLst>
            </c:dLbl>
            <c:dLbl>
              <c:idx val="1"/>
              <c:layout>
                <c:manualLayout>
                  <c:x val="5.8074983492071696E-3"/>
                  <c:y val="-1.8140589569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15-413F-B8C1-420ED896E87D}"/>
                </c:ext>
              </c:extLst>
            </c:dLbl>
            <c:dLbl>
              <c:idx val="2"/>
              <c:layout>
                <c:manualLayout>
                  <c:x val="9.6215462151879906E-3"/>
                  <c:y val="-3.0743657042869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A15-413F-B8C1-420ED896E87D}"/>
                </c:ext>
              </c:extLst>
            </c:dLbl>
            <c:dLbl>
              <c:idx val="3"/>
              <c:layout>
                <c:manualLayout>
                  <c:x val="5.8467318380329399E-3"/>
                  <c:y val="-1.7461803164917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15-413F-B8C1-420ED896E87D}"/>
                </c:ext>
              </c:extLst>
            </c:dLbl>
            <c:dLbl>
              <c:idx val="4"/>
              <c:layout>
                <c:manualLayout>
                  <c:x val="7.7433311322762897E-3"/>
                  <c:y val="-2.267573696145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A15-413F-B8C1-420ED896E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Goaling'!$H$10,'Small Business Goaling'!$L$10,'Small Business Goaling'!$P$10,'Small Business Goaling'!$T$10,'Small Business Goaling'!$X$10)</c:f>
              <c:numCache>
                <c:formatCode>#,##0.0%</c:formatCode>
                <c:ptCount val="5"/>
                <c:pt idx="0" formatCode="0.0%">
                  <c:v>0.441</c:v>
                </c:pt>
                <c:pt idx="1">
                  <c:v>7.8E-2</c:v>
                </c:pt>
                <c:pt idx="2">
                  <c:v>0.02</c:v>
                </c:pt>
                <c:pt idx="3" formatCode="0.0%">
                  <c:v>5.0000000000000001E-3</c:v>
                </c:pt>
                <c:pt idx="4">
                  <c:v>5.0000000000000001E-3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A15-413F-B8C1-420ED896E87D}"/>
            </c:ext>
          </c:extLst>
        </c:ser>
        <c:ser>
          <c:idx val="1"/>
          <c:order val="1"/>
          <c:tx>
            <c:v>Actuals</c:v>
          </c:tx>
          <c:spPr>
            <a:solidFill>
              <a:schemeClr val="accent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7585787877845498E-3"/>
                  <c:y val="-1.804774403199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15-413F-B8C1-420ED896E87D}"/>
                </c:ext>
              </c:extLst>
            </c:dLbl>
            <c:dLbl>
              <c:idx val="1"/>
              <c:layout>
                <c:manualLayout>
                  <c:x val="9.7062960598640405E-3"/>
                  <c:y val="-3.0759369364543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15-413F-B8C1-420ED896E87D}"/>
                </c:ext>
              </c:extLst>
            </c:dLbl>
            <c:dLbl>
              <c:idx val="2"/>
              <c:layout>
                <c:manualLayout>
                  <c:x val="2.1406557946099899E-2"/>
                  <c:y val="-1.6615180700445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A15-413F-B8C1-420ED896E87D}"/>
                </c:ext>
              </c:extLst>
            </c:dLbl>
            <c:dLbl>
              <c:idx val="3"/>
              <c:layout>
                <c:manualLayout>
                  <c:x val="9.7130222565874995E-3"/>
                  <c:y val="-1.7153996627956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A15-413F-B8C1-420ED896E87D}"/>
                </c:ext>
              </c:extLst>
            </c:dLbl>
            <c:dLbl>
              <c:idx val="4"/>
              <c:layout>
                <c:manualLayout>
                  <c:x val="9.7130028821044295E-3"/>
                  <c:y val="-2.72108843537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A15-413F-B8C1-420ED896E87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('Small Business Goaling'!$G$2,'Small Business Goaling'!$K$2,'Small Business Goaling'!$O$2,'Small Business Goaling'!$S$2,'Small Business Goaling'!$W$2)</c:f>
              <c:strCache>
                <c:ptCount val="5"/>
                <c:pt idx="0">
                  <c:v>Small Business </c:v>
                </c:pt>
                <c:pt idx="1">
                  <c:v>SDB</c:v>
                </c:pt>
                <c:pt idx="2">
                  <c:v>WOSB</c:v>
                </c:pt>
                <c:pt idx="3">
                  <c:v>HUBZone </c:v>
                </c:pt>
                <c:pt idx="4">
                  <c:v>SDVOSB</c:v>
                </c:pt>
              </c:strCache>
            </c:strRef>
          </c:cat>
          <c:val>
            <c:numRef>
              <c:f>('Small Business Goaling'!$G$10,'Small Business Goaling'!$K$10,'Small Business Goaling'!$O$10,'Small Business Goaling'!$S$10,'Small Business Goaling'!$W$10)</c:f>
              <c:numCache>
                <c:formatCode>#,##0.0%</c:formatCode>
                <c:ptCount val="5"/>
                <c:pt idx="0">
                  <c:v>0.40334697243894502</c:v>
                </c:pt>
                <c:pt idx="1">
                  <c:v>0.125530768076142</c:v>
                </c:pt>
                <c:pt idx="2">
                  <c:v>4.97449589484215E-2</c:v>
                </c:pt>
                <c:pt idx="3">
                  <c:v>5.0124906564328001E-3</c:v>
                </c:pt>
                <c:pt idx="4">
                  <c:v>1.08453918956937E-3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A15-413F-B8C1-420ED896E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gapDepth val="80"/>
        <c:shape val="cylinder"/>
        <c:axId val="232299344"/>
        <c:axId val="232299736"/>
        <c:axId val="0"/>
      </c:bar3DChart>
      <c:catAx>
        <c:axId val="23229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2299736"/>
        <c:crosses val="autoZero"/>
        <c:auto val="1"/>
        <c:lblAlgn val="ctr"/>
        <c:lblOffset val="100"/>
        <c:noMultiLvlLbl val="0"/>
      </c:catAx>
      <c:valAx>
        <c:axId val="232299736"/>
        <c:scaling>
          <c:orientation val="minMax"/>
        </c:scaling>
        <c:delete val="0"/>
        <c:axPos val="l"/>
        <c:numFmt formatCode="0.0%" sourceLinked="1"/>
        <c:majorTickMark val="out"/>
        <c:minorTickMark val="none"/>
        <c:tickLblPos val="nextTo"/>
        <c:crossAx val="2322993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"/>
          <a:cs typeface="Arial"/>
        </a:defRPr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19237" y="0"/>
            <a:ext cx="3916310" cy="35635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6945D-8718-964F-94BE-5C93BD6376CA}" type="datetimeFigureOut">
              <a:rPr lang="en-US" smtClean="0"/>
              <a:t>03/16/2023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01913" y="889000"/>
            <a:ext cx="3833812" cy="239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03765" y="3418066"/>
            <a:ext cx="7230110" cy="2796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19237" y="6746119"/>
            <a:ext cx="3916310" cy="3563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BE769E-F6AD-C44B-A03E-167DC459EC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BE769E-F6AD-C44B-A03E-167DC459EC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44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Here are a few NASA Langley upcoming opportunities.  Each have had an Request For Information (RFI) released so if you’re interested, I recommend going to </a:t>
            </a:r>
            <a:r>
              <a:rPr lang="en-US" dirty="0" err="1"/>
              <a:t>SAM.Gov</a:t>
            </a:r>
            <a:r>
              <a:rPr lang="en-US" dirty="0"/>
              <a:t>, search the RFI number listed here, and review the draft statement of work to get a better idea about the requirement.  Also, monitor SAM.gov for release of the Request For Proposal (RFP) in the near future.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4BE769E-F6AD-C44B-A03E-167DC459EC4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011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482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6C0CBE-288C-D84B-B11F-1B62224BD7E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00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6C0CBE-288C-D84B-B11F-1B62224BD7E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91113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3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670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EE3EA-3B2F-DC4F-BC96-86F81BB2CA5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17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7675" y="935302"/>
            <a:ext cx="3686175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7675" y="3001698"/>
            <a:ext cx="3686175" cy="1379802"/>
          </a:xfrm>
        </p:spPr>
        <p:txBody>
          <a:bodyPr/>
          <a:lstStyle>
            <a:lvl1pPr marL="0" indent="0" algn="ctr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699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15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6431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52478"/>
            <a:ext cx="4320988" cy="1989667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718874"/>
            <a:ext cx="4320988" cy="1355150"/>
          </a:xfrm>
        </p:spPr>
        <p:txBody>
          <a:bodyPr/>
          <a:lstStyle>
            <a:lvl1pPr marL="0" indent="0" algn="l">
              <a:buNone/>
              <a:defRPr sz="18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2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672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517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 content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575C66-1F92-274C-A62C-336CDF89B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35863A6-95D4-F445-911E-E20C402D6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21354"/>
            <a:ext cx="78867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160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356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914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582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923894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B242A-3E60-4C49-B406-A99D7AB16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20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007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07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F2FB7-AB5E-AE43-A01F-40F5E36DEF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979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753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0C0565-5DE9-B643-BB78-670139D9B4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563201" y="5410728"/>
            <a:ext cx="2489454" cy="2399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72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B4144B-58AD-5D46-AB0F-46D20628E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056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381000"/>
            <a:ext cx="3944541" cy="45032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9574" y="1971675"/>
            <a:ext cx="3743325" cy="2919148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8CE1-4F5C-DE44-AEE8-B3F19C537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3972"/>
            <a:ext cx="2489454" cy="2366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159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6630B-2054-7648-B6CC-586C6530BCB2}"/>
              </a:ext>
            </a:extLst>
          </p:cNvPr>
          <p:cNvSpPr/>
          <p:nvPr userDrawn="1"/>
        </p:nvSpPr>
        <p:spPr>
          <a:xfrm>
            <a:off x="4571999" y="-65903"/>
            <a:ext cx="4802660" cy="58406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4" y="381000"/>
            <a:ext cx="3743325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836" y="381000"/>
            <a:ext cx="4357164" cy="498183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4906A7A-5BCF-1A4F-A7AC-7FAE445FE8C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9575" y="2208213"/>
            <a:ext cx="3743325" cy="30887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003C0CF-C1C7-2248-B3BC-43A8313B5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362832"/>
            <a:ext cx="2489454" cy="2878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7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B567C2-5EC7-5141-9DE4-CEC2333B4877}"/>
              </a:ext>
            </a:extLst>
          </p:cNvPr>
          <p:cNvSpPr/>
          <p:nvPr userDrawn="1"/>
        </p:nvSpPr>
        <p:spPr>
          <a:xfrm>
            <a:off x="0" y="-40640"/>
            <a:ext cx="4572000" cy="52677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3361" y="238125"/>
            <a:ext cx="3751064" cy="1333500"/>
          </a:xfrm>
        </p:spPr>
        <p:txBody>
          <a:bodyPr anchor="b">
            <a:normAutofit/>
          </a:bodyPr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2533" y="238125"/>
            <a:ext cx="4046934" cy="4771008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3360" y="2019300"/>
            <a:ext cx="3751063" cy="3176323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C46B77-990B-0745-833B-90A5D0A98B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63201" y="5419725"/>
            <a:ext cx="2489454" cy="230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246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8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1072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8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5" r:id="rId8"/>
    <p:sldLayoutId id="2147483693" r:id="rId9"/>
    <p:sldLayoutId id="2147483694" r:id="rId10"/>
    <p:sldLayoutId id="214748370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cap="all" spc="10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Impact" panose="020B080603090205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743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63201" y="5428659"/>
            <a:ext cx="2489454" cy="2399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0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 cap="none" spc="0" baseline="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5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du.edu/iie/wbc?utm_medium=email&amp;utm_source=govdelivery" TargetMode="External"/><Relationship Id="rId3" Type="http://schemas.openxmlformats.org/officeDocument/2006/relationships/hyperlink" Target="https://www.sba.gov/district/virginia?utm_medium=email&amp;utm_source=govdelivery" TargetMode="External"/><Relationship Id="rId7" Type="http://schemas.openxmlformats.org/officeDocument/2006/relationships/hyperlink" Target="https://www.virginiasbdc.org/business-recovery-cente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du.edu/iie/vboc?utm_medium=email&amp;utm_source=govdelivery" TargetMode="External"/><Relationship Id="rId5" Type="http://schemas.openxmlformats.org/officeDocument/2006/relationships/hyperlink" Target="https://www.score.org/?utm_medium=email&amp;utm_source=govdelivery" TargetMode="External"/><Relationship Id="rId4" Type="http://schemas.openxmlformats.org/officeDocument/2006/relationships/hyperlink" Target="https://virginiaptac.org/?utm_medium=email&amp;utm_source=govdelivery" TargetMode="External"/><Relationship Id="rId9" Type="http://schemas.openxmlformats.org/officeDocument/2006/relationships/hyperlink" Target="https://theinstitutenc.org/WBCRichmond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spinoff.nasa.gov/sites/default/files/2023-01/NASA-Spinoff-2023.pdf" TargetMode="External"/><Relationship Id="rId13" Type="http://schemas.openxmlformats.org/officeDocument/2006/relationships/hyperlink" Target="https://osbp.nasa.gov/vendor_database.html" TargetMode="External"/><Relationship Id="rId3" Type="http://schemas.openxmlformats.org/officeDocument/2006/relationships/hyperlink" Target="mailto:larc-SmallBusiness@mail.nasa.gov" TargetMode="External"/><Relationship Id="rId7" Type="http://schemas.openxmlformats.org/officeDocument/2006/relationships/hyperlink" Target="http://www.sbir.nasa.gov/" TargetMode="External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echnology.nasa.gov/" TargetMode="External"/><Relationship Id="rId11" Type="http://schemas.openxmlformats.org/officeDocument/2006/relationships/hyperlink" Target="https://twitter.com/NASA_OSBP" TargetMode="External"/><Relationship Id="rId5" Type="http://schemas.openxmlformats.org/officeDocument/2006/relationships/hyperlink" Target="http://www.nasa.gov/partnerships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://www.nasa.gov/osbp" TargetMode="External"/><Relationship Id="rId9" Type="http://schemas.openxmlformats.org/officeDocument/2006/relationships/hyperlink" Target="https://www.facebook.com/NASASmallBusiness/" TargetMode="External"/><Relationship Id="rId1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Larc-recom6@mail.nasa.go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arc-cmoe-ii@mail.nasa.gov" TargetMode="External"/><Relationship Id="rId5" Type="http://schemas.openxmlformats.org/officeDocument/2006/relationships/hyperlink" Target="mailto:larc-neas@mail.nasa.gov" TargetMode="External"/><Relationship Id="rId4" Type="http://schemas.openxmlformats.org/officeDocument/2006/relationships/hyperlink" Target="mailto:Kimberly.c.Wilson@nas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irginiaptac.ecenterdirect.com/events/3800" TargetMode="External"/><Relationship Id="rId7" Type="http://schemas.openxmlformats.org/officeDocument/2006/relationships/hyperlink" Target="https://www.nasa.gov/osbp/learning-serie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ntbrite.com/e/swam-certification-info-session-with-the-city-of-newport-news-tickets-559942151047?aff=ebdsoporgprofile" TargetMode="External"/><Relationship Id="rId5" Type="http://schemas.openxmlformats.org/officeDocument/2006/relationships/hyperlink" Target="https://virginiaptac.ecenterdirect.com/events/3681" TargetMode="External"/><Relationship Id="rId4" Type="http://schemas.openxmlformats.org/officeDocument/2006/relationships/hyperlink" Target="https://virginiaptac.ecenterdirect.com/events/3789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cc02.safelinks.protection.outlook.com/?url=https%3A%2F%2Fbit.ly%2FNASASmBizHBCUSummit&amp;data=05%7C01%7Crobert.betts%40nasa.gov%7C8570f30442f5458fc0d408db19ae2704%7C7005d45845be48ae8140d43da96dd17b%7C0%7C0%7C638132009493000882%7CUnknown%7CTWFpbGZsb3d8eyJWIjoiMC4wLjAwMDAiLCJQIjoiV2luMzIiLCJBTiI6Ik1haWwiLCJXVCI6Mn0%3D%7C3000%7C%7C%7C&amp;sdata=QUk00jMDkji4W9P1GH%2B1XgzQw50E9LEj6kNra0SA8Qs%3D&amp;reserved=0" TargetMode="External"/><Relationship Id="rId3" Type="http://schemas.openxmlformats.org/officeDocument/2006/relationships/hyperlink" Target="https://www.uswcc.org/events/gsa-2023/?utm_medium=email&amp;utm_source=govDelivery" TargetMode="External"/><Relationship Id="rId7" Type="http://schemas.openxmlformats.org/officeDocument/2006/relationships/hyperlink" Target="https://ticketbud.com/events/958f473a-d1f4-11eb-b5dc-42010a7170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ventbrite.com/e/nasa-hbcumsi-technology-infusion-road-tour-at-ucf-hybrid-tickets-551478144977" TargetMode="External"/><Relationship Id="rId5" Type="http://schemas.openxmlformats.org/officeDocument/2006/relationships/hyperlink" Target="https://tasc-tgic.org/event-5127927" TargetMode="External"/><Relationship Id="rId4" Type="http://schemas.openxmlformats.org/officeDocument/2006/relationships/hyperlink" Target="https://www.uswcc.org/events/national-small-business-federal-contracting-summit-dc-spring-202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bit.ly/NASASmBizHBCUSummit" TargetMode="Externa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q.nasa.gov/office/procurement/regs/NF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ba.gov/local-assistance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osbp.nasa.gov/mpp/index.html" TargetMode="External"/><Relationship Id="rId3" Type="http://schemas.openxmlformats.org/officeDocument/2006/relationships/hyperlink" Target="https://sam.gov/" TargetMode="External"/><Relationship Id="rId7" Type="http://schemas.openxmlformats.org/officeDocument/2006/relationships/hyperlink" Target="https://osbp.nasa.gov/vendor_database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web1.sba.gov/subnet/client/dsp_Landing.cfm" TargetMode="External"/><Relationship Id="rId5" Type="http://schemas.openxmlformats.org/officeDocument/2006/relationships/hyperlink" Target="http://www.nasa.gov/osbp" TargetMode="External"/><Relationship Id="rId10" Type="http://schemas.openxmlformats.org/officeDocument/2006/relationships/hyperlink" Target="https://sbir.gsfc.nasa.gov/" TargetMode="External"/><Relationship Id="rId4" Type="http://schemas.openxmlformats.org/officeDocument/2006/relationships/hyperlink" Target="https://www.hq.nasa.gov/office/procurement/forecast/" TargetMode="External"/><Relationship Id="rId9" Type="http://schemas.openxmlformats.org/officeDocument/2006/relationships/hyperlink" Target="https://nspires.nasaprs.com/exter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F17F3-0AA8-F240-8F0F-C9513770B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674" y="509417"/>
            <a:ext cx="3686175" cy="1989667"/>
          </a:xfrm>
        </p:spPr>
        <p:txBody>
          <a:bodyPr/>
          <a:lstStyle/>
          <a:p>
            <a:r>
              <a:rPr lang="en-US" dirty="0"/>
              <a:t>LCSC Small Business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B3A536-0B5E-204C-B200-2E3FC12DDC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300" dirty="0"/>
              <a:t>Robert Betts</a:t>
            </a:r>
          </a:p>
          <a:p>
            <a:r>
              <a:rPr lang="en-US" dirty="0"/>
              <a:t>NASA Office of Small Business Programs</a:t>
            </a:r>
          </a:p>
          <a:p>
            <a:r>
              <a:rPr lang="en-US" dirty="0"/>
              <a:t>Langley Research Center</a:t>
            </a:r>
          </a:p>
          <a:p>
            <a:r>
              <a:rPr lang="en-US" dirty="0"/>
              <a:t>March 16, 2023</a:t>
            </a:r>
          </a:p>
        </p:txBody>
      </p:sp>
    </p:spTree>
    <p:extLst>
      <p:ext uri="{BB962C8B-B14F-4D97-AF65-F5344CB8AC3E}">
        <p14:creationId xmlns:p14="http://schemas.microsoft.com/office/powerpoint/2010/main" val="169252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8473619"/>
              </p:ext>
            </p:extLst>
          </p:nvPr>
        </p:nvGraphicFramePr>
        <p:xfrm>
          <a:off x="56508" y="1171254"/>
          <a:ext cx="8924653" cy="193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93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SBA – Richmond District Office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https://www.sba.gov/district/virginia?utm_medium=email&amp;utm_source=govdelivery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89151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Virginia Procurement Technical Assistance Center (PTAC)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4"/>
                        </a:rPr>
                        <a:t>https://virginiaptac.org/?utm_medium=email&amp;utm_source=govdelivery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Service Corps of Retired Executives (SCORE)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https://www.score.org/?utm_medium=email&amp;utm_source=govdelivery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Veteran Business Outreach Center (VBOC)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https://www.odu.edu/iie/vboc?utm_medium=email&amp;utm_source=govdelivery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Virginia Small Business Development Center (SBDC)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https://www.virginiasbdc.org/business-recovery-center/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- ODU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https://www.odu.edu/iie/wbc?utm_medium=email&amp;utm_source=govdelivery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8834">
                <a:tc>
                  <a:txBody>
                    <a:bodyPr/>
                    <a:lstStyle/>
                    <a:p>
                      <a:r>
                        <a:rPr lang="en-US" sz="900" b="0" dirty="0"/>
                        <a:t>Women’s Business Center (WBC) of Richmond – The Institute and Virginia Union University (VUU)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https://theinstitutenc.org/WBCRichmond/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10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Franklin Gothic Book" panose="020B0503020102020204" pitchFamily="34" charset="0"/>
              </a:rPr>
              <a:t>Where to find Assistance</a:t>
            </a:r>
          </a:p>
        </p:txBody>
      </p:sp>
    </p:spTree>
    <p:extLst>
      <p:ext uri="{BB962C8B-B14F-4D97-AF65-F5344CB8AC3E}">
        <p14:creationId xmlns:p14="http://schemas.microsoft.com/office/powerpoint/2010/main" val="411942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604" y="194119"/>
            <a:ext cx="8912832" cy="747223"/>
          </a:xfrm>
        </p:spPr>
        <p:txBody>
          <a:bodyPr>
            <a:noAutofit/>
          </a:bodyPr>
          <a:lstStyle/>
          <a:p>
            <a:pPr algn="ctr"/>
            <a:r>
              <a:rPr lang="en-US" altLang="en-US" sz="2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Contact Information &amp; Links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8701" y="1152395"/>
            <a:ext cx="8871735" cy="35127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en-US" sz="15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Robert Betts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Small Business Specialist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en-US" sz="1200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NASA Office of Small Business Programs – IT Procurement Office &amp; Langley Research Center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altLang="en-US" sz="1200" b="1" dirty="0">
                <a:latin typeface="Franklin Gothic Book" panose="020B0503020102020204" pitchFamily="34" charset="0"/>
              </a:rPr>
              <a:t>Tel:</a:t>
            </a:r>
            <a:r>
              <a:rPr lang="en-US" altLang="en-US" sz="1200" dirty="0">
                <a:latin typeface="Franklin Gothic Book" panose="020B0503020102020204" pitchFamily="34" charset="0"/>
              </a:rPr>
              <a:t> (757) 864-6074</a:t>
            </a:r>
          </a:p>
          <a:p>
            <a:pPr marL="0" indent="0" algn="ctr">
              <a:spcBef>
                <a:spcPts val="225"/>
              </a:spcBef>
              <a:buNone/>
            </a:pP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Email: </a:t>
            </a:r>
            <a:r>
              <a:rPr 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larc-S</a:t>
            </a:r>
            <a:r>
              <a:rPr 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3"/>
              </a:rPr>
              <a:t>mallBusiness@mail.nasa.gov</a:t>
            </a:r>
            <a:endParaRPr lang="en-US" sz="1200" b="1" u="sng" kern="0" dirty="0">
              <a:solidFill>
                <a:srgbClr val="0092D2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en-US" sz="1200" b="1" kern="0" dirty="0">
                <a:solidFill>
                  <a:prstClr val="black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Website: 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  <a:hlinkClick r:id="rId4"/>
              </a:rPr>
              <a:t>www.nasa.gov/osbp</a:t>
            </a:r>
            <a:r>
              <a:rPr lang="en-US" altLang="en-US" sz="1200" b="1" u="sng" kern="0" dirty="0">
                <a:solidFill>
                  <a:srgbClr val="0092D2"/>
                </a:solidFill>
                <a:latin typeface="Franklin Gothic Book" panose="020B0503020102020204" pitchFamily="34" charset="0"/>
                <a:sym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endParaRPr lang="en-US" sz="1200" b="1" kern="0" dirty="0">
              <a:solidFill>
                <a:prstClr val="black"/>
              </a:solidFill>
              <a:latin typeface="Franklin Gothic Book" panose="020B0503020102020204" pitchFamily="34" charset="0"/>
              <a:sym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Partnerships: </a:t>
            </a:r>
            <a:r>
              <a:rPr lang="en-US" sz="1200" b="1" dirty="0">
                <a:latin typeface="Franklin Gothic Book" panose="020B0503020102020204" pitchFamily="34" charset="0"/>
                <a:hlinkClick r:id="rId5"/>
              </a:rPr>
              <a:t>www.nasa.gov/partnerships</a:t>
            </a:r>
            <a:endParaRPr lang="en-US" sz="12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Tech Transfer: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6"/>
              </a:rPr>
              <a:t>http://technology.nasa.gov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NASA SBIR/STTR: </a:t>
            </a:r>
            <a:r>
              <a:rPr lang="en-US" sz="1200" b="1" dirty="0">
                <a:solidFill>
                  <a:prstClr val="black"/>
                </a:solidFill>
                <a:latin typeface="Franklin Gothic Book" panose="020B0503020102020204" pitchFamily="34" charset="0"/>
                <a:hlinkClick r:id="rId7"/>
              </a:rPr>
              <a:t>www.sbir.nasa.gov</a:t>
            </a:r>
            <a:endParaRPr lang="en-US" sz="1200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2022 NASA Langley Research Center Annual Report: </a:t>
            </a:r>
            <a:r>
              <a:rPr lang="en-US" sz="1200" b="1" u="sng" dirty="0">
                <a:solidFill>
                  <a:srgbClr val="0563C1"/>
                </a:solidFill>
                <a:effectLst/>
                <a:latin typeface="Franklin Gothic Book" panose="020B0503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https://oh.larc.nasa.gov/oh/annual-report/2022/</a:t>
            </a:r>
            <a:r>
              <a:rPr lang="en-US" sz="1200" b="1" dirty="0">
                <a:latin typeface="Franklin Gothic Book" panose="020B05030201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en-US" sz="1200" b="1" dirty="0">
                <a:latin typeface="Franklin Gothic Book" panose="020B0503020102020204" pitchFamily="34" charset="0"/>
              </a:rPr>
              <a:t>NASA Spinoff 2023: </a:t>
            </a:r>
            <a:r>
              <a:rPr lang="en-US" sz="1200" b="1" dirty="0">
                <a:latin typeface="Franklin Gothic Book" panose="020B0503020102020204" pitchFamily="34" charset="0"/>
                <a:hlinkClick r:id="rId8"/>
              </a:rPr>
              <a:t>https://spinoff.nasa.gov/sites/default/files/2023-01/NASA-Spinoff-2023.pdf</a:t>
            </a:r>
            <a:r>
              <a:rPr lang="en-US" sz="1200" b="1" dirty="0">
                <a:latin typeface="Franklin Gothic Book" panose="020B0503020102020204" pitchFamily="34" charset="0"/>
              </a:rPr>
              <a:t> </a:t>
            </a:r>
          </a:p>
        </p:txBody>
      </p:sp>
      <p:sp>
        <p:nvSpPr>
          <p:cNvPr id="11" name="Rectangle 11"/>
          <p:cNvSpPr>
            <a:spLocks/>
          </p:cNvSpPr>
          <p:nvPr/>
        </p:nvSpPr>
        <p:spPr bwMode="auto">
          <a:xfrm>
            <a:off x="4121416" y="5197682"/>
            <a:ext cx="922178" cy="1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900" dirty="0">
                <a:solidFill>
                  <a:prstClr val="black"/>
                </a:solidFill>
                <a:latin typeface="Gadugi" panose="020B0502040204020203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@</a:t>
            </a:r>
            <a:r>
              <a:rPr lang="en-US" altLang="en-US" sz="9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NASA_OSBP</a:t>
            </a:r>
          </a:p>
        </p:txBody>
      </p:sp>
      <p:sp>
        <p:nvSpPr>
          <p:cNvPr id="12" name="Rectangle 12"/>
          <p:cNvSpPr>
            <a:spLocks/>
          </p:cNvSpPr>
          <p:nvPr/>
        </p:nvSpPr>
        <p:spPr bwMode="auto">
          <a:xfrm>
            <a:off x="2552018" y="5175711"/>
            <a:ext cx="1133735" cy="186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9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NASASmallBusiness</a:t>
            </a:r>
          </a:p>
        </p:txBody>
      </p:sp>
      <p:sp>
        <p:nvSpPr>
          <p:cNvPr id="13" name="Rectangle 15"/>
          <p:cNvSpPr>
            <a:spLocks/>
          </p:cNvSpPr>
          <p:nvPr/>
        </p:nvSpPr>
        <p:spPr bwMode="auto">
          <a:xfrm>
            <a:off x="5479256" y="5168485"/>
            <a:ext cx="1381125" cy="220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30479" bIns="0"/>
          <a:lstStyle>
            <a:lvl1pPr marL="39688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/>
            <a:r>
              <a:rPr lang="en-US" altLang="en-US" sz="900" dirty="0">
                <a:solidFill>
                  <a:prstClr val="black"/>
                </a:solidFill>
                <a:latin typeface="Franklin Gothic Book" panose="020B0503020102020204" pitchFamily="34" charset="0"/>
                <a:ea typeface="MS PGothic" panose="020B0600070205080204" pitchFamily="34" charset="-128"/>
                <a:sym typeface="Calibri" panose="020F0502020204030204" pitchFamily="34" charset="0"/>
              </a:rPr>
              <a:t>NASA Vendor Database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11</a:t>
            </a:fld>
            <a:endParaRPr lang="en-US" dirty="0"/>
          </a:p>
        </p:txBody>
      </p:sp>
      <p:pic>
        <p:nvPicPr>
          <p:cNvPr id="14" name="Picture 13" descr="Facebook icon">
            <a:hlinkClick r:id="rId9" tooltip="OSBP on Facebook"/>
            <a:extLst>
              <a:ext uri="{FF2B5EF4-FFF2-40B4-BE49-F238E27FC236}">
                <a16:creationId xmlns:a16="http://schemas.microsoft.com/office/drawing/2014/main" id="{BA9DC0EC-EC48-49ED-92D8-15F752F04E3C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3" y="4714128"/>
            <a:ext cx="447083" cy="405338"/>
          </a:xfrm>
          <a:prstGeom prst="rect">
            <a:avLst/>
          </a:prstGeom>
        </p:spPr>
      </p:pic>
      <p:pic>
        <p:nvPicPr>
          <p:cNvPr id="15" name="Picture 14" descr="Twitter icon">
            <a:hlinkClick r:id="rId11" tooltip="OSBP on Twitter"/>
            <a:extLst>
              <a:ext uri="{FF2B5EF4-FFF2-40B4-BE49-F238E27FC236}">
                <a16:creationId xmlns:a16="http://schemas.microsoft.com/office/drawing/2014/main" id="{B0ADD06F-485B-4ECE-A4C0-999DC2C4444F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345" y="4715522"/>
            <a:ext cx="372950" cy="405337"/>
          </a:xfrm>
          <a:prstGeom prst="rect">
            <a:avLst/>
          </a:prstGeom>
        </p:spPr>
      </p:pic>
      <p:pic>
        <p:nvPicPr>
          <p:cNvPr id="16" name="Picture 15" descr="NASA Vendor Database icon">
            <a:hlinkClick r:id="rId13" tooltip="NASA Vendor Database"/>
            <a:extLst>
              <a:ext uri="{FF2B5EF4-FFF2-40B4-BE49-F238E27FC236}">
                <a16:creationId xmlns:a16="http://schemas.microsoft.com/office/drawing/2014/main" id="{39BA71D0-BB6E-4138-8802-73CE18CB7DEB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658" y="4714130"/>
            <a:ext cx="372950" cy="40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8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4B29E-3BDB-4C4F-8717-15FA94A4F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NASA Agency October - February FY23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March</a:t>
            </a:r>
            <a:r>
              <a:rPr lang="en-US" altLang="en-US" sz="1200" dirty="0"/>
              <a:t> 6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2023 from SAM.GOV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E2877F-D982-C548-9404-3D00EE9FA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3000000}"/>
              </a:ext>
            </a:extLst>
          </p:cNvPr>
          <p:cNvGraphicFramePr>
            <a:graphicFrameLocks/>
          </p:cNvGraphicFramePr>
          <p:nvPr/>
        </p:nvGraphicFramePr>
        <p:xfrm>
          <a:off x="0" y="1253068"/>
          <a:ext cx="9143999" cy="4415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92CA386-CA68-4630-B9D1-91D1227BBFAF}"/>
              </a:ext>
            </a:extLst>
          </p:cNvPr>
          <p:cNvGraphicFramePr>
            <a:graphicFrameLocks noGrp="1"/>
          </p:cNvGraphicFramePr>
          <p:nvPr/>
        </p:nvGraphicFramePr>
        <p:xfrm>
          <a:off x="5135034" y="1527968"/>
          <a:ext cx="3632200" cy="1733550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348453608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946071344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54695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$7,886,745,552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647914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$973,492,522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385299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$478,499,389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51909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$230,848,796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1472322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$64,716,588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755588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$131,637,680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892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850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1D08A-973A-4EEC-975A-F0A36919E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Langley Research Center (LaRC) October - February FY23</a:t>
            </a:r>
            <a:b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Goals vs. Actual Percentages</a:t>
            </a:r>
            <a:br>
              <a:rPr lang="en-US" sz="1600" dirty="0">
                <a:solidFill>
                  <a:srgbClr val="FFFFFF"/>
                </a:solidFill>
              </a:rPr>
            </a:b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Data generated March </a:t>
            </a:r>
            <a:r>
              <a:rPr lang="en-US" altLang="en-US" sz="1200" dirty="0"/>
              <a:t>6</a:t>
            </a:r>
            <a:r>
              <a:rPr lang="en-US" sz="1200" dirty="0">
                <a:solidFill>
                  <a:srgbClr val="FFFFFF"/>
                </a:solidFill>
                <a:ea typeface="Arial Narrow" pitchFamily="34" charset="0"/>
              </a:rPr>
              <a:t>, 2023 from SAM.GOV</a:t>
            </a:r>
            <a:endParaRPr lang="en-US" sz="16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DD29D1-4D72-4650-AF9D-78334EA1C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/>
        </p:nvGraphicFramePr>
        <p:xfrm>
          <a:off x="0" y="1219200"/>
          <a:ext cx="91440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F600680-DBAF-445A-8803-4B546761EB3F}"/>
              </a:ext>
            </a:extLst>
          </p:cNvPr>
          <p:cNvGraphicFramePr>
            <a:graphicFrameLocks noGrp="1"/>
          </p:cNvGraphicFramePr>
          <p:nvPr/>
        </p:nvGraphicFramePr>
        <p:xfrm>
          <a:off x="5176039" y="1558395"/>
          <a:ext cx="3632200" cy="1733550"/>
        </p:xfrm>
        <a:graphic>
          <a:graphicData uri="http://schemas.openxmlformats.org/drawingml/2006/table">
            <a:tbl>
              <a:tblPr/>
              <a:tblGrid>
                <a:gridCol w="1993900">
                  <a:extLst>
                    <a:ext uri="{9D8B030D-6E8A-4147-A177-3AD203B41FA5}">
                      <a16:colId xmlns:a16="http://schemas.microsoft.com/office/drawing/2014/main" val="3402699887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3283453481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CATEGORY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DOLLARS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92603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DOLLARS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$162,106,636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4719668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SMALL BUSINESS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$65,385,221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22301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$20,349,371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06595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WOSB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$8,063,988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269833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HUBZone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$812,558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02486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SDVOSB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$175,811 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06793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0386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7" y="1083107"/>
            <a:ext cx="5986463" cy="447110"/>
          </a:xfrm>
        </p:spPr>
        <p:txBody>
          <a:bodyPr>
            <a:normAutofit/>
          </a:bodyPr>
          <a:lstStyle/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pPr algn="ctr">
              <a:defRPr/>
            </a:pPr>
            <a:endParaRPr lang="en-US" sz="1800" dirty="0">
              <a:sym typeface="Helvetica Neue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0D5148-782F-41B3-B796-D644024D3100}" type="slidenum">
              <a:rPr kumimoji="0" lang="en-US" alt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7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2742" y="305738"/>
            <a:ext cx="893293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72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UPCOMING OPPORTUNITIES</a:t>
            </a:r>
            <a:endParaRPr kumimoji="0" lang="en-US" sz="27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41057"/>
              </p:ext>
            </p:extLst>
          </p:nvPr>
        </p:nvGraphicFramePr>
        <p:xfrm>
          <a:off x="102743" y="1205711"/>
          <a:ext cx="8847103" cy="3342011"/>
        </p:xfrm>
        <a:graphic>
          <a:graphicData uri="http://schemas.openxmlformats.org/drawingml/2006/table">
            <a:tbl>
              <a:tblPr firstRow="1" bandRow="1"/>
              <a:tblGrid>
                <a:gridCol w="2646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46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82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4697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9881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of Procurement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NAICS Code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Set-Aside</a:t>
                      </a:r>
                      <a:endParaRPr lang="en-US" sz="110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Est.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RFP/RFQ Release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Remarks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Reliance Consolidated Models (RECOM) VI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541715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12/2/22 (RECOM_VI_RFI-SS)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Sherri Kopczynski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Larc-recom6@mail.nasa.gov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439077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Force Measurements Support Services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334511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1/5/23 (FMSSIII)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Ambreen Sanchez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Larc-fmss3@mail.nasa.gov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48304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Langley Logistics Support Services 2 (LSS2)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541614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8(a)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1/26/23 (LSS2-Sources-Sought_RFI)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Kimberly Wilson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Kimberly.c.Wilson@nasa.gov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880186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sz="1100" dirty="0"/>
                        <a:t>Administrative Services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561110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9/9/22 (80LARC23RFIADMNSVS)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Lakhassia McCoy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larc-neas@mail.nasa.gov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6891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Center Maintenance, Operations, and Engineering (CMOE) II</a:t>
                      </a:r>
                    </a:p>
                  </a:txBody>
                  <a:tcPr marL="68580" marR="68580"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561210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TBD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June 2023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RFI issued 5/27/22 (CMOE_II_RFI_SS)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Draft RFP release April 2023 (est.)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POC: Ola Charles (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larc-cmoe-ii@mail.nasa.gov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>
                        <a:tint val="20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563059"/>
                  </a:ext>
                </a:extLst>
              </a:tr>
            </a:tbl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6BAFAE4-32F2-4AB4-9313-10C32E9D9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See beta.SAM.gov for updates and new opportunities!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87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11" y="243189"/>
            <a:ext cx="8934253" cy="585957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Learning Opportunities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294927"/>
              </p:ext>
            </p:extLst>
          </p:nvPr>
        </p:nvGraphicFramePr>
        <p:xfrm>
          <a:off x="67110" y="1158658"/>
          <a:ext cx="8985545" cy="330953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2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93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7632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7557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Presenter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j-lt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Understanding and Avoiding Affiliation for Small Business Government Contractors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3"/>
                        </a:rPr>
                        <a:t>https://virginiaptac.ecenterdirect.com/events/3800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70337816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22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Marketing to the Federal Government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4"/>
                        </a:rPr>
                        <a:t>https://virginiaptac.ecenterdirect.com/events/3789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851600084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March 29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Award Decisions, Debriefs, and AVOIDING Protests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PTAC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5"/>
                        </a:rPr>
                        <a:t>https://virginiaptac.ecenterdirect.com/events/3681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341783125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April 12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One-on-One Business Counseling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(NEWPORT NEWS BUSINESS ONLY)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Virginia SBSD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6"/>
                        </a:rPr>
                        <a:t>https://www.eventbrite.com/e/swam-certification-info-session-with-the-city-of-newport-news-tickets-559942151047?aff=ebdsoporgprofile</a:t>
                      </a:r>
                      <a:r>
                        <a:rPr lang="en-US" sz="1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en-US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865471865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rgbClr val="FF0000"/>
                          </a:solidFill>
                          <a:latin typeface="+mj-lt"/>
                          <a:cs typeface="Arial" panose="020B0604020202020204" pitchFamily="34" charset="0"/>
                        </a:rPr>
                        <a:t>April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Update from the NASA Office of Procurement: Opportunities &amp; Product Service Lines</a:t>
                      </a:r>
                      <a:endParaRPr lang="en-US" sz="1000" b="0" dirty="0">
                        <a:solidFill>
                          <a:srgbClr val="FF00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603652930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May 17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to Do Business with NASA featuring Agency Science and Resource Centers</a:t>
                      </a:r>
                      <a:endParaRPr lang="en-US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729061935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June 21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Annual Small Business Town Hall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514923"/>
                  </a:ext>
                </a:extLst>
              </a:tr>
              <a:tr h="347010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July 19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NASA SEWP Update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NASA OSBP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  <a:hlinkClick r:id="rId7"/>
                        </a:rPr>
                        <a:t>https://www.nasa.gov/osbp/learning-series</a:t>
                      </a:r>
                      <a:r>
                        <a:rPr lang="en-US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49563995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D1F81-D034-4373-84CC-128618D22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6908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" y="286372"/>
            <a:ext cx="8930587" cy="585957"/>
          </a:xfrm>
        </p:spPr>
        <p:txBody>
          <a:bodyPr>
            <a:no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Upcoming Outreach Opportunities</a:t>
            </a:r>
            <a:endParaRPr lang="en-US" sz="27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561888"/>
              </p:ext>
            </p:extLst>
          </p:nvPr>
        </p:nvGraphicFramePr>
        <p:xfrm>
          <a:off x="79849" y="1196340"/>
          <a:ext cx="8876260" cy="36883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0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42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6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725">
                  <a:extLst>
                    <a:ext uri="{9D8B030D-6E8A-4147-A177-3AD203B41FA5}">
                      <a16:colId xmlns:a16="http://schemas.microsoft.com/office/drawing/2014/main" val="581505612"/>
                    </a:ext>
                  </a:extLst>
                </a:gridCol>
                <a:gridCol w="3227913">
                  <a:extLst>
                    <a:ext uri="{9D8B030D-6E8A-4147-A177-3AD203B41FA5}">
                      <a16:colId xmlns:a16="http://schemas.microsoft.com/office/drawing/2014/main" val="578134319"/>
                    </a:ext>
                  </a:extLst>
                </a:gridCol>
              </a:tblGrid>
              <a:tr h="23316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Date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Topic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Host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Comments/Registration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48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23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Virtual Meet &amp; Match: Supporting the Success of Women-Owned Small Businesses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GSA &amp; US Women's Chamber of Commerce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Virtual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3"/>
                        </a:rPr>
                        <a:t>https://www.uswcc.org/events/gsa-2023/?utm_medium=email&amp;utm_source=govDelivery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807456304"/>
                  </a:ext>
                </a:extLst>
              </a:tr>
              <a:tr h="544882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March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28-29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National Small Business Federal Contracting Summit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US Women's Chamber of Commerce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Hybrid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4"/>
                        </a:rPr>
                        <a:t>https://www.uswcc.org/events/national-small-business-federal-contracting-summit-dc-spring-2023/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1721695"/>
                  </a:ext>
                </a:extLst>
              </a:tr>
              <a:tr h="41116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13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USCG C5ISC Industry Day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US Coast Guard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Norfolk,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5"/>
                        </a:rPr>
                        <a:t>https://tasc-tgic.org/event-5127927</a:t>
                      </a:r>
                      <a:r>
                        <a:rPr lang="en-US" sz="1000" u="none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en-US" sz="1000" u="none" dirty="0">
                        <a:solidFill>
                          <a:srgbClr val="0070C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19949223"/>
                  </a:ext>
                </a:extLst>
              </a:tr>
              <a:tr h="41116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14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GovTech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Army Tech Exhibit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Government Technology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Fort Eustis,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Fort Eustis Club (2123 Pershing Ave) 10am–1pm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GovTech</a:t>
                      </a: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POC: Mark </a:t>
                      </a:r>
                      <a:r>
                        <a:rPr lang="en-US" sz="1000" u="none" dirty="0" err="1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Tisone</a:t>
                      </a: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(govtech@cox.net)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4104460840"/>
                  </a:ext>
                </a:extLst>
              </a:tr>
              <a:tr h="411167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18-20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HBCU/MSI Technology Infusion Road Tour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Orlando, FL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  <a:hlinkClick r:id="rId6"/>
                        </a:rPr>
                        <a:t>https://www.eventbrite.com/e/nasa-hbcumsi-technology-infusion-road-tour-at-ucf-hybrid-tickets-551478144977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300821634"/>
                  </a:ext>
                </a:extLst>
              </a:tr>
              <a:tr h="411167">
                <a:tc>
                  <a:txBody>
                    <a:bodyPr/>
                    <a:lstStyle/>
                    <a:p>
                      <a:pPr algn="ctr"/>
                      <a:r>
                        <a:rPr lang="en-US" sz="1000" strike="sng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20</a:t>
                      </a:r>
                      <a:r>
                        <a:rPr lang="en-US" sz="1000" strike="no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000" strike="noStrike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Postponed</a:t>
                      </a:r>
                      <a:endParaRPr lang="en-US" sz="1000" strike="sngStrike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Small Business Contracting Conference &amp; Expo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Contract Ready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strike="sngStrik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Fort Eustis, VA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2B7AB4"/>
                          </a:solidFill>
                          <a:latin typeface="+mn-lt"/>
                          <a:cs typeface="Arial" panose="020B0604020202020204" pitchFamily="34" charset="0"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https://ticketbud.com/events/958f473a-d1f4-11eb-b5dc-42010a717014</a:t>
                      </a:r>
                      <a:r>
                        <a:rPr lang="en-US" sz="1000" u="none" dirty="0">
                          <a:solidFill>
                            <a:srgbClr val="0070C0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rgbClr val="FF0000"/>
                          </a:solidFill>
                          <a:latin typeface="+mn-lt"/>
                          <a:cs typeface="Arial" panose="020B0604020202020204" pitchFamily="34" charset="0"/>
                        </a:rPr>
                        <a:t>Postponed – new date/venue TBA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930032340"/>
                  </a:ext>
                </a:extLst>
              </a:tr>
              <a:tr h="48851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April 27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NASA and Partners Small Business and HBCU Summit</a:t>
                      </a:r>
                      <a:endParaRPr lang="en-US" sz="10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NASA OSBP &amp; Southern University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u="none" dirty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New Orleans, LA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8"/>
                        </a:rPr>
                        <a:t>https://bit.ly/NASASmBizHBCUSummit</a:t>
                      </a:r>
                      <a:endParaRPr lang="en-US" sz="10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13476155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C51FE-49D9-314D-9957-ABBF7DDE8782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C783A6-32C2-41F9-88F7-764BBF5C8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224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DB771DB-F00E-4EBA-AA41-BE0E57134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536222"/>
            <a:ext cx="8408193" cy="62069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 defTabSz="914400"/>
            <a:r>
              <a:rPr lang="en-US" sz="1900" kern="1200">
                <a:latin typeface="+mj-lt"/>
                <a:ea typeface="+mj-ea"/>
                <a:cs typeface="+mj-cs"/>
              </a:rPr>
              <a:t>NASA and Partners Small Business and HBCU Summit</a:t>
            </a:r>
            <a:br>
              <a:rPr lang="en-US" sz="1900" kern="1200">
                <a:latin typeface="+mj-lt"/>
                <a:ea typeface="+mj-ea"/>
                <a:cs typeface="+mj-cs"/>
              </a:rPr>
            </a:br>
            <a:r>
              <a:rPr lang="en-US" sz="1900" kern="1200">
                <a:latin typeface="+mj-lt"/>
                <a:ea typeface="+mj-ea"/>
                <a:cs typeface="+mj-cs"/>
              </a:rPr>
              <a:t>Registration is open: </a:t>
            </a:r>
            <a:r>
              <a:rPr lang="en-US" sz="1900" kern="1200">
                <a:latin typeface="+mj-lt"/>
                <a:ea typeface="+mj-ea"/>
                <a:cs typeface="+mj-cs"/>
                <a:hlinkClick r:id="rId2"/>
              </a:rPr>
              <a:t>https://bit.ly/NASASmBizHBCUSummit</a:t>
            </a:r>
            <a:r>
              <a:rPr lang="en-US" sz="1900" kern="1200"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6" name="Content Placeholder 5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2D5735A5-C108-4F79-8194-1EA1E2618E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84539" y="1396022"/>
            <a:ext cx="6974920" cy="366183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4DFC07-0C0A-4E7A-86AC-3024FC52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5296958"/>
            <a:ext cx="2057400" cy="3042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6D22F896-40B5-4ADD-8801-0D06FADFA095}" type="slidenum">
              <a:rPr lang="en-US" sz="1200" smtClean="0">
                <a:solidFill>
                  <a:schemeClr val="tx1">
                    <a:tint val="75000"/>
                  </a:schemeClr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 sz="1200">
              <a:solidFill>
                <a:schemeClr val="tx1">
                  <a:tint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86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Miscellaneous</a:t>
            </a:r>
            <a:endParaRPr lang="en-US" sz="27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F1E872-0C5E-480E-9074-741C8811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995" y="1196236"/>
            <a:ext cx="8661747" cy="410227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Updates to the NASA Enterprise Procurement Strategies (Appendix A): </a:t>
            </a:r>
            <a:r>
              <a:rPr lang="en-US" sz="2000" dirty="0">
                <a:solidFill>
                  <a:srgbClr val="002060"/>
                </a:solidFill>
                <a:latin typeface="+mj-lt"/>
                <a:hlinkClick r:id="rId3"/>
              </a:rPr>
              <a:t>https://www.hq.nasa.gov/office/procurement/regs/NFS.pdf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r>
              <a:rPr lang="en-US" sz="2000" dirty="0">
                <a:solidFill>
                  <a:srgbClr val="002060"/>
                </a:solidFill>
                <a:latin typeface="+mj-lt"/>
              </a:rPr>
              <a:t>For local SB resources: </a:t>
            </a:r>
            <a:r>
              <a:rPr lang="en-US" sz="2000" dirty="0">
                <a:solidFill>
                  <a:srgbClr val="002060"/>
                </a:solidFill>
                <a:latin typeface="+mj-lt"/>
                <a:hlinkClick r:id="rId4"/>
              </a:rPr>
              <a:t>https://www.sba.gov/local-assistance</a:t>
            </a:r>
            <a:r>
              <a:rPr lang="en-US" sz="2000" dirty="0">
                <a:solidFill>
                  <a:srgbClr val="002060"/>
                </a:solidFill>
                <a:latin typeface="+mj-lt"/>
              </a:rPr>
              <a:t>  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+mj-lt"/>
            </a:endParaRP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C51FE-49D9-314D-9957-ABBF7DDE8782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798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551576"/>
              </p:ext>
            </p:extLst>
          </p:nvPr>
        </p:nvGraphicFramePr>
        <p:xfrm>
          <a:off x="56509" y="1171254"/>
          <a:ext cx="8996146" cy="3438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7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8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98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4188"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Source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/>
                        <a:t>Website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kern="1200" dirty="0">
                          <a:effectLst/>
                        </a:rPr>
                        <a:t>Comments</a:t>
                      </a:r>
                      <a:endParaRPr lang="en-US" sz="90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75">
                <a:tc>
                  <a:txBody>
                    <a:bodyPr/>
                    <a:lstStyle/>
                    <a:p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SAM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hlinkClick r:id="rId3"/>
                        </a:rPr>
                        <a:t>https://sam.gov/</a:t>
                      </a:r>
                      <a:r>
                        <a:rPr lang="en-US" sz="900" b="0" dirty="0"/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Federal contract opportunities website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163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NASA Acquisition Forecast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4"/>
                        </a:rPr>
                        <a:t>https://www.hq.nasa.gov/office/procurement/forecast/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Agency-wide acquisition forecast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423354021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Active Contract List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5"/>
                        </a:rPr>
                        <a:t>www.nasa.gov/osbp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Current NASA contracts. Also available on the 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NASA OSBP Mobile App </a:t>
                      </a:r>
                      <a:endParaRPr lang="en-US" sz="900" b="0" dirty="0"/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3231148765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Business Administration Subcontracting Network (</a:t>
                      </a:r>
                      <a:r>
                        <a:rPr lang="en-US" sz="9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SubNet</a:t>
                      </a:r>
                      <a:r>
                        <a:rPr lang="en-US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900" b="0" dirty="0">
                        <a:latin typeface="+mn-lt"/>
                      </a:endParaRP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  <a:hlinkClick r:id="rId6"/>
                        </a:rPr>
                        <a:t>https://eweb1.sba.gov/subnet/client/dsp_Landing.cfm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</a:txBody>
                  <a:tcPr marL="82296" marR="82296" marT="41148" marB="4114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>
                          <a:latin typeface="+mn-lt"/>
                        </a:rPr>
                        <a:t>Federal subcontracting opportunities</a:t>
                      </a:r>
                    </a:p>
                  </a:txBody>
                  <a:tcPr marL="82296" marR="82296" marT="41148" marB="41148"/>
                </a:tc>
                <a:extLst>
                  <a:ext uri="{0D108BD9-81ED-4DB2-BD59-A6C34878D82A}">
                    <a16:rowId xmlns:a16="http://schemas.microsoft.com/office/drawing/2014/main" val="4181033224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Vendor Database (NVDB)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7"/>
                        </a:rPr>
                        <a:t>https://osbp.nasa.gov/vendor_database.html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Register to share capabilities and receive NASA Procurement notices. NVDB is a market research tool for Acquisition personnel.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519141367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</a:t>
                      </a:r>
                      <a:r>
                        <a:rPr lang="en-US" sz="900" b="0" baseline="0" dirty="0"/>
                        <a:t> Mentor Protégé 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8"/>
                        </a:rPr>
                        <a:t>https://osbp.nasa.gov/mpp/index.html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/>
                        <a:t>NASA MPP encourages NASA prime contractors to assist eligible Protégés, thereby enhancing the Protégés’ capabilities to perform on NASA contracts and subcontracts, fostering the establishment of long-term business relationships between these entities and NASA prime contractors, and increasing the overall number of these entities that receive NASA contract and subcontract awards</a:t>
                      </a:r>
                      <a:endParaRPr lang="en-US" sz="900" b="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523249923"/>
                  </a:ext>
                </a:extLst>
              </a:tr>
              <a:tr h="223354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Solicitation and Proposal Integrated Review and Evaluation System (NSPIRES)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9"/>
                        </a:rPr>
                        <a:t>https://nspires.nasaprs.com/external/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Research opportunities in science and technology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231">
                <a:tc>
                  <a:txBody>
                    <a:bodyPr/>
                    <a:lstStyle/>
                    <a:p>
                      <a:r>
                        <a:rPr lang="en-US" sz="900" b="0" dirty="0"/>
                        <a:t>NASA Small Business Innovation Research/Small Business Technology Transfer (SBIR/STTR)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0" dirty="0">
                          <a:solidFill>
                            <a:schemeClr val="tx1"/>
                          </a:solidFill>
                          <a:hlinkClick r:id="rId10"/>
                        </a:rPr>
                        <a:t>https://sbir.gsfc.nasa.gov/</a:t>
                      </a:r>
                      <a:r>
                        <a:rPr lang="en-US" sz="900" b="0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 marL="76200" marR="76200" marT="38100" marB="38100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/>
                        <a:t>Opportunities for small, high technology companies and research institutions to participate in Federal Government sponsored R&amp;D efforts in key technology areas</a:t>
                      </a:r>
                    </a:p>
                  </a:txBody>
                  <a:tcPr marL="76200" marR="76200" marT="38100" marB="381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43593-C7EF-7B4B-9478-17F0C6DC43BC}" type="slidenum">
              <a:rPr lang="en-US" smtClean="0"/>
              <a:t>9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29413" y="150415"/>
            <a:ext cx="6858000" cy="952500"/>
          </a:xfrm>
        </p:spPr>
        <p:txBody>
          <a:bodyPr>
            <a:normAutofit/>
          </a:bodyPr>
          <a:lstStyle/>
          <a:p>
            <a:pPr algn="ctr"/>
            <a:r>
              <a:rPr lang="en-US" sz="2700" dirty="0">
                <a:latin typeface="Franklin Gothic Book" panose="020B0503020102020204" pitchFamily="34" charset="0"/>
              </a:rPr>
              <a:t>Where to find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0574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0-10 - LCSC SB Update Center" id="{ABC65929-E2DE-4C29-88C9-406AFA4F03AC}" vid="{9E059C9A-F017-421D-817A-55DFE617E309}"/>
    </a:ext>
  </a:extLst>
</a:theme>
</file>

<file path=ppt/theme/theme2.xml><?xml version="1.0" encoding="utf-8"?>
<a:theme xmlns:a="http://schemas.openxmlformats.org/drawingml/2006/main" name="1_Office Theme">
  <a:themeElements>
    <a:clrScheme name="OSBP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FA7F4"/>
      </a:accent1>
      <a:accent2>
        <a:srgbClr val="FADE21"/>
      </a:accent2>
      <a:accent3>
        <a:srgbClr val="A5A5A5"/>
      </a:accent3>
      <a:accent4>
        <a:srgbClr val="FFA905"/>
      </a:accent4>
      <a:accent5>
        <a:srgbClr val="2B7AB4"/>
      </a:accent5>
      <a:accent6>
        <a:srgbClr val="70AD47"/>
      </a:accent6>
      <a:hlink>
        <a:srgbClr val="2B7AB4"/>
      </a:hlink>
      <a:folHlink>
        <a:srgbClr val="D7621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4E6F570-A1E4-EA47-A277-CAECBD1D8F19}" vid="{57F6CEA7-D739-EF4B-8F39-915AB5DCD40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4bdf555-ed74-49fc-9172-35f0122ddbf1">X42FUWTPVHZK-419532041-2177</_dlc_DocId>
    <_dlc_DocIdUrl xmlns="94bdf555-ed74-49fc-9172-35f0122ddbf1">
      <Url>https://itcdcmsportal.hq.nasa.gov/organization/hqosbp/sbss/_layouts/15/DocIdRedir.aspx?ID=X42FUWTPVHZK-419532041-2177</Url>
      <Description>X42FUWTPVHZK-419532041-2177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C2E690287E9443975D2B459689C2E6" ma:contentTypeVersion="3" ma:contentTypeDescription="Create a new document." ma:contentTypeScope="" ma:versionID="a0a4d33779251b86a81dcde212ff4a4a">
  <xsd:schema xmlns:xsd="http://www.w3.org/2001/XMLSchema" xmlns:xs="http://www.w3.org/2001/XMLSchema" xmlns:p="http://schemas.microsoft.com/office/2006/metadata/properties" xmlns:ns2="94bdf555-ed74-49fc-9172-35f0122ddbf1" xmlns:ns3="aa04f444-95a2-4502-8a33-bc8688baf6ee" targetNamespace="http://schemas.microsoft.com/office/2006/metadata/properties" ma:root="true" ma:fieldsID="fdd717796140ba3a063e4b8516438c4f" ns2:_="" ns3:_="">
    <xsd:import namespace="94bdf555-ed74-49fc-9172-35f0122ddbf1"/>
    <xsd:import namespace="aa04f444-95a2-4502-8a33-bc8688baf6e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f555-ed74-49fc-9172-35f0122ddbf1" elementFormDefault="qualified">
    <xsd:import namespace="http://schemas.microsoft.com/office/2006/documentManagement/types"/>
    <xsd:import namespace="http://schemas.microsoft.com/office/infopath/2007/PartnerControls"/>
    <xsd:element name="_dlc_DocId" ma:index="4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5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6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04f444-95a2-4502-8a33-bc8688baf6e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DADA97A-BAA5-4DD3-845F-484E5F06D5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708B1B-0C9D-41CA-9753-14D6B23AE11C}">
  <ds:schemaRefs>
    <ds:schemaRef ds:uri="http://purl.org/dc/terms/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94bdf555-ed74-49fc-9172-35f0122ddbf1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a04f444-95a2-4502-8a33-bc8688baf6ee"/>
  </ds:schemaRefs>
</ds:datastoreItem>
</file>

<file path=customXml/itemProps3.xml><?xml version="1.0" encoding="utf-8"?>
<ds:datastoreItem xmlns:ds="http://schemas.openxmlformats.org/officeDocument/2006/customXml" ds:itemID="{2ABF8156-53BC-4AF5-AC35-F60DBF649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df555-ed74-49fc-9172-35f0122ddbf1"/>
    <ds:schemaRef ds:uri="aa04f444-95a2-4502-8a33-bc8688baf6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B5989A92-7B82-4DE3-9063-2EC03FC547ED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2020-10 - LCSC SB Update Center</Template>
  <TotalTime>22263</TotalTime>
  <Words>1490</Words>
  <Application>Microsoft Office PowerPoint</Application>
  <PresentationFormat>On-screen Show (16:10)</PresentationFormat>
  <Paragraphs>243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Franklin Gothic Book</vt:lpstr>
      <vt:lpstr>Gadugi</vt:lpstr>
      <vt:lpstr>Impact</vt:lpstr>
      <vt:lpstr>Times New Roman</vt:lpstr>
      <vt:lpstr>Office Theme</vt:lpstr>
      <vt:lpstr>1_Office Theme</vt:lpstr>
      <vt:lpstr>LCSC Small Business Update</vt:lpstr>
      <vt:lpstr>NASA Agency October - February FY23 Prime Goals vs. Actual Percentages Data generated March 6, 2023 from SAM.GOV</vt:lpstr>
      <vt:lpstr>Langley Research Center (LaRC) October - February FY23 Prime Goals vs. Actual Percentages Data generated March 6, 2023 from SAM.GOV</vt:lpstr>
      <vt:lpstr>PowerPoint Presentation</vt:lpstr>
      <vt:lpstr>Upcoming Learning Opportunities</vt:lpstr>
      <vt:lpstr>Upcoming Outreach Opportunities</vt:lpstr>
      <vt:lpstr>NASA and Partners Small Business and HBCU Summit Registration is open: https://bit.ly/NASASmBizHBCUSummit </vt:lpstr>
      <vt:lpstr>Miscellaneous</vt:lpstr>
      <vt:lpstr>Where to find opportunities</vt:lpstr>
      <vt:lpstr>Where to find Assistance</vt:lpstr>
      <vt:lpstr>Contact Information &amp; Links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LCSC Small Business Update</dc:title>
  <dc:creator>Betts, Robert O. (LARC-B1)</dc:creator>
  <cp:lastModifiedBy>Betts, Robert O. (LARC-ZA000)</cp:lastModifiedBy>
  <cp:revision>300</cp:revision>
  <cp:lastPrinted>2021-04-15T14:53:36Z</cp:lastPrinted>
  <dcterms:created xsi:type="dcterms:W3CDTF">2020-11-10T15:42:11Z</dcterms:created>
  <dcterms:modified xsi:type="dcterms:W3CDTF">2023-03-16T09:43:33Z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0x01010096C2E690287E9443975D2B459689C2E6</vt:lpwstr>
  </property>
  <property fmtid="{D5CDD505-2E9C-101B-9397-08002B2CF9AE}" pid="3" name="_dlc_DocIdItemGuid">
    <vt:lpwstr>fcdd3adc-65b1-45ed-9c77-1965f9b9be47</vt:lpwstr>
  </property>
</Properties>
</file>