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5"/>
    <p:sldMasterId id="2147483696" r:id="rId6"/>
  </p:sldMasterIdLst>
  <p:notesMasterIdLst>
    <p:notesMasterId r:id="rId17"/>
  </p:notesMasterIdLst>
  <p:sldIdLst>
    <p:sldId id="256" r:id="rId7"/>
    <p:sldId id="257" r:id="rId8"/>
    <p:sldId id="265" r:id="rId9"/>
    <p:sldId id="341" r:id="rId10"/>
    <p:sldId id="332" r:id="rId11"/>
    <p:sldId id="338" r:id="rId12"/>
    <p:sldId id="342" r:id="rId13"/>
    <p:sldId id="309" r:id="rId14"/>
    <p:sldId id="339" r:id="rId15"/>
    <p:sldId id="288" r:id="rId16"/>
  </p:sldIdLst>
  <p:sldSz cx="9144000" cy="5715000" type="screen16x10"/>
  <p:notesSz cx="9037638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84502" autoAdjust="0"/>
  </p:normalViewPr>
  <p:slideViewPr>
    <p:cSldViewPr snapToGrid="0" snapToObjects="1">
      <p:cViewPr varScale="1">
        <p:scale>
          <a:sx n="63" d="100"/>
          <a:sy n="63" d="100"/>
        </p:scale>
        <p:origin x="12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4080" y="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1001461726763E-2"/>
                  <c:y val="-2.144061802030250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3F-4245-8896-612CEE8C87A9}"/>
                </c:ext>
              </c:extLst>
            </c:dLbl>
            <c:dLbl>
              <c:idx val="1"/>
              <c:layout>
                <c:manualLayout>
                  <c:x val="1.0468097341765001E-2"/>
                  <c:y val="-2.0866626262148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3F-4245-8896-612CEE8C87A9}"/>
                </c:ext>
              </c:extLst>
            </c:dLbl>
            <c:dLbl>
              <c:idx val="2"/>
              <c:layout>
                <c:manualLayout>
                  <c:x val="9.2146594832631708E-3"/>
                  <c:y val="-1.6387334654858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3F-4245-8896-612CEE8C87A9}"/>
                </c:ext>
              </c:extLst>
            </c:dLbl>
            <c:dLbl>
              <c:idx val="3"/>
              <c:layout>
                <c:manualLayout>
                  <c:x val="1.0750424629348001E-2"/>
                  <c:y val="-2.9251632922141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3F-4245-8896-612CEE8C87A9}"/>
                </c:ext>
              </c:extLst>
            </c:dLbl>
            <c:dLbl>
              <c:idx val="4"/>
              <c:layout>
                <c:manualLayout>
                  <c:x val="7.6789119080315597E-3"/>
                  <c:y val="-2.51546823377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3F-4245-8896-612CEE8C87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Goaling'!$H$17,'Small Business Goaling'!$L$17,'Small Business Goaling'!$P$17,'Small Business Goaling'!$T$17,'Small Business Goaling'!$X$17)</c:f>
              <c:numCache>
                <c:formatCode>#,##0.0%</c:formatCode>
                <c:ptCount val="5"/>
                <c:pt idx="0" formatCode="0.00%">
                  <c:v>0.16869999999999999</c:v>
                </c:pt>
                <c:pt idx="1">
                  <c:v>8.8999999999999996E-2</c:v>
                </c:pt>
                <c:pt idx="2">
                  <c:v>0.05</c:v>
                </c:pt>
                <c:pt idx="3" formatCode="0.0%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3F-4245-8896-612CEE8C87A9}"/>
            </c:ext>
          </c:extLst>
        </c:ser>
        <c:ser>
          <c:idx val="1"/>
          <c:order val="1"/>
          <c:tx>
            <c:v>Actuals</c:v>
          </c:tx>
          <c:spPr>
            <a:solidFill>
              <a:srgbClr val="C0504D">
                <a:lumMod val="75000"/>
              </a:srgbClr>
            </a:solidFill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1.12399016508606E-2"/>
                  <c:y val="-2.824004482829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3F-4245-8896-612CEE8C87A9}"/>
                </c:ext>
              </c:extLst>
            </c:dLbl>
            <c:dLbl>
              <c:idx val="1"/>
              <c:layout>
                <c:manualLayout>
                  <c:x val="1.12399016508606E-2"/>
                  <c:y val="-4.437721330160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3F-4245-8896-612CEE8C87A9}"/>
                </c:ext>
              </c:extLst>
            </c:dLbl>
            <c:dLbl>
              <c:idx val="2"/>
              <c:layout>
                <c:manualLayout>
                  <c:x val="1.4049877063575701E-2"/>
                  <c:y val="-2.82400448282916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3.6%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23F-4245-8896-612CEE8C87A9}"/>
                </c:ext>
              </c:extLst>
            </c:dLbl>
            <c:dLbl>
              <c:idx val="3"/>
              <c:layout>
                <c:manualLayout>
                  <c:x val="1.12399016508606E-2"/>
                  <c:y val="-3.630862906494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3F-4245-8896-612CEE8C87A9}"/>
                </c:ext>
              </c:extLst>
            </c:dLbl>
            <c:dLbl>
              <c:idx val="4"/>
              <c:layout>
                <c:manualLayout>
                  <c:x val="9.8349139445030008E-3"/>
                  <c:y val="-3.630862906494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23F-4245-8896-612CEE8C87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Goaling'!$G$17,'Small Business Goaling'!$K$17,'Small Business Goaling'!$O$17,'Small Business Goaling'!$S$17,'Small Business Goaling'!$W$17)</c:f>
              <c:numCache>
                <c:formatCode>#,##0.0%</c:formatCode>
                <c:ptCount val="5"/>
                <c:pt idx="0">
                  <c:v>0.13990739323007048</c:v>
                </c:pt>
                <c:pt idx="1">
                  <c:v>6.9830015097334067E-2</c:v>
                </c:pt>
                <c:pt idx="2">
                  <c:v>3.5716377964455877E-2</c:v>
                </c:pt>
                <c:pt idx="3">
                  <c:v>9.599748542660819E-3</c:v>
                </c:pt>
                <c:pt idx="4">
                  <c:v>1.6799277930136927E-2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23F-4245-8896-612CEE8C8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01416"/>
        <c:axId val="232201800"/>
        <c:axId val="0"/>
      </c:bar3DChart>
      <c:catAx>
        <c:axId val="232201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01800"/>
        <c:crosses val="autoZero"/>
        <c:auto val="1"/>
        <c:lblAlgn val="ctr"/>
        <c:lblOffset val="100"/>
        <c:noMultiLvlLbl val="0"/>
      </c:catAx>
      <c:valAx>
        <c:axId val="232201800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2322014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82781335395247E-3"/>
                  <c:y val="-1.286549747096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C1-4947-8620-95F7D76FEF52}"/>
                </c:ext>
              </c:extLst>
            </c:dLbl>
            <c:dLbl>
              <c:idx val="1"/>
              <c:layout>
                <c:manualLayout>
                  <c:x val="5.8074983492071696E-3"/>
                  <c:y val="-1.8140589569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C1-4947-8620-95F7D76FEF52}"/>
                </c:ext>
              </c:extLst>
            </c:dLbl>
            <c:dLbl>
              <c:idx val="2"/>
              <c:layout>
                <c:manualLayout>
                  <c:x val="9.6215462151879906E-3"/>
                  <c:y val="-3.074365704286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C1-4947-8620-95F7D76FEF52}"/>
                </c:ext>
              </c:extLst>
            </c:dLbl>
            <c:dLbl>
              <c:idx val="3"/>
              <c:layout>
                <c:manualLayout>
                  <c:x val="5.8467318380329399E-3"/>
                  <c:y val="-1.746180316491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C1-4947-8620-95F7D76FEF52}"/>
                </c:ext>
              </c:extLst>
            </c:dLbl>
            <c:dLbl>
              <c:idx val="4"/>
              <c:layout>
                <c:manualLayout>
                  <c:x val="7.7433311322762897E-3"/>
                  <c:y val="-2.26757369614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C1-4947-8620-95F7D76FEF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Goaling'!$H$10,'Small Business Goaling'!$L$10,'Small Business Goaling'!$P$10,'Small Business Goaling'!$T$10,'Small Business Goaling'!$X$10)</c:f>
              <c:numCache>
                <c:formatCode>#,##0.0%</c:formatCode>
                <c:ptCount val="5"/>
                <c:pt idx="0" formatCode="0.0%">
                  <c:v>0.441</c:v>
                </c:pt>
                <c:pt idx="1">
                  <c:v>7.8E-2</c:v>
                </c:pt>
                <c:pt idx="2">
                  <c:v>0.02</c:v>
                </c:pt>
                <c:pt idx="3" formatCode="0.0%">
                  <c:v>5.0000000000000001E-3</c:v>
                </c:pt>
                <c:pt idx="4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C1-4947-8620-95F7D76FEF52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7585787877845498E-3"/>
                  <c:y val="-1.804774403199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C1-4947-8620-95F7D76FEF52}"/>
                </c:ext>
              </c:extLst>
            </c:dLbl>
            <c:dLbl>
              <c:idx val="1"/>
              <c:layout>
                <c:manualLayout>
                  <c:x val="9.7062960598640405E-3"/>
                  <c:y val="-3.075936936454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C1-4947-8620-95F7D76FEF52}"/>
                </c:ext>
              </c:extLst>
            </c:dLbl>
            <c:dLbl>
              <c:idx val="2"/>
              <c:layout>
                <c:manualLayout>
                  <c:x val="2.1406557946099899E-2"/>
                  <c:y val="-1.661518070044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C1-4947-8620-95F7D76FEF52}"/>
                </c:ext>
              </c:extLst>
            </c:dLbl>
            <c:dLbl>
              <c:idx val="3"/>
              <c:layout>
                <c:manualLayout>
                  <c:x val="9.7130222565874995E-3"/>
                  <c:y val="-1.715399662795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C1-4947-8620-95F7D76FEF52}"/>
                </c:ext>
              </c:extLst>
            </c:dLbl>
            <c:dLbl>
              <c:idx val="4"/>
              <c:layout>
                <c:manualLayout>
                  <c:x val="9.7130028821044295E-3"/>
                  <c:y val="-2.721088435374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C1-4947-8620-95F7D76FEF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Goaling'!$G$10,'Small Business Goaling'!$K$10,'Small Business Goaling'!$O$10,'Small Business Goaling'!$S$10,'Small Business Goaling'!$W$10)</c:f>
              <c:numCache>
                <c:formatCode>#,##0.0%</c:formatCode>
                <c:ptCount val="5"/>
                <c:pt idx="0">
                  <c:v>0.42247718356104402</c:v>
                </c:pt>
                <c:pt idx="1">
                  <c:v>0.150718114603034</c:v>
                </c:pt>
                <c:pt idx="2">
                  <c:v>6.0379034960689401E-2</c:v>
                </c:pt>
                <c:pt idx="3">
                  <c:v>2.2414450335883399E-3</c:v>
                </c:pt>
                <c:pt idx="4">
                  <c:v>1.54164508933365E-3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7C1-4947-8620-95F7D76FE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99344"/>
        <c:axId val="232299736"/>
        <c:axId val="0"/>
      </c:bar3DChart>
      <c:catAx>
        <c:axId val="23229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99736"/>
        <c:crosses val="autoZero"/>
        <c:auto val="1"/>
        <c:lblAlgn val="ctr"/>
        <c:lblOffset val="100"/>
        <c:noMultiLvlLbl val="0"/>
      </c:catAx>
      <c:valAx>
        <c:axId val="23229973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2993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16310" cy="3563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19237" y="0"/>
            <a:ext cx="3916310" cy="3563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6945D-8718-964F-94BE-5C93BD6376CA}" type="datetimeFigureOut">
              <a:rPr lang="en-US" smtClean="0"/>
              <a:t>02/12/2023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1913" y="889000"/>
            <a:ext cx="3833812" cy="239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3765" y="3418066"/>
            <a:ext cx="7230110" cy="2796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3916310" cy="3563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19237" y="6746119"/>
            <a:ext cx="3916310" cy="3563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E769E-F6AD-C44B-A03E-167DC459E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9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E769E-F6AD-C44B-A03E-167DC459EC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E769E-F6AD-C44B-A03E-167DC459E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01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8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00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C0CBE-288C-D84B-B11F-1B62224BD7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23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70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1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935302"/>
            <a:ext cx="3686175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3001698"/>
            <a:ext cx="3686175" cy="1379802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9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92389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B242A-3E60-4C49-B406-A99D7AB16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1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52478"/>
            <a:ext cx="4320988" cy="1989667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18874"/>
            <a:ext cx="4320988" cy="135515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2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72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17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575C66-1F92-274C-A62C-336CDF89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43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5863A6-95D4-F445-911E-E20C402D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60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F2FB7-AB5E-AE43-A01F-40F5E36DE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56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753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0C0565-5DE9-B643-BB78-670139D9B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63201" y="5410728"/>
            <a:ext cx="2489454" cy="239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14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B4144B-58AD-5D46-AB0F-46D20628E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82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92389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B242A-3E60-4C49-B406-A99D7AB16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0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0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7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F2FB7-AB5E-AE43-A01F-40F5E36DE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7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753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0C0565-5DE9-B643-BB78-670139D9B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63201" y="5410728"/>
            <a:ext cx="2489454" cy="239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2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B4144B-58AD-5D46-AB0F-46D20628E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5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381000"/>
            <a:ext cx="3743325" cy="1333500"/>
          </a:xfrm>
        </p:spPr>
        <p:txBody>
          <a:bodyPr anchor="b"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381000"/>
            <a:ext cx="3944541" cy="45032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574" y="1971675"/>
            <a:ext cx="3743325" cy="2919148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28CE1-4F5C-DE44-AEE8-B3F19C537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3972"/>
            <a:ext cx="2489454" cy="236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5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56630B-2054-7648-B6CC-586C6530BCB2}"/>
              </a:ext>
            </a:extLst>
          </p:cNvPr>
          <p:cNvSpPr/>
          <p:nvPr userDrawn="1"/>
        </p:nvSpPr>
        <p:spPr>
          <a:xfrm>
            <a:off x="4571999" y="-65903"/>
            <a:ext cx="4802660" cy="5840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381000"/>
            <a:ext cx="3743325" cy="1333500"/>
          </a:xfrm>
        </p:spPr>
        <p:txBody>
          <a:bodyPr anchor="b"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836" y="381000"/>
            <a:ext cx="4357164" cy="498183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906A7A-5BCF-1A4F-A7AC-7FAE445FE8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575" y="2208213"/>
            <a:ext cx="3743325" cy="3088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03C0CF-C1C7-2248-B3BC-43A8313B5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362832"/>
            <a:ext cx="2489454" cy="287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0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B567C2-5EC7-5141-9DE4-CEC2333B4877}"/>
              </a:ext>
            </a:extLst>
          </p:cNvPr>
          <p:cNvSpPr/>
          <p:nvPr userDrawn="1"/>
        </p:nvSpPr>
        <p:spPr>
          <a:xfrm>
            <a:off x="0" y="-40640"/>
            <a:ext cx="4572000" cy="52677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361" y="238125"/>
            <a:ext cx="3751064" cy="1333500"/>
          </a:xfrm>
        </p:spPr>
        <p:txBody>
          <a:bodyPr anchor="b"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2533" y="238125"/>
            <a:ext cx="4046934" cy="477100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360" y="2019300"/>
            <a:ext cx="3751063" cy="3176323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46B77-990B-0745-833B-90A5D0A98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9725"/>
            <a:ext cx="2489454" cy="230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4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7.jp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4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8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5" r:id="rId8"/>
    <p:sldLayoutId id="2147483693" r:id="rId9"/>
    <p:sldLayoutId id="2147483694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cap="all" spc="100" baseline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Impact" panose="020B080603090205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4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3201" y="542865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cap="none" spc="0" baseline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bir.nasa.gov/" TargetMode="External"/><Relationship Id="rId13" Type="http://schemas.openxmlformats.org/officeDocument/2006/relationships/image" Target="../media/image12.png"/><Relationship Id="rId3" Type="http://schemas.openxmlformats.org/officeDocument/2006/relationships/hyperlink" Target="mailto:larc-SmallBusiness@mail.nasa.gov" TargetMode="External"/><Relationship Id="rId7" Type="http://schemas.openxmlformats.org/officeDocument/2006/relationships/hyperlink" Target="http://technology.nasa.gov/" TargetMode="External"/><Relationship Id="rId12" Type="http://schemas.openxmlformats.org/officeDocument/2006/relationships/hyperlink" Target="https://twitter.com/NASA_OSB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sa.gov/partnerships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www.nasa.gov/osbp/nasa-vendor-database" TargetMode="External"/><Relationship Id="rId15" Type="http://schemas.openxmlformats.org/officeDocument/2006/relationships/image" Target="../media/image13.png"/><Relationship Id="rId10" Type="http://schemas.openxmlformats.org/officeDocument/2006/relationships/hyperlink" Target="https://www.facebook.com/NASASmallBusiness/" TargetMode="External"/><Relationship Id="rId4" Type="http://schemas.openxmlformats.org/officeDocument/2006/relationships/hyperlink" Target="http://www.nasa.gov/osbp" TargetMode="External"/><Relationship Id="rId9" Type="http://schemas.openxmlformats.org/officeDocument/2006/relationships/hyperlink" Target="https://spinoff.nasa.gov/sites/default/files/2023-01/NASA-Spinoff-2023.pdf" TargetMode="External"/><Relationship Id="rId14" Type="http://schemas.openxmlformats.org/officeDocument/2006/relationships/hyperlink" Target="https://osbp.nasa.gov/vendor_databas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bir.nasa.gov/solicitations" TargetMode="External"/><Relationship Id="rId7" Type="http://schemas.openxmlformats.org/officeDocument/2006/relationships/hyperlink" Target="mailto:larc-cmoe-ii@mail.nas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arc-neas@mail.nasa.gov" TargetMode="External"/><Relationship Id="rId5" Type="http://schemas.openxmlformats.org/officeDocument/2006/relationships/hyperlink" Target="mailto:Kimberly.c.Wilson@nasa.gov" TargetMode="External"/><Relationship Id="rId4" Type="http://schemas.openxmlformats.org/officeDocument/2006/relationships/hyperlink" Target="mailto:Larc-recom6@mail.nasa.gov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ventbrite.com/e/hampton-roadseastern-shore-region-one-on-one-business-counseling-tickets-507798688547" TargetMode="External"/><Relationship Id="rId3" Type="http://schemas.openxmlformats.org/officeDocument/2006/relationships/hyperlink" Target="https://www.score.org/washingtondc/event/how-use-local-seo-build-your-online-presence-2212023" TargetMode="External"/><Relationship Id="rId7" Type="http://schemas.openxmlformats.org/officeDocument/2006/relationships/hyperlink" Target="https://virginiaptac.ecenterdirect.com/events/337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rginiaptac.ecenterdirect.com/events/3629" TargetMode="External"/><Relationship Id="rId11" Type="http://schemas.openxmlformats.org/officeDocument/2006/relationships/hyperlink" Target="https://www.nasa.gov/osbp/learning-series" TargetMode="External"/><Relationship Id="rId5" Type="http://schemas.openxmlformats.org/officeDocument/2006/relationships/hyperlink" Target="https://virginiaptac.ecenterdirect.com/events/3689" TargetMode="External"/><Relationship Id="rId10" Type="http://schemas.openxmlformats.org/officeDocument/2006/relationships/hyperlink" Target="https://www.eventbrite.com/e/small-business-symposium-chesapeake-va-tickets-533648957397?aff=ebdsoporgprofile" TargetMode="External"/><Relationship Id="rId4" Type="http://schemas.openxmlformats.org/officeDocument/2006/relationships/hyperlink" Target="https://cvsbdc.org/event/marketing-to-the-federal-government-3/" TargetMode="External"/><Relationship Id="rId9" Type="http://schemas.openxmlformats.org/officeDocument/2006/relationships/hyperlink" Target="https://clients.virginiasbdc.org/workshop.aspx?ekey=14043000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icketbud.com/events/958f473a-d1f4-11eb-b5dc-42010a717014" TargetMode="External"/><Relationship Id="rId3" Type="http://schemas.openxmlformats.org/officeDocument/2006/relationships/hyperlink" Target="https://tasc-tgic.org/event-5127539" TargetMode="External"/><Relationship Id="rId7" Type="http://schemas.openxmlformats.org/officeDocument/2006/relationships/hyperlink" Target="https://www.uswcc.org/events/national-small-business-federal-contracting-summit-dc-spring-2023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ventbrite.com/e/norfolk-state-university-swam-conference-tickets-529597579617" TargetMode="External"/><Relationship Id="rId5" Type="http://schemas.openxmlformats.org/officeDocument/2006/relationships/hyperlink" Target="https://www.eventbrite.com/e/nasa-osbp-kennedy-space-center-virtual-outreach-tickets-526502602457?aff=erelpanelorg" TargetMode="External"/><Relationship Id="rId4" Type="http://schemas.openxmlformats.org/officeDocument/2006/relationships/hyperlink" Target="https://www.eventbrite.com/e/same-mid-atlantic-small-business-outreach-industry-day-tickets-429634407077" TargetMode="External"/><Relationship Id="rId9" Type="http://schemas.openxmlformats.org/officeDocument/2006/relationships/hyperlink" Target="https://gcc02.safelinks.protection.outlook.com/?url=https%3A%2F%2Fwww.eventbrite.com%2Fe%2Fnasa-and-partners-small-business-and-hbcu-summit-tickets-528684458447&amp;data=05%7C01%7Crobert.betts%40nasa.gov%7Cb75be5b17b84416fe2fd08db0b801a68%7C7005d45845be48ae8140d43da96dd17b%7C0%7C0%7C638116417089244384%7CUnknown%7CTWFpbGZsb3d8eyJWIjoiMC4wLjAwMDAiLCJQIjoiV2luMzIiLCJBTiI6Ik1haWwiLCJXVCI6Mn0%3D%7C3000%7C%7C%7C&amp;sdata=RfapMC9pwKOUATCiU8ZmTm%2FPy0f%2BO19Ts4WdABVlMn0%3D&amp;reserved=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h.larc.nasa.gov/oh/annual-report/202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ba.gov/local-assistance" TargetMode="External"/><Relationship Id="rId5" Type="http://schemas.openxmlformats.org/officeDocument/2006/relationships/hyperlink" Target="https://www.hq.nasa.gov/office/procurement/regs/NFS.pdf" TargetMode="External"/><Relationship Id="rId4" Type="http://schemas.openxmlformats.org/officeDocument/2006/relationships/hyperlink" Target="https://spinoff.nasa.gov/sites/default/files/2023-01/NASA-Spinoff-2023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bir.gsfc.nasa.gov/" TargetMode="External"/><Relationship Id="rId3" Type="http://schemas.openxmlformats.org/officeDocument/2006/relationships/hyperlink" Target="https://sam.gov/" TargetMode="External"/><Relationship Id="rId7" Type="http://schemas.openxmlformats.org/officeDocument/2006/relationships/hyperlink" Target="https://nspires.nasaprs.com/externa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web1.sba.gov/subnet/client/dsp_Landing.cfm" TargetMode="External"/><Relationship Id="rId5" Type="http://schemas.openxmlformats.org/officeDocument/2006/relationships/hyperlink" Target="http://www.nasa.gov/osbp" TargetMode="External"/><Relationship Id="rId4" Type="http://schemas.openxmlformats.org/officeDocument/2006/relationships/hyperlink" Target="https://www.hq.nasa.gov/office/procurement/forecast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du.edu/iie/wbc?utm_medium=email&amp;utm_source=govdelivery" TargetMode="External"/><Relationship Id="rId3" Type="http://schemas.openxmlformats.org/officeDocument/2006/relationships/hyperlink" Target="https://www.sba.gov/district/virginia?utm_medium=email&amp;utm_source=govdelivery" TargetMode="External"/><Relationship Id="rId7" Type="http://schemas.openxmlformats.org/officeDocument/2006/relationships/hyperlink" Target="https://www.virginiasbdc.org/business-recovery-cente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du.edu/iie/vboc?utm_medium=email&amp;utm_source=govdelivery" TargetMode="External"/><Relationship Id="rId5" Type="http://schemas.openxmlformats.org/officeDocument/2006/relationships/hyperlink" Target="https://www.score.org/?utm_medium=email&amp;utm_source=govdelivery" TargetMode="External"/><Relationship Id="rId4" Type="http://schemas.openxmlformats.org/officeDocument/2006/relationships/hyperlink" Target="https://virginiaptac.org/?utm_medium=email&amp;utm_source=govdelivery" TargetMode="External"/><Relationship Id="rId9" Type="http://schemas.openxmlformats.org/officeDocument/2006/relationships/hyperlink" Target="https://theinstitutenc.org/WBCRichmon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17F3-0AA8-F240-8F0F-C9513770B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4" y="509417"/>
            <a:ext cx="3686175" cy="1989667"/>
          </a:xfrm>
        </p:spPr>
        <p:txBody>
          <a:bodyPr/>
          <a:lstStyle/>
          <a:p>
            <a:r>
              <a:rPr lang="en-US" dirty="0"/>
              <a:t>LCSC Small Business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3A536-0B5E-204C-B200-2E3FC12DD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300" dirty="0"/>
              <a:t>Robert Betts</a:t>
            </a:r>
          </a:p>
          <a:p>
            <a:r>
              <a:rPr lang="en-US" dirty="0"/>
              <a:t>NASA Office of Small Business Programs</a:t>
            </a:r>
          </a:p>
          <a:p>
            <a:r>
              <a:rPr lang="en-US" dirty="0"/>
              <a:t>Langley Research Center</a:t>
            </a:r>
          </a:p>
          <a:p>
            <a:r>
              <a:rPr lang="en-US" dirty="0"/>
              <a:t>February 16, 2023</a:t>
            </a:r>
          </a:p>
        </p:txBody>
      </p:sp>
    </p:spTree>
    <p:extLst>
      <p:ext uri="{BB962C8B-B14F-4D97-AF65-F5344CB8AC3E}">
        <p14:creationId xmlns:p14="http://schemas.microsoft.com/office/powerpoint/2010/main" val="1692523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04" y="194119"/>
            <a:ext cx="8912832" cy="747223"/>
          </a:xfrm>
        </p:spPr>
        <p:txBody>
          <a:bodyPr>
            <a:noAutofit/>
          </a:bodyPr>
          <a:lstStyle/>
          <a:p>
            <a:pPr algn="ctr"/>
            <a:r>
              <a:rPr lang="en-US" altLang="en-US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Contact Information &amp; Links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8701" y="1152395"/>
            <a:ext cx="8871735" cy="35127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15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Robert Betts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1200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Small Business Specialist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1200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NASA Office of Small Business Programs – IT Procurement Office &amp; Langley Research Center</a:t>
            </a:r>
          </a:p>
          <a:p>
            <a:pPr marL="0" indent="0" algn="ctr">
              <a:spcBef>
                <a:spcPts val="225"/>
              </a:spcBef>
              <a:buNone/>
            </a:pPr>
            <a:r>
              <a:rPr lang="en-US" altLang="en-US" sz="1200" b="1" dirty="0">
                <a:latin typeface="Franklin Gothic Book" panose="020B0503020102020204" pitchFamily="34" charset="0"/>
              </a:rPr>
              <a:t>Tel:</a:t>
            </a:r>
            <a:r>
              <a:rPr lang="en-US" altLang="en-US" sz="1200" dirty="0">
                <a:latin typeface="Franklin Gothic Book" panose="020B0503020102020204" pitchFamily="34" charset="0"/>
              </a:rPr>
              <a:t> (757) 864-6074</a:t>
            </a:r>
          </a:p>
          <a:p>
            <a:pPr marL="0" indent="0" algn="ctr">
              <a:spcBef>
                <a:spcPts val="225"/>
              </a:spcBef>
              <a:buNone/>
            </a:pP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Email: </a:t>
            </a: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3"/>
              </a:rPr>
              <a:t>larc-S</a:t>
            </a:r>
            <a:r>
              <a:rPr lang="en-US" sz="1200" b="1" u="sng" kern="0" dirty="0">
                <a:solidFill>
                  <a:srgbClr val="0092D2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3"/>
              </a:rPr>
              <a:t>mallBusiness@mail.nasa.gov</a:t>
            </a:r>
            <a:endParaRPr lang="en-US" sz="1200" b="1" u="sng" kern="0" dirty="0">
              <a:solidFill>
                <a:srgbClr val="0092D2"/>
              </a:solidFill>
              <a:latin typeface="Franklin Gothic Book" panose="020B0503020102020204" pitchFamily="34" charset="0"/>
              <a:sym typeface="Arial" panose="020B0604020202020204" pitchFamily="34" charset="0"/>
            </a:endParaRPr>
          </a:p>
          <a:p>
            <a:pPr marL="0" indent="0" algn="ctr">
              <a:spcBef>
                <a:spcPts val="225"/>
              </a:spcBef>
              <a:buNone/>
            </a:pPr>
            <a:endParaRPr lang="en-US" sz="1200" b="1" u="sng" kern="0" dirty="0">
              <a:solidFill>
                <a:srgbClr val="0092D2"/>
              </a:solidFill>
              <a:latin typeface="Franklin Gothic Book" panose="020B0503020102020204" pitchFamily="34" charset="0"/>
              <a:sym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Website: </a:t>
            </a:r>
            <a:r>
              <a:rPr lang="en-US" altLang="en-US" sz="1200" b="1" u="sng" kern="0" dirty="0">
                <a:solidFill>
                  <a:srgbClr val="0092D2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4"/>
              </a:rPr>
              <a:t>www.nasa.gov/osbp</a:t>
            </a:r>
            <a:r>
              <a:rPr lang="en-US" altLang="en-US" sz="1200" b="1" u="sng" kern="0" dirty="0">
                <a:solidFill>
                  <a:srgbClr val="0092D2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NASA Vendor Database (NVDB): </a:t>
            </a:r>
            <a:r>
              <a:rPr lang="en-US" sz="1050" b="1" u="sng" dirty="0">
                <a:latin typeface="Franklin Gothic Book" panose="020B0503020102020204" pitchFamily="34" charset="0"/>
                <a:hlinkClick r:id="rId5"/>
              </a:rPr>
              <a:t>https://www.nasa.gov/osbp/nasa-vendor-database</a:t>
            </a:r>
            <a:r>
              <a:rPr lang="en-US" sz="1050" b="1" u="sng" dirty="0">
                <a:latin typeface="Franklin Gothic Book" panose="020B0503020102020204" pitchFamily="34" charset="0"/>
              </a:rPr>
              <a:t> </a:t>
            </a:r>
            <a:endParaRPr lang="en-US" sz="1050" b="1" dirty="0"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US" sz="1200" dirty="0">
                <a:latin typeface="Franklin Gothic Medium" panose="020B0603020102020204" pitchFamily="34" charset="0"/>
              </a:rPr>
              <a:t>NASA Partnerships: </a:t>
            </a:r>
            <a:r>
              <a:rPr lang="en-US" sz="1200" dirty="0">
                <a:latin typeface="Franklin Gothic Medium" panose="020B0603020102020204" pitchFamily="34" charset="0"/>
                <a:hlinkClick r:id="rId6"/>
              </a:rPr>
              <a:t>www.nasa.gov/partnerships</a:t>
            </a:r>
            <a:endParaRPr lang="en-US" sz="1200" dirty="0"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1200" dirty="0">
                <a:latin typeface="Franklin Gothic Medium" panose="020B0603020102020204" pitchFamily="34" charset="0"/>
              </a:rPr>
              <a:t>NASA Tech Transfer: </a:t>
            </a:r>
            <a:r>
              <a:rPr lang="en-US" sz="1200" b="1" dirty="0">
                <a:solidFill>
                  <a:prstClr val="black"/>
                </a:solidFill>
                <a:latin typeface="Franklin Gothic Book" panose="020B0503020102020204" pitchFamily="34" charset="0"/>
                <a:hlinkClick r:id="rId7"/>
              </a:rPr>
              <a:t>http://technology.nasa.gov</a:t>
            </a:r>
            <a:endParaRPr lang="en-US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US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NASA SBIR/STTR: </a:t>
            </a:r>
            <a:r>
              <a:rPr lang="en-US" sz="1200" b="1" dirty="0">
                <a:solidFill>
                  <a:prstClr val="black"/>
                </a:solidFill>
                <a:latin typeface="Franklin Gothic Book" panose="020B0503020102020204" pitchFamily="34" charset="0"/>
                <a:hlinkClick r:id="rId8"/>
              </a:rPr>
              <a:t>www.sbir.nasa.gov</a:t>
            </a:r>
            <a:endParaRPr lang="en-US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US" sz="1200" dirty="0">
                <a:latin typeface="Franklin Gothic Medium" panose="020B0603020102020204" pitchFamily="34" charset="0"/>
              </a:rPr>
              <a:t>2022 NASA Langley Research Center Annual Report: </a:t>
            </a:r>
            <a:r>
              <a:rPr lang="en-US" sz="1200" u="sng" dirty="0">
                <a:solidFill>
                  <a:srgbClr val="0563C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https://oh.larc.nasa.gov/oh/annual-report/2022/</a:t>
            </a:r>
            <a:r>
              <a:rPr lang="en-US" sz="1200" dirty="0">
                <a:latin typeface="Franklin Gothic Book" panose="020B0503020102020204" pitchFamily="34" charset="0"/>
              </a:rPr>
              <a:t>  </a:t>
            </a:r>
          </a:p>
          <a:p>
            <a:pPr marL="0" indent="0" algn="ctr">
              <a:buNone/>
            </a:pPr>
            <a:r>
              <a:rPr lang="en-US" sz="1200" dirty="0">
                <a:latin typeface="Franklin Gothic Medium" panose="020B0603020102020204" pitchFamily="34" charset="0"/>
              </a:rPr>
              <a:t>NASA Spinoff 2023: </a:t>
            </a:r>
            <a:r>
              <a:rPr lang="en-US" sz="1200" dirty="0">
                <a:latin typeface="Franklin Gothic Medium" panose="020B0603020102020204" pitchFamily="34" charset="0"/>
                <a:hlinkClick r:id="rId9"/>
              </a:rPr>
              <a:t>https://spinoff.nasa.gov/sites/default/files/2023-01/NASA-Spinoff-2023.pdf</a:t>
            </a:r>
            <a:r>
              <a:rPr lang="en-US" sz="1200" dirty="0"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4121416" y="5197682"/>
            <a:ext cx="922178" cy="18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79" bIns="0"/>
          <a:lstStyle>
            <a:lvl1pPr marL="39688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/>
            <a:r>
              <a:rPr lang="en-US" altLang="en-US" sz="900" dirty="0">
                <a:solidFill>
                  <a:prstClr val="black"/>
                </a:solidFill>
                <a:latin typeface="Gadugi" panose="020B0502040204020203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@</a:t>
            </a:r>
            <a:r>
              <a:rPr lang="en-US" altLang="en-US" sz="900" dirty="0">
                <a:solidFill>
                  <a:prstClr val="black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NASA_OSBP</a:t>
            </a:r>
          </a:p>
        </p:txBody>
      </p:sp>
      <p:sp>
        <p:nvSpPr>
          <p:cNvPr id="12" name="Rectangle 12"/>
          <p:cNvSpPr>
            <a:spLocks/>
          </p:cNvSpPr>
          <p:nvPr/>
        </p:nvSpPr>
        <p:spPr bwMode="auto">
          <a:xfrm>
            <a:off x="2552018" y="5175711"/>
            <a:ext cx="1133735" cy="18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79" bIns="0"/>
          <a:lstStyle>
            <a:lvl1pPr marL="39688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/>
            <a:r>
              <a:rPr lang="en-US" altLang="en-US" sz="900" dirty="0">
                <a:solidFill>
                  <a:prstClr val="black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NASASmallBusiness</a:t>
            </a:r>
          </a:p>
        </p:txBody>
      </p:sp>
      <p:sp>
        <p:nvSpPr>
          <p:cNvPr id="13" name="Rectangle 15"/>
          <p:cNvSpPr>
            <a:spLocks/>
          </p:cNvSpPr>
          <p:nvPr/>
        </p:nvSpPr>
        <p:spPr bwMode="auto">
          <a:xfrm>
            <a:off x="5479256" y="5168485"/>
            <a:ext cx="1381125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79" bIns="0"/>
          <a:lstStyle>
            <a:lvl1pPr marL="39688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/>
            <a:r>
              <a:rPr lang="en-US" altLang="en-US" sz="900" dirty="0">
                <a:solidFill>
                  <a:prstClr val="black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NASA Vendor Database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10</a:t>
            </a:fld>
            <a:endParaRPr lang="en-US" dirty="0"/>
          </a:p>
        </p:txBody>
      </p:sp>
      <p:pic>
        <p:nvPicPr>
          <p:cNvPr id="14" name="Picture 13" descr="Facebook icon">
            <a:hlinkClick r:id="rId10" tooltip="OSBP on Facebook"/>
            <a:extLst>
              <a:ext uri="{FF2B5EF4-FFF2-40B4-BE49-F238E27FC236}">
                <a16:creationId xmlns:a16="http://schemas.microsoft.com/office/drawing/2014/main" id="{BA9DC0EC-EC48-49ED-92D8-15F752F04E3C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43" y="4714128"/>
            <a:ext cx="447083" cy="405338"/>
          </a:xfrm>
          <a:prstGeom prst="rect">
            <a:avLst/>
          </a:prstGeom>
        </p:spPr>
      </p:pic>
      <p:pic>
        <p:nvPicPr>
          <p:cNvPr id="15" name="Picture 14" descr="Twitter icon">
            <a:hlinkClick r:id="rId12" tooltip="OSBP on Twitter"/>
            <a:extLst>
              <a:ext uri="{FF2B5EF4-FFF2-40B4-BE49-F238E27FC236}">
                <a16:creationId xmlns:a16="http://schemas.microsoft.com/office/drawing/2014/main" id="{B0ADD06F-485B-4ECE-A4C0-999DC2C4444F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45" y="4715522"/>
            <a:ext cx="372950" cy="405337"/>
          </a:xfrm>
          <a:prstGeom prst="rect">
            <a:avLst/>
          </a:prstGeom>
        </p:spPr>
      </p:pic>
      <p:pic>
        <p:nvPicPr>
          <p:cNvPr id="16" name="Picture 15" descr="NASA Vendor Database icon">
            <a:hlinkClick r:id="rId14" tooltip="NASA Vendor Database"/>
            <a:extLst>
              <a:ext uri="{FF2B5EF4-FFF2-40B4-BE49-F238E27FC236}">
                <a16:creationId xmlns:a16="http://schemas.microsoft.com/office/drawing/2014/main" id="{39BA71D0-BB6E-4138-8802-73CE18CB7DEB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58" y="4714130"/>
            <a:ext cx="372950" cy="4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B29E-3BDB-4C4F-8717-15FA94A4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 Agency October - January FY23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</a:t>
            </a:r>
            <a:r>
              <a:rPr lang="en-US" altLang="en-US" sz="1200" dirty="0"/>
              <a:t>February 6</a:t>
            </a: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, 2023 from SAM.GOV</a:t>
            </a: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2877F-D982-C548-9404-3D00EE9F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D3A334-849F-4ADB-BAF7-813F8427B509}"/>
              </a:ext>
            </a:extLst>
          </p:cNvPr>
          <p:cNvGraphicFramePr>
            <a:graphicFrameLocks noGrp="1"/>
          </p:cNvGraphicFramePr>
          <p:nvPr/>
        </p:nvGraphicFramePr>
        <p:xfrm>
          <a:off x="5183134" y="1523999"/>
          <a:ext cx="3632200" cy="1705610"/>
        </p:xfrm>
        <a:graphic>
          <a:graphicData uri="http://schemas.openxmlformats.org/drawingml/2006/table">
            <a:tbl>
              <a:tblPr/>
              <a:tblGrid>
                <a:gridCol w="1993900">
                  <a:extLst>
                    <a:ext uri="{9D8B030D-6E8A-4147-A177-3AD203B41FA5}">
                      <a16:colId xmlns:a16="http://schemas.microsoft.com/office/drawing/2014/main" val="2378469443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1067544079"/>
                    </a:ext>
                  </a:extLst>
                </a:gridCol>
              </a:tblGrid>
              <a:tr h="202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DOLLARS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85904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DOLLARS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$4,488,075,869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67914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SMALL BUSINESS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$627,914,995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64443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$313,402,406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63545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WOSB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$160,297,814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23323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HUBZone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$43,084,400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54528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SDVOSB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$75,396,434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075322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/>
        </p:nvGraphicFramePr>
        <p:xfrm>
          <a:off x="0" y="1206655"/>
          <a:ext cx="9144000" cy="446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767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D08A-973A-4EEC-975A-F0A36919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Langley Research Center (LaRC) October - January FY23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February </a:t>
            </a:r>
            <a:r>
              <a:rPr lang="en-US" altLang="en-US" sz="1200" dirty="0"/>
              <a:t>6</a:t>
            </a: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, 2023 from 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D29D1-4D72-4650-AF9D-78334EA1C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BC7C6B-8738-4A3F-BC1F-F1636EA5CFB6}"/>
              </a:ext>
            </a:extLst>
          </p:cNvPr>
          <p:cNvGraphicFramePr>
            <a:graphicFrameLocks noGrp="1"/>
          </p:cNvGraphicFramePr>
          <p:nvPr/>
        </p:nvGraphicFramePr>
        <p:xfrm>
          <a:off x="5176039" y="1509711"/>
          <a:ext cx="3632200" cy="1733550"/>
        </p:xfrm>
        <a:graphic>
          <a:graphicData uri="http://schemas.openxmlformats.org/drawingml/2006/table">
            <a:tbl>
              <a:tblPr/>
              <a:tblGrid>
                <a:gridCol w="1993900">
                  <a:extLst>
                    <a:ext uri="{9D8B030D-6E8A-4147-A177-3AD203B41FA5}">
                      <a16:colId xmlns:a16="http://schemas.microsoft.com/office/drawing/2014/main" val="3884475987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719092752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DOLLARS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3476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DOLLARS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$114,041,164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0988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SMALL BUSINESS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$48,179,790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3375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$17,188,069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04958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WOSB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$6,885,695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33181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HUBZone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$255,617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5328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SDVOSB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$175,811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289443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GraphicFramePr>
            <a:graphicFrameLocks/>
          </p:cNvGraphicFramePr>
          <p:nvPr/>
        </p:nvGraphicFramePr>
        <p:xfrm>
          <a:off x="0" y="1227667"/>
          <a:ext cx="9144000" cy="448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566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7" y="1083107"/>
            <a:ext cx="5986463" cy="447110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en-US" sz="1800" dirty="0">
              <a:sym typeface="Helvetica Neue" charset="0"/>
            </a:endParaRPr>
          </a:p>
          <a:p>
            <a:pPr algn="ctr">
              <a:defRPr/>
            </a:pPr>
            <a:endParaRPr lang="en-US" sz="1800" dirty="0">
              <a:sym typeface="Helvetica Neue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D5148-782F-41B3-B796-D644024D3100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7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742" y="305738"/>
            <a:ext cx="89329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UPCOMING OPPORTUNITIES</a:t>
            </a:r>
            <a:endParaRPr kumimoji="0" lang="en-US" sz="27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500061"/>
              </p:ext>
            </p:extLst>
          </p:nvPr>
        </p:nvGraphicFramePr>
        <p:xfrm>
          <a:off x="102743" y="1205711"/>
          <a:ext cx="8847103" cy="3890651"/>
        </p:xfrm>
        <a:graphic>
          <a:graphicData uri="http://schemas.openxmlformats.org/drawingml/2006/table">
            <a:tbl>
              <a:tblPr firstRow="1" bandRow="1"/>
              <a:tblGrid>
                <a:gridCol w="264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9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88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Procurement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NAICS Code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Set-Aside</a:t>
                      </a:r>
                      <a:endParaRPr lang="en-US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Est.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RFP/RFQ Release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 dirty="0"/>
                        <a:t>2023 NASA SBIR/STTR Phase I Submissions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1/10/23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Proposals due March 13, 2023, by 5:00pm ET (</a:t>
                      </a:r>
                      <a:r>
                        <a:rPr lang="en-US" sz="1100" dirty="0">
                          <a:hlinkClick r:id="rId3"/>
                        </a:rPr>
                        <a:t>https://sbir.nasa.gov/solicitations</a:t>
                      </a:r>
                      <a:r>
                        <a:rPr lang="en-US" sz="1100" dirty="0"/>
                        <a:t>)  </a:t>
                      </a:r>
                      <a:endParaRPr lang="en-US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0953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 dirty="0"/>
                        <a:t>Reliance Consolidated Models (RECOM) VI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541715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RFI issued 12/2/22 (RECOM_VI_RFI-SS)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POC: Sherri Kopczynski (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Larc-recom6@mail.nasa.gov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3907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 dirty="0"/>
                        <a:t>Force Measurements Support Services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334511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RFI issued 1/5/23 (FMSSIII)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POC: Ambreen Sanchez (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Larc-fmss3@mail.nasa.gov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48304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 dirty="0"/>
                        <a:t>Langley Logistics Support Services 2 (LSS2)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541614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8(a)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RFI issued 1/26/23 (LSS2-Sources-Sought_RFI)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POC: Kimberly Wilson (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Kimberly.c.Wilson@nasa.gov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0186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 dirty="0"/>
                        <a:t>Administrative Services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561110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RFI issued 9/9/22 (80LARC23RFIADMNSVS)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POC: Lakhassia McCoy (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larc-neas@mail.nasa.gov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6891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Center Maintenance, Operations, and Engineering (CMOE) II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561210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RFI issued 5/27/22 (CMOE_II_RFI_SS)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POC: Ola Charles (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larc-cmoe-ii@mail.nasa.gov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563059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BAFAE4-32F2-4AB4-9313-10C32E9D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See beta.SAM.gov for updates and new opportunities!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87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1" y="243189"/>
            <a:ext cx="8934253" cy="585957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Upcoming Learning Opportunities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62199"/>
              </p:ext>
            </p:extLst>
          </p:nvPr>
        </p:nvGraphicFramePr>
        <p:xfrm>
          <a:off x="67110" y="1158658"/>
          <a:ext cx="8985545" cy="41846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2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7632">
                  <a:extLst>
                    <a:ext uri="{9D8B030D-6E8A-4147-A177-3AD203B41FA5}">
                      <a16:colId xmlns:a16="http://schemas.microsoft.com/office/drawing/2014/main" val="578134319"/>
                    </a:ext>
                  </a:extLst>
                </a:gridCol>
              </a:tblGrid>
              <a:tr h="2755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Presenter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j-lt"/>
                          <a:cs typeface="Arial" panose="020B0604020202020204" pitchFamily="34" charset="0"/>
                        </a:rPr>
                        <a:t>Comments/Registration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21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February 21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Use Local Search Engine Optimization (SEO) to Build Your Online Presence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SCORE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https://www.score.org/washingtondc/event/how-use-local-seo-build-your-online-presence-2212023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73062271"/>
                  </a:ext>
                </a:extLst>
              </a:tr>
              <a:tr h="34701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February 21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Marketing to the Federal Government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Virginia PTAC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https://cvsbdc.org/event/marketing-to-the-federal-government-3/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40551129"/>
                  </a:ext>
                </a:extLst>
              </a:tr>
              <a:tr h="34701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February 22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Ask the Right Questions and Gain Trust with the Contracting Officer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Virginia PTAC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https://virginiaptac.ecenterdirect.com/events/3689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72213597"/>
                  </a:ext>
                </a:extLst>
              </a:tr>
              <a:tr h="270249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February 27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Creating a Capability Statement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Virginia PTAC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6"/>
                        </a:rPr>
                        <a:t>https://virginiaptac.ecenterdirect.com/events/3629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60971665"/>
                  </a:ext>
                </a:extLst>
              </a:tr>
              <a:tr h="34701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February 28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Price to Win – It's More than Just Pricing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Virginia PTAC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https://virginiaptac.ecenterdirect.com/events/3378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60390934"/>
                  </a:ext>
                </a:extLst>
              </a:tr>
              <a:tr h="34701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February 28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Hampton Roads/Eastern Shore Region One-on-One Business Counseling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Virginia SBSD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8"/>
                        </a:rPr>
                        <a:t>https://www.eventbrite.com/e/hampton-roadseastern-shore-region-one-on-one-business-counseling-tickets-507798688547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86383569"/>
                  </a:ext>
                </a:extLst>
              </a:tr>
              <a:tr h="34701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March 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Thursdays with the SBA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SBA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9"/>
                        </a:rPr>
                        <a:t>https://clients.virginiasbdc.org/workshop.aspx?ekey=140430007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15751778"/>
                  </a:ext>
                </a:extLst>
              </a:tr>
              <a:tr h="34701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March 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Small Business Symposium – Chesapeake, VA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Virginia SBSD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10"/>
                        </a:rPr>
                        <a:t>https://www.eventbrite.com/e/small-business-symposium-chesapeake-va-tickets-533648957397?aff=ebdsoporgprofile</a:t>
                      </a:r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40617596"/>
                  </a:ext>
                </a:extLst>
              </a:tr>
              <a:tr h="34701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March 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Do Business with NASA featuring Agency Research Centers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11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10525057"/>
                  </a:ext>
                </a:extLst>
              </a:tr>
              <a:tr h="34701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April 19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from the NASA Office of Procurement: Opportunities &amp; Product Service Lines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11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0365293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D1F81-D034-4373-84CC-128618D2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90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9" y="286372"/>
            <a:ext cx="8930587" cy="585957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Upcoming Outreach Opportunities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10554"/>
              </p:ext>
            </p:extLst>
          </p:nvPr>
        </p:nvGraphicFramePr>
        <p:xfrm>
          <a:off x="79849" y="1196340"/>
          <a:ext cx="8876260" cy="38637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3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725">
                  <a:extLst>
                    <a:ext uri="{9D8B030D-6E8A-4147-A177-3AD203B41FA5}">
                      <a16:colId xmlns:a16="http://schemas.microsoft.com/office/drawing/2014/main" val="581505612"/>
                    </a:ext>
                  </a:extLst>
                </a:gridCol>
                <a:gridCol w="3227913">
                  <a:extLst>
                    <a:ext uri="{9D8B030D-6E8A-4147-A177-3AD203B41FA5}">
                      <a16:colId xmlns:a16="http://schemas.microsoft.com/office/drawing/2014/main" val="578134319"/>
                    </a:ext>
                  </a:extLst>
                </a:gridCol>
              </a:tblGrid>
              <a:tr h="23316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Comments/Registration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34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February 28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Naval Surface Warfare Center (NSWC) Dahlgren Industry Day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NSWC &amp; TASC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Norfolk, VA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https://tasc-tgic.org/event-5127539</a:t>
                      </a:r>
                      <a:r>
                        <a:rPr lang="en-US" sz="1000" u="none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61183696"/>
                  </a:ext>
                </a:extLst>
              </a:tr>
              <a:tr h="50104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February 28 – March 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2023 Society of American Military Engineers (SAME) Small Business Outreach + Industry Day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SAME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Virginia Beach, VA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https://www.eventbrite.com/e/same-mid-atlantic-small-business-outreach-industry-day-tickets-429634407077</a:t>
                      </a:r>
                      <a:r>
                        <a:rPr lang="en-US" sz="1000" u="none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22967001"/>
                  </a:ext>
                </a:extLst>
              </a:tr>
              <a:tr h="5326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March 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 OSBP - Kennedy Space Center Virtual Outreach 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NASA OSBP &amp; KSC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Virtual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https://www.eventbrite.com/e/nasa-osbp-kennedy-space-center-virtual-outreach-tickets-526502602457?aff=erelpanelorg</a:t>
                      </a:r>
                      <a:r>
                        <a:rPr lang="en-US" sz="1000" u="none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1239537"/>
                  </a:ext>
                </a:extLst>
              </a:tr>
              <a:tr h="54488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March 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Norfolk State University SWaM Conference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Va. Dept of SB &amp; Supplier Diversity and NSU Procurement Dept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Norfolk State University, Norfolk, VA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https://www.eventbrite.com/e/norfolk-state-university-swam-conference-tickets-529597579617</a:t>
                      </a:r>
                      <a:r>
                        <a:rPr lang="en-US" sz="1000" u="none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07456304"/>
                  </a:ext>
                </a:extLst>
              </a:tr>
              <a:tr h="54488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March 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28-29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National Small Business Federal Contracting Summit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US Women's Chamber of Commerce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Hybrid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  <a:hlinkClick r:id="rId7"/>
                        </a:rPr>
                        <a:t>https://www.uswcc.org/events/national-small-business-federal-contracting-summit-dc-spring-2023/</a:t>
                      </a:r>
                      <a:r>
                        <a:rPr lang="en-US" sz="1000" u="none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31721695"/>
                  </a:ext>
                </a:extLst>
              </a:tr>
              <a:tr h="41116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April 20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Small Business Contracting Conference &amp; Expo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Contract Ready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Fort Eustis, VA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  <a:hlinkClick r:id="rId8"/>
                        </a:rPr>
                        <a:t>https://ticketbud.com/events/958f473a-d1f4-11eb-b5dc-42010a717014</a:t>
                      </a:r>
                      <a:r>
                        <a:rPr lang="en-US" sz="1000" u="none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US" sz="1000" u="none" dirty="0">
                        <a:solidFill>
                          <a:srgbClr val="0070C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30032340"/>
                  </a:ext>
                </a:extLst>
              </a:tr>
              <a:tr h="48851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April 27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 and Partners Small Business and HBCU Summit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NASA OSBP &amp; Southern University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New Orleans, LA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https://www.eventbrite.com/e/nasa-and-partners-small-business-and-hbcu-summit-tickets-528684458447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3476155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783A6-32C2-41F9-88F7-764BBF5C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224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Miscellaneous</a:t>
            </a:r>
            <a:endParaRPr lang="en-US" sz="27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F1E872-0C5E-480E-9074-741C88116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95" y="1196236"/>
            <a:ext cx="8661747" cy="4102274"/>
          </a:xfrm>
        </p:spPr>
        <p:txBody>
          <a:bodyPr>
            <a:normAutofit/>
          </a:bodyPr>
          <a:lstStyle/>
          <a:p>
            <a:r>
              <a:rPr lang="en-US" sz="2000" dirty="0"/>
              <a:t>Langley Research Center 2022 Annual Report (</a:t>
            </a:r>
            <a:r>
              <a:rPr lang="en-US" sz="2000" dirty="0">
                <a:hlinkClick r:id="rId3"/>
              </a:rPr>
              <a:t>https://oh.larc.nasa.gov/oh/annual-report/2022/</a:t>
            </a:r>
            <a:r>
              <a:rPr lang="en-US" sz="2000" dirty="0"/>
              <a:t>)</a:t>
            </a:r>
          </a:p>
          <a:p>
            <a:r>
              <a:rPr lang="en-US" sz="2000" dirty="0"/>
              <a:t>NASA Technology Transfer Program Spinoff 2023 (</a:t>
            </a:r>
            <a:r>
              <a:rPr lang="en-US" sz="2000" dirty="0">
                <a:hlinkClick r:id="rId4"/>
              </a:rPr>
              <a:t>https://spinoff.nasa.gov/sites/default/files/2023-01/NASA-Spinoff-2023.pdf</a:t>
            </a:r>
            <a:r>
              <a:rPr lang="en-US" sz="2000" dirty="0"/>
              <a:t>) </a:t>
            </a:r>
          </a:p>
          <a:p>
            <a:r>
              <a:rPr lang="en-US" sz="2000" dirty="0">
                <a:solidFill>
                  <a:srgbClr val="002060"/>
                </a:solidFill>
                <a:latin typeface="+mj-lt"/>
              </a:rPr>
              <a:t>Updates to the NASA Enterprise Procurement Strategies (Appendix A): </a:t>
            </a:r>
            <a:r>
              <a:rPr lang="en-US" sz="2000" dirty="0">
                <a:solidFill>
                  <a:srgbClr val="002060"/>
                </a:solidFill>
                <a:latin typeface="+mj-lt"/>
                <a:hlinkClick r:id="rId5"/>
              </a:rPr>
              <a:t>https://www.hq.nasa.gov/office/procurement/regs/NFS.pdf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 </a:t>
            </a:r>
          </a:p>
          <a:p>
            <a:r>
              <a:rPr lang="en-US" sz="2000" dirty="0">
                <a:solidFill>
                  <a:srgbClr val="002060"/>
                </a:solidFill>
                <a:latin typeface="+mj-lt"/>
              </a:rPr>
              <a:t>For local SB resources: </a:t>
            </a:r>
            <a:r>
              <a:rPr lang="en-US" sz="2000" dirty="0">
                <a:solidFill>
                  <a:srgbClr val="002060"/>
                </a:solidFill>
                <a:latin typeface="+mj-lt"/>
                <a:hlinkClick r:id="rId6"/>
              </a:rPr>
              <a:t>https://www.sba.gov/local-assistance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 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+mj-lt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C51FE-49D9-314D-9957-ABBF7DDE878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5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901608"/>
              </p:ext>
            </p:extLst>
          </p:nvPr>
        </p:nvGraphicFramePr>
        <p:xfrm>
          <a:off x="56509" y="1171254"/>
          <a:ext cx="8996146" cy="2111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09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418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Source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Website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effectLst/>
                        </a:rPr>
                        <a:t>Comments</a:t>
                      </a:r>
                      <a:endParaRPr lang="en-US" sz="9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7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SAM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hlinkClick r:id="rId3"/>
                        </a:rPr>
                        <a:t>https://sam.gov/</a:t>
                      </a:r>
                      <a:r>
                        <a:rPr lang="en-US" sz="900" b="0" dirty="0"/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/>
                        <a:t>Federal contract opportunities website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1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NASA Acquisition Forecast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4"/>
                        </a:rPr>
                        <a:t>https://www.hq.nasa.gov/office/procurement/forecast/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Agency-wide acquisition forecast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3354021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Active Contract List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NASA OSBP Mobile App and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5"/>
                        </a:rPr>
                        <a:t>www.nasa.gov/osbp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Available for download on IOS and Android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231148765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Business Administration Subcontracting Network (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SubNet</a:t>
                      </a: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900" b="0" dirty="0">
                        <a:latin typeface="+mn-lt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  <a:hlinkClick r:id="rId6"/>
                        </a:rPr>
                        <a:t>https://eweb1.sba.gov/subnet/client/dsp_Landing.cfm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+mn-lt"/>
                        </a:rPr>
                        <a:t>Federal subcontracting opportunities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4181033224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Solicitation and Proposal Integrated Review and Evaluation System (NSPIRES)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7"/>
                        </a:rPr>
                        <a:t>https://nspires.nasaprs.com/external/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Research opportunities in science and technology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231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Small Business Innovation Research/Small Business Technology Transfer (SBIR/STTR)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8"/>
                        </a:rPr>
                        <a:t>https://sbir.gsfc.nasa.gov/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Opportunities for small, high technology companies and research institutions to participate in Federal Government sponsored R&amp;D efforts in key technology areas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29413" y="150415"/>
            <a:ext cx="6858000" cy="952500"/>
          </a:xfrm>
        </p:spPr>
        <p:txBody>
          <a:bodyPr>
            <a:normAutofit/>
          </a:bodyPr>
          <a:lstStyle/>
          <a:p>
            <a:pPr algn="ctr"/>
            <a:r>
              <a:rPr lang="en-US" sz="2700" dirty="0">
                <a:latin typeface="Franklin Gothic Book" panose="020B0503020102020204" pitchFamily="34" charset="0"/>
              </a:rPr>
              <a:t>Where to find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057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473619"/>
              </p:ext>
            </p:extLst>
          </p:nvPr>
        </p:nvGraphicFramePr>
        <p:xfrm>
          <a:off x="56508" y="1171254"/>
          <a:ext cx="8924653" cy="193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18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Source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Website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7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SBA – Richmond District Office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hlinkClick r:id="rId3"/>
                        </a:rPr>
                        <a:t>https://www.sba.gov/district/virginia?utm_medium=email&amp;utm_source=govdelivery</a:t>
                      </a:r>
                      <a:r>
                        <a:rPr lang="en-US" sz="900" b="0" dirty="0"/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2389151"/>
                  </a:ext>
                </a:extLst>
              </a:tr>
              <a:tr h="21787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Virginia Procurement Technical Assistance Center (PTAC)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hlinkClick r:id="rId4"/>
                        </a:rPr>
                        <a:t>https://virginiaptac.org/?utm_medium=email&amp;utm_source=govdelivery</a:t>
                      </a:r>
                      <a:r>
                        <a:rPr lang="en-US" sz="900" b="0" dirty="0"/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1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Service Corps of Retired Executives (SCORE)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5"/>
                        </a:rPr>
                        <a:t>https://www.score.org/?utm_medium=email&amp;utm_source=govdelivery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3354021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Veteran Business Outreach Center (VBOC)</a:t>
                      </a:r>
                      <a:endParaRPr lang="en-US" sz="900" b="0" dirty="0">
                        <a:latin typeface="+mn-lt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  <a:hlinkClick r:id="rId6"/>
                        </a:rPr>
                        <a:t>https://www.odu.edu/iie/vboc?utm_medium=email&amp;utm_source=govdelivery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4181033224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Virginia Small Business Development Center (SBDC)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7"/>
                        </a:rPr>
                        <a:t>https://www.virginiasbdc.org/business-recovery-center/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231">
                <a:tc>
                  <a:txBody>
                    <a:bodyPr/>
                    <a:lstStyle/>
                    <a:p>
                      <a:r>
                        <a:rPr lang="en-US" sz="900" b="0" dirty="0"/>
                        <a:t>Women’s Business Center (WBC) - ODU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8"/>
                        </a:rPr>
                        <a:t>https://www.odu.edu/iie/wbc?utm_medium=email&amp;utm_source=govdelivery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r>
                        <a:rPr lang="en-US" sz="900" b="0" dirty="0"/>
                        <a:t>Women’s Business Center (WBC) of Richmond – The Institute and Virginia Union University (VUU)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9"/>
                        </a:rPr>
                        <a:t>https://theinstitutenc.org/WBCRichmond/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29413" y="150415"/>
            <a:ext cx="6858000" cy="952500"/>
          </a:xfrm>
        </p:spPr>
        <p:txBody>
          <a:bodyPr>
            <a:normAutofit/>
          </a:bodyPr>
          <a:lstStyle/>
          <a:p>
            <a:pPr algn="ctr"/>
            <a:r>
              <a:rPr lang="en-US" sz="2700" dirty="0">
                <a:latin typeface="Franklin Gothic Book" panose="020B0503020102020204" pitchFamily="34" charset="0"/>
              </a:rPr>
              <a:t>Where to find Assistance</a:t>
            </a:r>
          </a:p>
        </p:txBody>
      </p:sp>
    </p:spTree>
    <p:extLst>
      <p:ext uri="{BB962C8B-B14F-4D97-AF65-F5344CB8AC3E}">
        <p14:creationId xmlns:p14="http://schemas.microsoft.com/office/powerpoint/2010/main" val="4119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SBP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A7F4"/>
      </a:accent1>
      <a:accent2>
        <a:srgbClr val="FADE21"/>
      </a:accent2>
      <a:accent3>
        <a:srgbClr val="A5A5A5"/>
      </a:accent3>
      <a:accent4>
        <a:srgbClr val="FFA905"/>
      </a:accent4>
      <a:accent5>
        <a:srgbClr val="2B7AB4"/>
      </a:accent5>
      <a:accent6>
        <a:srgbClr val="70AD47"/>
      </a:accent6>
      <a:hlink>
        <a:srgbClr val="2B7AB4"/>
      </a:hlink>
      <a:folHlink>
        <a:srgbClr val="D7621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10 - LCSC SB Update Center" id="{ABC65929-E2DE-4C29-88C9-406AFA4F03AC}" vid="{9E059C9A-F017-421D-817A-55DFE617E309}"/>
    </a:ext>
  </a:extLst>
</a:theme>
</file>

<file path=ppt/theme/theme2.xml><?xml version="1.0" encoding="utf-8"?>
<a:theme xmlns:a="http://schemas.openxmlformats.org/drawingml/2006/main" name="1_Office Theme">
  <a:themeElements>
    <a:clrScheme name="OSBP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A7F4"/>
      </a:accent1>
      <a:accent2>
        <a:srgbClr val="FADE21"/>
      </a:accent2>
      <a:accent3>
        <a:srgbClr val="A5A5A5"/>
      </a:accent3>
      <a:accent4>
        <a:srgbClr val="FFA905"/>
      </a:accent4>
      <a:accent5>
        <a:srgbClr val="2B7AB4"/>
      </a:accent5>
      <a:accent6>
        <a:srgbClr val="70AD47"/>
      </a:accent6>
      <a:hlink>
        <a:srgbClr val="2B7AB4"/>
      </a:hlink>
      <a:folHlink>
        <a:srgbClr val="D7621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4E6F570-A1E4-EA47-A277-CAECBD1D8F19}" vid="{57F6CEA7-D739-EF4B-8F39-915AB5DCD40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4bdf555-ed74-49fc-9172-35f0122ddbf1">X42FUWTPVHZK-419532041-2177</_dlc_DocId>
    <_dlc_DocIdUrl xmlns="94bdf555-ed74-49fc-9172-35f0122ddbf1">
      <Url>https://itcdcmsportal.hq.nasa.gov/organization/hqosbp/sbss/_layouts/15/DocIdRedir.aspx?ID=X42FUWTPVHZK-419532041-2177</Url>
      <Description>X42FUWTPVHZK-419532041-2177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C2E690287E9443975D2B459689C2E6" ma:contentTypeVersion="3" ma:contentTypeDescription="Create a new document." ma:contentTypeScope="" ma:versionID="a0a4d33779251b86a81dcde212ff4a4a">
  <xsd:schema xmlns:xsd="http://www.w3.org/2001/XMLSchema" xmlns:xs="http://www.w3.org/2001/XMLSchema" xmlns:p="http://schemas.microsoft.com/office/2006/metadata/properties" xmlns:ns2="94bdf555-ed74-49fc-9172-35f0122ddbf1" xmlns:ns3="aa04f444-95a2-4502-8a33-bc8688baf6ee" targetNamespace="http://schemas.microsoft.com/office/2006/metadata/properties" ma:root="true" ma:fieldsID="fdd717796140ba3a063e4b8516438c4f" ns2:_="" ns3:_="">
    <xsd:import namespace="94bdf555-ed74-49fc-9172-35f0122ddbf1"/>
    <xsd:import namespace="aa04f444-95a2-4502-8a33-bc8688baf6e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df555-ed74-49fc-9172-35f0122ddbf1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4f444-95a2-4502-8a33-bc8688baf6e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708B1B-0C9D-41CA-9753-14D6B23AE11C}">
  <ds:schemaRefs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94bdf555-ed74-49fc-9172-35f0122ddbf1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a04f444-95a2-4502-8a33-bc8688baf6ee"/>
  </ds:schemaRefs>
</ds:datastoreItem>
</file>

<file path=customXml/itemProps2.xml><?xml version="1.0" encoding="utf-8"?>
<ds:datastoreItem xmlns:ds="http://schemas.openxmlformats.org/officeDocument/2006/customXml" ds:itemID="{2ABF8156-53BC-4AF5-AC35-F60DBF649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df555-ed74-49fc-9172-35f0122ddbf1"/>
    <ds:schemaRef ds:uri="aa04f444-95a2-4502-8a33-bc8688baf6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989A92-7B82-4DE3-9063-2EC03FC547E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DADA97A-BAA5-4DD3-845F-484E5F06D5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2020-10 - LCSC SB Update Center</Template>
  <TotalTime>22061</TotalTime>
  <Words>1449</Words>
  <Application>Microsoft Office PowerPoint</Application>
  <PresentationFormat>On-screen Show (16:10)</PresentationFormat>
  <Paragraphs>264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Franklin Gothic Book</vt:lpstr>
      <vt:lpstr>Franklin Gothic Medium</vt:lpstr>
      <vt:lpstr>Gadugi</vt:lpstr>
      <vt:lpstr>Impact</vt:lpstr>
      <vt:lpstr>Times New Roman</vt:lpstr>
      <vt:lpstr>Office Theme</vt:lpstr>
      <vt:lpstr>1_Office Theme</vt:lpstr>
      <vt:lpstr>LCSC Small Business Update</vt:lpstr>
      <vt:lpstr>NASA Agency October - January FY23 Prime Goals vs. Actual Percentages Data generated February 6, 2023 from SAM.GOV</vt:lpstr>
      <vt:lpstr>Langley Research Center (LaRC) October - January FY23 Prime Goals vs. Actual Percentages Data generated February 6, 2023 from SAM.GOV</vt:lpstr>
      <vt:lpstr>PowerPoint Presentation</vt:lpstr>
      <vt:lpstr>Upcoming Learning Opportunities</vt:lpstr>
      <vt:lpstr>Upcoming Outreach Opportunities</vt:lpstr>
      <vt:lpstr>Miscellaneous</vt:lpstr>
      <vt:lpstr>Where to find opportunities</vt:lpstr>
      <vt:lpstr>Where to find Assistance</vt:lpstr>
      <vt:lpstr>Contact Information &amp;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LCSC Small Business Update</dc:title>
  <dc:creator>Betts, Robert O. (LARC-B1)</dc:creator>
  <cp:lastModifiedBy>Betts, Robert O. (LARC-ZA000)</cp:lastModifiedBy>
  <cp:revision>288</cp:revision>
  <cp:lastPrinted>2021-04-15T14:53:36Z</cp:lastPrinted>
  <dcterms:created xsi:type="dcterms:W3CDTF">2020-11-10T15:42:11Z</dcterms:created>
  <dcterms:modified xsi:type="dcterms:W3CDTF">2023-02-12T13:29:58Z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0x01010096C2E690287E9443975D2B459689C2E6</vt:lpwstr>
  </property>
  <property fmtid="{D5CDD505-2E9C-101B-9397-08002B2CF9AE}" pid="3" name="_dlc_DocIdItemGuid">
    <vt:lpwstr>fcdd3adc-65b1-45ed-9c77-1965f9b9be47</vt:lpwstr>
  </property>
</Properties>
</file>