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5"/>
  </p:sldMasterIdLst>
  <p:notesMasterIdLst>
    <p:notesMasterId r:id="rId15"/>
  </p:notesMasterIdLst>
  <p:sldIdLst>
    <p:sldId id="256" r:id="rId6"/>
    <p:sldId id="257" r:id="rId7"/>
    <p:sldId id="265" r:id="rId8"/>
    <p:sldId id="342" r:id="rId9"/>
    <p:sldId id="332" r:id="rId10"/>
    <p:sldId id="338" r:id="rId11"/>
    <p:sldId id="309" r:id="rId12"/>
    <p:sldId id="339" r:id="rId13"/>
    <p:sldId id="288" r:id="rId14"/>
  </p:sldIdLst>
  <p:sldSz cx="9144000" cy="5715000" type="screen16x1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4502" autoAdjust="0"/>
  </p:normalViewPr>
  <p:slideViewPr>
    <p:cSldViewPr snapToGrid="0" snapToObjects="1">
      <p:cViewPr varScale="1">
        <p:scale>
          <a:sx n="86" d="100"/>
          <a:sy n="86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1001461726763E-2"/>
                  <c:y val="-2.144061802030250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0C-41DF-AA94-323E69F5DA88}"/>
                </c:ext>
              </c:extLst>
            </c:dLbl>
            <c:dLbl>
              <c:idx val="1"/>
              <c:layout>
                <c:manualLayout>
                  <c:x val="1.0468097341765001E-2"/>
                  <c:y val="-2.086662626214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0C-41DF-AA94-323E69F5DA88}"/>
                </c:ext>
              </c:extLst>
            </c:dLbl>
            <c:dLbl>
              <c:idx val="2"/>
              <c:layout>
                <c:manualLayout>
                  <c:x val="9.2146594832631708E-3"/>
                  <c:y val="-1.638733465485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0C-41DF-AA94-323E69F5DA88}"/>
                </c:ext>
              </c:extLst>
            </c:dLbl>
            <c:dLbl>
              <c:idx val="3"/>
              <c:layout>
                <c:manualLayout>
                  <c:x val="1.0750424629348001E-2"/>
                  <c:y val="-2.9251632922141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0C-41DF-AA94-323E69F5DA88}"/>
                </c:ext>
              </c:extLst>
            </c:dLbl>
            <c:dLbl>
              <c:idx val="4"/>
              <c:layout>
                <c:manualLayout>
                  <c:x val="7.6789119080315597E-3"/>
                  <c:y val="-2.51546823377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0C-41DF-AA94-323E69F5DA8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Goaling'!$H$17,'Small Business Goaling'!$L$17,'Small Business Goaling'!$P$17,'Small Business Goaling'!$T$17,'Small Business Goaling'!$X$17)</c:f>
              <c:numCache>
                <c:formatCode>#,##0.0%</c:formatCode>
                <c:ptCount val="5"/>
                <c:pt idx="0" formatCode="0.00%">
                  <c:v>0.1575</c:v>
                </c:pt>
                <c:pt idx="1">
                  <c:v>8.2000000000000003E-2</c:v>
                </c:pt>
                <c:pt idx="2">
                  <c:v>0.05</c:v>
                </c:pt>
                <c:pt idx="3" formatCode="0.0%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0C-41DF-AA94-323E69F5DA88}"/>
            </c:ext>
          </c:extLst>
        </c:ser>
        <c:ser>
          <c:idx val="1"/>
          <c:order val="1"/>
          <c:tx>
            <c:v>Actuals</c:v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1.12399016508606E-2"/>
                  <c:y val="-2.824004482829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0C-41DF-AA94-323E69F5DA88}"/>
                </c:ext>
              </c:extLst>
            </c:dLbl>
            <c:dLbl>
              <c:idx val="1"/>
              <c:layout>
                <c:manualLayout>
                  <c:x val="1.12399016508606E-2"/>
                  <c:y val="-4.437721330160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0C-41DF-AA94-323E69F5DA88}"/>
                </c:ext>
              </c:extLst>
            </c:dLbl>
            <c:dLbl>
              <c:idx val="2"/>
              <c:layout>
                <c:manualLayout>
                  <c:x val="1.4049877063575701E-2"/>
                  <c:y val="-2.82400448282916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4.3%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560C-41DF-AA94-323E69F5DA88}"/>
                </c:ext>
              </c:extLst>
            </c:dLbl>
            <c:dLbl>
              <c:idx val="3"/>
              <c:layout>
                <c:manualLayout>
                  <c:x val="1.12399016508606E-2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0C-41DF-AA94-323E69F5DA88}"/>
                </c:ext>
              </c:extLst>
            </c:dLbl>
            <c:dLbl>
              <c:idx val="4"/>
              <c:layout>
                <c:manualLayout>
                  <c:x val="9.8349139445030008E-3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0C-41DF-AA94-323E69F5DA8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Goaling'!$G$17,'Small Business Goaling'!$K$17,'Small Business Goaling'!$O$17,'Small Business Goaling'!$S$17,'Small Business Goaling'!$W$17)</c:f>
              <c:numCache>
                <c:formatCode>#,##0.0%</c:formatCode>
                <c:ptCount val="5"/>
                <c:pt idx="0">
                  <c:v>0.1806066361102367</c:v>
                </c:pt>
                <c:pt idx="1">
                  <c:v>7.9560126478927254E-2</c:v>
                </c:pt>
                <c:pt idx="2">
                  <c:v>4.2796562694253845E-2</c:v>
                </c:pt>
                <c:pt idx="3">
                  <c:v>1.0198761919493487E-2</c:v>
                </c:pt>
                <c:pt idx="4">
                  <c:v>1.4675956300233094E-2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60C-41DF-AA94-323E69F5D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01416"/>
        <c:axId val="232201800"/>
        <c:axId val="0"/>
      </c:bar3DChart>
      <c:catAx>
        <c:axId val="232201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01800"/>
        <c:crosses val="autoZero"/>
        <c:auto val="1"/>
        <c:lblAlgn val="ctr"/>
        <c:lblOffset val="100"/>
        <c:noMultiLvlLbl val="0"/>
      </c:catAx>
      <c:valAx>
        <c:axId val="232201800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232201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82781335395247E-3"/>
                  <c:y val="-1.28654974709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8D-4A55-AB59-9584979DA747}"/>
                </c:ext>
              </c:extLst>
            </c:dLbl>
            <c:dLbl>
              <c:idx val="1"/>
              <c:layout>
                <c:manualLayout>
                  <c:x val="5.8074983492071696E-3"/>
                  <c:y val="-1.81405895691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8D-4A55-AB59-9584979DA747}"/>
                </c:ext>
              </c:extLst>
            </c:dLbl>
            <c:dLbl>
              <c:idx val="2"/>
              <c:layout>
                <c:manualLayout>
                  <c:x val="9.6215462151879906E-3"/>
                  <c:y val="-3.074365704286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8D-4A55-AB59-9584979DA747}"/>
                </c:ext>
              </c:extLst>
            </c:dLbl>
            <c:dLbl>
              <c:idx val="3"/>
              <c:layout>
                <c:manualLayout>
                  <c:x val="5.8467318380329399E-3"/>
                  <c:y val="-1.7461803164917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8D-4A55-AB59-9584979DA747}"/>
                </c:ext>
              </c:extLst>
            </c:dLbl>
            <c:dLbl>
              <c:idx val="4"/>
              <c:layout>
                <c:manualLayout>
                  <c:x val="7.7433311322762897E-3"/>
                  <c:y val="-2.26757369614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8D-4A55-AB59-9584979DA7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Goaling'!$H$10,'Small Business Goaling'!$L$10,'Small Business Goaling'!$P$10,'Small Business Goaling'!$T$10,'Small Business Goaling'!$X$10)</c:f>
              <c:numCache>
                <c:formatCode>#,##0.0%</c:formatCode>
                <c:ptCount val="5"/>
                <c:pt idx="0" formatCode="0.0%">
                  <c:v>0.51900000000000002</c:v>
                </c:pt>
                <c:pt idx="1">
                  <c:v>9.2999999999999999E-2</c:v>
                </c:pt>
                <c:pt idx="2">
                  <c:v>0.14699999999999999</c:v>
                </c:pt>
                <c:pt idx="3" formatCode="0.0%">
                  <c:v>5.0000000000000001E-3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8D-4A55-AB59-9584979DA747}"/>
            </c:ext>
          </c:extLst>
        </c:ser>
        <c:ser>
          <c:idx val="1"/>
          <c:order val="1"/>
          <c:tx>
            <c:v>Actuals</c:v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7585787877845498E-3"/>
                  <c:y val="-1.8047744031996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8D-4A55-AB59-9584979DA747}"/>
                </c:ext>
              </c:extLst>
            </c:dLbl>
            <c:dLbl>
              <c:idx val="1"/>
              <c:layout>
                <c:manualLayout>
                  <c:x val="9.7062960598640405E-3"/>
                  <c:y val="-3.075936936454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8D-4A55-AB59-9584979DA747}"/>
                </c:ext>
              </c:extLst>
            </c:dLbl>
            <c:dLbl>
              <c:idx val="2"/>
              <c:layout>
                <c:manualLayout>
                  <c:x val="2.1406557946099899E-2"/>
                  <c:y val="-1.661518070044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8D-4A55-AB59-9584979DA747}"/>
                </c:ext>
              </c:extLst>
            </c:dLbl>
            <c:dLbl>
              <c:idx val="3"/>
              <c:layout>
                <c:manualLayout>
                  <c:x val="9.7130222565874995E-3"/>
                  <c:y val="-1.7153996627956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8D-4A55-AB59-9584979DA747}"/>
                </c:ext>
              </c:extLst>
            </c:dLbl>
            <c:dLbl>
              <c:idx val="4"/>
              <c:layout>
                <c:manualLayout>
                  <c:x val="9.7130028821044295E-3"/>
                  <c:y val="-2.721088435374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8D-4A55-AB59-9584979DA7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Goaling'!$G$10,'Small Business Goaling'!$K$10,'Small Business Goaling'!$O$10,'Small Business Goaling'!$S$10,'Small Business Goaling'!$W$10)</c:f>
              <c:numCache>
                <c:formatCode>#,##0.0%</c:formatCode>
                <c:ptCount val="5"/>
                <c:pt idx="0">
                  <c:v>0.54064892222543603</c:v>
                </c:pt>
                <c:pt idx="1">
                  <c:v>9.6530274005259403E-2</c:v>
                </c:pt>
                <c:pt idx="2">
                  <c:v>0.13933352208152699</c:v>
                </c:pt>
                <c:pt idx="3">
                  <c:v>3.3801521899429102E-2</c:v>
                </c:pt>
                <c:pt idx="4">
                  <c:v>1.4026517696892099E-3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8D-4A55-AB59-9584979DA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99344"/>
        <c:axId val="232299736"/>
        <c:axId val="0"/>
      </c:bar3DChart>
      <c:catAx>
        <c:axId val="23229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99736"/>
        <c:crosses val="autoZero"/>
        <c:auto val="1"/>
        <c:lblAlgn val="ctr"/>
        <c:lblOffset val="100"/>
        <c:noMultiLvlLbl val="0"/>
      </c:catAx>
      <c:valAx>
        <c:axId val="23229973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232299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6945D-8718-964F-94BE-5C93BD6376CA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7488" y="877888"/>
            <a:ext cx="3781425" cy="2363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73755"/>
            <a:ext cx="7437120" cy="27603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769E-F6AD-C44B-A03E-167DC459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9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4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2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82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0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23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70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935302"/>
            <a:ext cx="3686175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3001698"/>
            <a:ext cx="3686175" cy="1379802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923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242A-3E60-4C49-B406-A99D7AB16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2FB7-AB5E-AE43-A01F-40F5E36D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753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0C0565-5DE9-B643-BB78-670139D9B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63201" y="5410728"/>
            <a:ext cx="2489454" cy="23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2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4144B-58AD-5D46-AB0F-46D20628E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81000"/>
            <a:ext cx="3944541" cy="45032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574" y="1971675"/>
            <a:ext cx="3743325" cy="2919148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8CE1-4F5C-DE44-AEE8-B3F19C5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3972"/>
            <a:ext cx="2489454" cy="236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56630B-2054-7648-B6CC-586C6530BCB2}"/>
              </a:ext>
            </a:extLst>
          </p:cNvPr>
          <p:cNvSpPr/>
          <p:nvPr userDrawn="1"/>
        </p:nvSpPr>
        <p:spPr>
          <a:xfrm>
            <a:off x="4571999" y="-65903"/>
            <a:ext cx="4802660" cy="58406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836" y="381000"/>
            <a:ext cx="4357164" cy="4981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906A7A-5BCF-1A4F-A7AC-7FAE445FE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575" y="2208213"/>
            <a:ext cx="3743325" cy="3088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03C0CF-C1C7-2248-B3BC-43A8313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362832"/>
            <a:ext cx="2489454" cy="287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B567C2-5EC7-5141-9DE4-CEC2333B4877}"/>
              </a:ext>
            </a:extLst>
          </p:cNvPr>
          <p:cNvSpPr/>
          <p:nvPr userDrawn="1"/>
        </p:nvSpPr>
        <p:spPr>
          <a:xfrm>
            <a:off x="0" y="-40640"/>
            <a:ext cx="4572000" cy="5267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361" y="238125"/>
            <a:ext cx="3751064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2533" y="238125"/>
            <a:ext cx="4046934" cy="47710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360" y="2019300"/>
            <a:ext cx="3751063" cy="317632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6B77-990B-0745-833B-90A5D0A9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9725"/>
            <a:ext cx="2489454" cy="230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4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5" r:id="rId8"/>
    <p:sldLayoutId id="2147483693" r:id="rId9"/>
    <p:sldLayoutId id="2147483694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spc="100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m/e/hampton-roadseastern-shore-regionone-on-one-business-counseling-norfolk-registration-460068265567" TargetMode="External"/><Relationship Id="rId7" Type="http://schemas.openxmlformats.org/officeDocument/2006/relationships/hyperlink" Target="https://www.nasa.gov/osbp/learning-seri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bir.nasa.gov/programevents" TargetMode="External"/><Relationship Id="rId5" Type="http://schemas.openxmlformats.org/officeDocument/2006/relationships/hyperlink" Target="https://virginiaptac.ecenterdirect.com/events/3639" TargetMode="External"/><Relationship Id="rId4" Type="http://schemas.openxmlformats.org/officeDocument/2006/relationships/hyperlink" Target="https://www.eventbrite.com/e/hampton-roadseasternshore-regionone-on-one-business-counseling-chesapeake-registration-46578862531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i-state-ptac-mega-matchmaker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ventbrite.com/e/6th-annual-hud-it-industry-day-tickets-433538674847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sbir.gsfc.nasa.gov/" TargetMode="External"/><Relationship Id="rId3" Type="http://schemas.openxmlformats.org/officeDocument/2006/relationships/hyperlink" Target="https://sam.gov/" TargetMode="External"/><Relationship Id="rId7" Type="http://schemas.openxmlformats.org/officeDocument/2006/relationships/hyperlink" Target="https://nspires.nasaprs.com/externa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web1.sba.gov/subnet/client/dsp_Landing.cfm" TargetMode="External"/><Relationship Id="rId5" Type="http://schemas.openxmlformats.org/officeDocument/2006/relationships/hyperlink" Target="http://www.nasa.gov/osbp" TargetMode="External"/><Relationship Id="rId4" Type="http://schemas.openxmlformats.org/officeDocument/2006/relationships/hyperlink" Target="https://www.hq.nasa.gov/office/procurement/forecast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du.edu/iie/wbc?utm_medium=email&amp;utm_source=govdelivery" TargetMode="External"/><Relationship Id="rId3" Type="http://schemas.openxmlformats.org/officeDocument/2006/relationships/hyperlink" Target="https://www.sba.gov/district/virginia?utm_medium=email&amp;utm_source=govdelivery" TargetMode="External"/><Relationship Id="rId7" Type="http://schemas.openxmlformats.org/officeDocument/2006/relationships/hyperlink" Target="https://www.virginiasbdc.org/business-recovery-cente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du.edu/iie/vboc?utm_medium=email&amp;utm_source=govdelivery" TargetMode="External"/><Relationship Id="rId5" Type="http://schemas.openxmlformats.org/officeDocument/2006/relationships/hyperlink" Target="https://www.score.org/?utm_medium=email&amp;utm_source=govdelivery" TargetMode="External"/><Relationship Id="rId4" Type="http://schemas.openxmlformats.org/officeDocument/2006/relationships/hyperlink" Target="https://virginiaptac.org/?utm_medium=email&amp;utm_source=govdelivery" TargetMode="External"/><Relationship Id="rId9" Type="http://schemas.openxmlformats.org/officeDocument/2006/relationships/hyperlink" Target="https://theinstitutenc.org/WBCRichmond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bir.nasa.gov/" TargetMode="External"/><Relationship Id="rId13" Type="http://schemas.openxmlformats.org/officeDocument/2006/relationships/hyperlink" Target="https://twitter.com/NASA_OSBP" TargetMode="External"/><Relationship Id="rId3" Type="http://schemas.openxmlformats.org/officeDocument/2006/relationships/hyperlink" Target="mailto:larc-SmallBusiness@mail.nasa.gov" TargetMode="External"/><Relationship Id="rId7" Type="http://schemas.openxmlformats.org/officeDocument/2006/relationships/hyperlink" Target="http://technology.nasa.gov/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partnerships" TargetMode="External"/><Relationship Id="rId11" Type="http://schemas.openxmlformats.org/officeDocument/2006/relationships/hyperlink" Target="https://www.facebook.com/NASASmallBusiness/" TargetMode="External"/><Relationship Id="rId5" Type="http://schemas.openxmlformats.org/officeDocument/2006/relationships/hyperlink" Target="https://www.nasa.gov/osbp/nasa-vendor-database" TargetMode="External"/><Relationship Id="rId15" Type="http://schemas.openxmlformats.org/officeDocument/2006/relationships/hyperlink" Target="https://osbp.nasa.gov/vendor_database.html" TargetMode="External"/><Relationship Id="rId10" Type="http://schemas.openxmlformats.org/officeDocument/2006/relationships/hyperlink" Target="https://spinoff.nasa.gov/sites/default/files/2022-01/Spinoff.2022.pdf" TargetMode="External"/><Relationship Id="rId4" Type="http://schemas.openxmlformats.org/officeDocument/2006/relationships/hyperlink" Target="http://www.nasa.gov/osbp" TargetMode="External"/><Relationship Id="rId9" Type="http://schemas.openxmlformats.org/officeDocument/2006/relationships/hyperlink" Target="https://oh.larc.nasa.gov/oh/annual-repport/2021/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17F3-0AA8-F240-8F0F-C9513770B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4" y="509417"/>
            <a:ext cx="3686175" cy="1989667"/>
          </a:xfrm>
        </p:spPr>
        <p:txBody>
          <a:bodyPr/>
          <a:lstStyle/>
          <a:p>
            <a:r>
              <a:rPr lang="en-US" dirty="0"/>
              <a:t>LCSC Small Business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3A536-0B5E-204C-B200-2E3FC12DD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dirty="0"/>
              <a:t>Robert Betts</a:t>
            </a:r>
          </a:p>
          <a:p>
            <a:r>
              <a:rPr lang="en-US" dirty="0"/>
              <a:t>NASA Office of Small Business Programs</a:t>
            </a:r>
          </a:p>
          <a:p>
            <a:r>
              <a:rPr lang="en-US" dirty="0"/>
              <a:t>Langley Research Center</a:t>
            </a:r>
          </a:p>
          <a:p>
            <a:r>
              <a:rPr lang="en-US" dirty="0"/>
              <a:t>November 17, 2022</a:t>
            </a:r>
          </a:p>
        </p:txBody>
      </p:sp>
    </p:spTree>
    <p:extLst>
      <p:ext uri="{BB962C8B-B14F-4D97-AF65-F5344CB8AC3E}">
        <p14:creationId xmlns:p14="http://schemas.microsoft.com/office/powerpoint/2010/main" val="16925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B29E-3BDB-4C4F-8717-15FA94A4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 Agency October - September FY22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</a:t>
            </a:r>
            <a:r>
              <a:rPr lang="en-US" altLang="en-US" sz="1200" dirty="0"/>
              <a:t>November 10</a:t>
            </a: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, 2022 from SAM.GOV</a:t>
            </a: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2877F-D982-C548-9404-3D00EE9F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1B0A0C-26EE-4573-81DD-D57F72C88A96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405298"/>
            <a:ext cx="3703320" cy="1746250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/>
        </p:nvGraphicFramePr>
        <p:xfrm>
          <a:off x="91345" y="1517631"/>
          <a:ext cx="8823960" cy="402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767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D08A-973A-4EEC-975A-F0A3691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Langley Research Center (LaRC) October - September FY22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</a:t>
            </a:r>
            <a:r>
              <a:rPr lang="en-US" altLang="en-US" sz="1200" dirty="0"/>
              <a:t>November 10</a:t>
            </a: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, 2022 from SAM.GOV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DD29D1-4D72-4650-AF9D-78334EA1C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AB7E42-12CA-4586-925C-F74ABAC70B5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91250"/>
            <a:ext cx="3703320" cy="1746250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/>
        </p:nvGraphicFramePr>
        <p:xfrm>
          <a:off x="160020" y="1469320"/>
          <a:ext cx="882396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566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FY22 LaRC </a:t>
            </a:r>
            <a:b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</a:b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Small Business Industry Award Winners</a:t>
            </a:r>
            <a:endParaRPr lang="en-US" sz="27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1E872-0C5E-480E-9074-741C88116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1334022"/>
            <a:ext cx="8661747" cy="3813447"/>
          </a:xfrm>
        </p:spPr>
        <p:txBody>
          <a:bodyPr/>
          <a:lstStyle/>
          <a:p>
            <a:r>
              <a:rPr lang="en-US" dirty="0"/>
              <a:t>Small Business Prime Contractor of the Year</a:t>
            </a:r>
          </a:p>
          <a:p>
            <a:pPr lvl="1"/>
            <a:r>
              <a:rPr lang="en-US" dirty="0"/>
              <a:t>Alutiiq-Fusion JV</a:t>
            </a:r>
          </a:p>
          <a:p>
            <a:r>
              <a:rPr lang="en-US" dirty="0"/>
              <a:t>Mentor Protégé Agreement of the Year</a:t>
            </a:r>
          </a:p>
          <a:p>
            <a:pPr lvl="1"/>
            <a:r>
              <a:rPr lang="en-US" dirty="0"/>
              <a:t>Jacobs and AS&amp;M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0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1" y="243189"/>
            <a:ext cx="8934253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Learning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42910"/>
              </p:ext>
            </p:extLst>
          </p:nvPr>
        </p:nvGraphicFramePr>
        <p:xfrm>
          <a:off x="67110" y="1158658"/>
          <a:ext cx="8985545" cy="40326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2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7632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755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j-lt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7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November 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Hampton Roads/Eastern Shore Region: One-on-One Business Counseling - Norfolk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VA Dept of SB &amp; Supplier Diversity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https://www.eventbrite.com/e/hampton-roadseastern-shore-regionone-on-one-business-counseling-norfolk-registration-460068265567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75109297"/>
                  </a:ext>
                </a:extLst>
              </a:tr>
              <a:tr h="155741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November 29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Hampton Roads/Eastern Shore Region: One-on-One Business Counseling-CHESAPEAKE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VA Dept of SB &amp; Supplier Diversity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https://www.eventbrite.com/e/hampton-roadseasternshore-regionone-on-one-business-counseling-chesapeake-registration-465788625317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223002985"/>
                  </a:ext>
                </a:extLst>
              </a:tr>
              <a:tr h="155741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November 30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Finding Government Contracting Opportunities – VA Beach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Virginia PTAC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https://virginiaptac.ecenterdirect.com/events/3639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78210911"/>
                  </a:ext>
                </a:extLst>
              </a:tr>
              <a:tr h="155741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December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6-8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NASA SBIR/STTR One-on-Ones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NASA SBIR/STTR Program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https://sbir.nasa.gov/programevents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723763196"/>
                  </a:ext>
                </a:extLst>
              </a:tr>
              <a:tr h="21534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December 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NASA Mission Equity: Tribal Consultation Plan Update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37266290"/>
                  </a:ext>
                </a:extLst>
              </a:tr>
              <a:tr h="244258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January 18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 SBIR/STTR Program Update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92197228"/>
                  </a:ext>
                </a:extLst>
              </a:tr>
              <a:tr h="330621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February 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Do Business with NASA featuring Agency Research Centers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73062271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March 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Resources and Best Practices from NASA Federal Partners and Trade Associations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310525057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April 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from the NASA Office of Procurement: Opportunities &amp; Product Service Lines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03652930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May 17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Do Business with NASA featuring Agency Science and Resource Centers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78439109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1F81-D034-4373-84CC-128618D2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908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" y="286372"/>
            <a:ext cx="8930587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Outreach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735938"/>
              </p:ext>
            </p:extLst>
          </p:nvPr>
        </p:nvGraphicFramePr>
        <p:xfrm>
          <a:off x="189951" y="1196340"/>
          <a:ext cx="8766159" cy="21477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0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765">
                  <a:extLst>
                    <a:ext uri="{9D8B030D-6E8A-4147-A177-3AD203B41FA5}">
                      <a16:colId xmlns:a16="http://schemas.microsoft.com/office/drawing/2014/main" val="581505612"/>
                    </a:ext>
                  </a:extLst>
                </a:gridCol>
                <a:gridCol w="3187874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3316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December 6-7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Tri-State Procurement Technical Assistance Center (PTAC)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Mega Matchmaker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NY, PA, &amp; OH PTACs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https://www.tri-state-ptac-mega-matchmaker.com/</a:t>
                      </a:r>
                      <a:r>
                        <a:rPr lang="en-US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u="none" dirty="0">
                        <a:solidFill>
                          <a:srgbClr val="0070C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00865268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December 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Annual HUD IT Industry Day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HUD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rgbClr val="0070C0"/>
                          </a:solidFill>
                          <a:latin typeface="+mn-lt"/>
                          <a:cs typeface="Arial" panose="020B0604020202020204" pitchFamily="34" charset="0"/>
                          <a:hlinkClick r:id="rId4"/>
                        </a:rPr>
                        <a:t>https://www.eventbrite.com/e/6th-annual-hud-it-industry-day-tickets-433538674847</a:t>
                      </a:r>
                      <a:r>
                        <a:rPr lang="en-US" sz="1000" u="none" dirty="0">
                          <a:solidFill>
                            <a:srgbClr val="0070C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267386766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March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28-29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National Small Business Federal Contracting Summit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US Women's Chamber of Commerce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Hybrid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rgbClr val="0070C0"/>
                          </a:solidFill>
                          <a:latin typeface="+mn-lt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3172169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83A6-32C2-41F9-88F7-764BBF5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2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901608"/>
              </p:ext>
            </p:extLst>
          </p:nvPr>
        </p:nvGraphicFramePr>
        <p:xfrm>
          <a:off x="56509" y="1171254"/>
          <a:ext cx="8996146" cy="211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9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Website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effectLst/>
                        </a:rPr>
                        <a:t>Comments</a:t>
                      </a:r>
                      <a:endParaRPr lang="en-US" sz="9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https://sam.gov/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Federal contract opportunities 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NASA Acquisition Forecast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4"/>
                        </a:rPr>
                        <a:t>https://www.hq.nasa.gov/office/procurement/forecast/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Agency-wide acquisition forecast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Active Contract List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NASA OSBP Mobile App and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www.nasa.gov/osbp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Available for download on IOS and Android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31148765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Business Administration Subcontracting Network (</a:t>
                      </a:r>
                      <a:r>
                        <a:rPr lang="en-US" sz="9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SubNet</a:t>
                      </a: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https://eweb1.sba.gov/subnet/client/dsp_Landing.cfm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n-lt"/>
                        </a:rPr>
                        <a:t>Federal subcontracting opportunities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Solicitation and Proposal Integrated Review and Evaluation System (NSPIRES)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https://nspires.nasaprs.com/external/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Research opportunities in science and technology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Small Business Innovation Research/Small Business Technology Transfer (SBIR/STTR)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https://sbir.gsfc.nasa.gov/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Opportunities for small, high technology companies and research institutions to participate in Federal Government sponsored R&amp;D efforts in key technology areas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057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473619"/>
              </p:ext>
            </p:extLst>
          </p:nvPr>
        </p:nvGraphicFramePr>
        <p:xfrm>
          <a:off x="56508" y="1171254"/>
          <a:ext cx="8924653" cy="19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9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SBA – Richmond District Office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https://www.sba.gov/district/virginia?utm_medium=email&amp;utm_source=govdelivery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389151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Virginia Procurement Technical Assistance Center (PTAC)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4"/>
                        </a:rPr>
                        <a:t>https://virginiaptac.org/?utm_medium=email&amp;utm_source=govdelivery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Service Corps of Retired Executives (SCORE)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https://www.score.org/?utm_medium=email&amp;utm_source=govdelivery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Veteran Business Outreach Center (VBOC)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https://www.odu.edu/iie/vboc?utm_medium=email&amp;utm_source=govdelivery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Virginia Small Business Development Center (SBDC)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https://www.virginiasbdc.org/business-recovery-center/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Women’s Business Center (WBC) - ODU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https://www.odu.edu/iie/wbc?utm_medium=email&amp;utm_source=govdelivery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34">
                <a:tc>
                  <a:txBody>
                    <a:bodyPr/>
                    <a:lstStyle/>
                    <a:p>
                      <a:r>
                        <a:rPr lang="en-US" sz="900" b="0" dirty="0"/>
                        <a:t>Women’s Business Center (WBC) of Richmond – The Institute and Virginia Union University (VUU)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9"/>
                        </a:rPr>
                        <a:t>https://theinstitutenc.org/WBCRichmond/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Assistance</a:t>
            </a:r>
          </a:p>
        </p:txBody>
      </p:sp>
    </p:spTree>
    <p:extLst>
      <p:ext uri="{BB962C8B-B14F-4D97-AF65-F5344CB8AC3E}">
        <p14:creationId xmlns:p14="http://schemas.microsoft.com/office/powerpoint/2010/main" val="41194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4" y="194119"/>
            <a:ext cx="8912832" cy="747223"/>
          </a:xfrm>
        </p:spPr>
        <p:txBody>
          <a:bodyPr>
            <a:noAutofit/>
          </a:bodyPr>
          <a:lstStyle/>
          <a:p>
            <a:pPr algn="ctr"/>
            <a:r>
              <a:rPr lang="en-US" altLang="en-US" sz="27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Contact Information &amp; Links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01" y="1152395"/>
            <a:ext cx="8871735" cy="35127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15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Robert Betts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Small Business Specialist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Office of Small Business Programs – IT Procurement Office &amp; Langley Research Center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altLang="en-US" sz="1200" b="1" dirty="0">
                <a:latin typeface="Franklin Gothic Book" panose="020B0503020102020204" pitchFamily="34" charset="0"/>
              </a:rPr>
              <a:t>Tel:</a:t>
            </a:r>
            <a:r>
              <a:rPr lang="en-US" altLang="en-US" sz="1200" dirty="0">
                <a:latin typeface="Franklin Gothic Book" panose="020B0503020102020204" pitchFamily="34" charset="0"/>
              </a:rPr>
              <a:t> (757) 864-6074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Email: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larc-S</a:t>
            </a:r>
            <a:r>
              <a:rPr 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mallBusiness@mail.nasa.gov</a:t>
            </a: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spcBef>
                <a:spcPts val="225"/>
              </a:spcBef>
              <a:buNone/>
            </a:pP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Website: 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4"/>
              </a:rPr>
              <a:t>www.nasa.gov/osbp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Vendor Database (NVDB): </a:t>
            </a:r>
            <a:r>
              <a:rPr lang="en-US" sz="1050" b="1" u="sng" dirty="0">
                <a:latin typeface="Franklin Gothic Book" panose="020B0503020102020204" pitchFamily="34" charset="0"/>
                <a:hlinkClick r:id="rId5"/>
              </a:rPr>
              <a:t>https://www.nasa.gov/osbp/nasa-vendor-database</a:t>
            </a:r>
            <a:r>
              <a:rPr lang="en-US" sz="1050" b="1" u="sng" dirty="0">
                <a:latin typeface="Franklin Gothic Book" panose="020B0503020102020204" pitchFamily="34" charset="0"/>
              </a:rPr>
              <a:t> </a:t>
            </a:r>
            <a:endParaRPr lang="en-US" sz="105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Partnerships: </a:t>
            </a:r>
            <a:r>
              <a:rPr lang="en-US" sz="1200" dirty="0">
                <a:latin typeface="Franklin Gothic Medium" panose="020B0603020102020204" pitchFamily="34" charset="0"/>
                <a:hlinkClick r:id="rId6"/>
              </a:rPr>
              <a:t>www.nasa.gov/partnerships</a:t>
            </a:r>
            <a:endParaRPr lang="en-US" sz="1200" dirty="0">
              <a:latin typeface="Franklin Gothic Medium" panose="020B06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Tech Transfer: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7"/>
              </a:rPr>
              <a:t>http://technology.nasa.gov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NASA SBIR/STTR: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8"/>
              </a:rPr>
              <a:t>www.sbir.nasa.gov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2021 NASA Langley Research Center Annual Report: </a:t>
            </a:r>
            <a:r>
              <a:rPr lang="en-US" sz="1200" u="sng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https://oh.larc.nasa.gov/oh/annual-report/2021/</a:t>
            </a:r>
            <a:r>
              <a:rPr lang="en-US" sz="1200" dirty="0">
                <a:latin typeface="Franklin Gothic Book" panose="020B05030201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Spinoff 2022: </a:t>
            </a:r>
            <a:r>
              <a:rPr lang="en-US" sz="1200" dirty="0">
                <a:latin typeface="Franklin Gothic Medium" panose="020B0603020102020204" pitchFamily="34" charset="0"/>
                <a:hlinkClick r:id="rId10"/>
              </a:rPr>
              <a:t>https://spinoff.nasa.gov/sites/default/files/2022-01/Spinoff.2022.pdf</a:t>
            </a:r>
            <a:r>
              <a:rPr lang="en-US" sz="1200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4121416" y="5197682"/>
            <a:ext cx="922178" cy="18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Gadugi" panose="020B0502040204020203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@</a:t>
            </a:r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NASA_OSBP</a:t>
            </a: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2552018" y="5175711"/>
            <a:ext cx="1133735" cy="18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NASASmallBusiness</a:t>
            </a:r>
          </a:p>
        </p:txBody>
      </p:sp>
      <p:sp>
        <p:nvSpPr>
          <p:cNvPr id="13" name="Rectangle 15"/>
          <p:cNvSpPr>
            <a:spLocks/>
          </p:cNvSpPr>
          <p:nvPr/>
        </p:nvSpPr>
        <p:spPr bwMode="auto">
          <a:xfrm>
            <a:off x="5479256" y="5168485"/>
            <a:ext cx="1381125" cy="22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 Vendor Database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9</a:t>
            </a:fld>
            <a:endParaRPr lang="en-US" dirty="0"/>
          </a:p>
        </p:txBody>
      </p:sp>
      <p:pic>
        <p:nvPicPr>
          <p:cNvPr id="14" name="Picture 13" descr="Facebook icon">
            <a:hlinkClick r:id="rId11" tooltip="OSBP on Facebook"/>
            <a:extLst>
              <a:ext uri="{FF2B5EF4-FFF2-40B4-BE49-F238E27FC236}">
                <a16:creationId xmlns:a16="http://schemas.microsoft.com/office/drawing/2014/main" id="{BA9DC0EC-EC48-49ED-92D8-15F752F04E3C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43" y="4714128"/>
            <a:ext cx="447083" cy="405338"/>
          </a:xfrm>
          <a:prstGeom prst="rect">
            <a:avLst/>
          </a:prstGeom>
        </p:spPr>
      </p:pic>
      <p:pic>
        <p:nvPicPr>
          <p:cNvPr id="15" name="Picture 14" descr="Twitter icon">
            <a:hlinkClick r:id="rId13" tooltip="OSBP on Twitter"/>
            <a:extLst>
              <a:ext uri="{FF2B5EF4-FFF2-40B4-BE49-F238E27FC236}">
                <a16:creationId xmlns:a16="http://schemas.microsoft.com/office/drawing/2014/main" id="{B0ADD06F-485B-4ECE-A4C0-999DC2C4444F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345" y="4715522"/>
            <a:ext cx="372950" cy="405337"/>
          </a:xfrm>
          <a:prstGeom prst="rect">
            <a:avLst/>
          </a:prstGeom>
        </p:spPr>
      </p:pic>
      <p:pic>
        <p:nvPicPr>
          <p:cNvPr id="16" name="Picture 15" descr="NASA Vendor Database icon">
            <a:hlinkClick r:id="rId15" tooltip="NASA Vendor Database"/>
            <a:extLst>
              <a:ext uri="{FF2B5EF4-FFF2-40B4-BE49-F238E27FC236}">
                <a16:creationId xmlns:a16="http://schemas.microsoft.com/office/drawing/2014/main" id="{39BA71D0-BB6E-4138-8802-73CE18CB7DEB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658" y="4714130"/>
            <a:ext cx="372950" cy="40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SBP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A7F4"/>
      </a:accent1>
      <a:accent2>
        <a:srgbClr val="FADE21"/>
      </a:accent2>
      <a:accent3>
        <a:srgbClr val="A5A5A5"/>
      </a:accent3>
      <a:accent4>
        <a:srgbClr val="FFA905"/>
      </a:accent4>
      <a:accent5>
        <a:srgbClr val="2B7AB4"/>
      </a:accent5>
      <a:accent6>
        <a:srgbClr val="70AD47"/>
      </a:accent6>
      <a:hlink>
        <a:srgbClr val="2B7AB4"/>
      </a:hlink>
      <a:folHlink>
        <a:srgbClr val="D762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10 - LCSC SB Update Center" id="{ABC65929-E2DE-4C29-88C9-406AFA4F03AC}" vid="{9E059C9A-F017-421D-817A-55DFE617E3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2E690287E9443975D2B459689C2E6" ma:contentTypeVersion="3" ma:contentTypeDescription="Create a new document." ma:contentTypeScope="" ma:versionID="a0a4d33779251b86a81dcde212ff4a4a">
  <xsd:schema xmlns:xsd="http://www.w3.org/2001/XMLSchema" xmlns:xs="http://www.w3.org/2001/XMLSchema" xmlns:p="http://schemas.microsoft.com/office/2006/metadata/properties" xmlns:ns2="94bdf555-ed74-49fc-9172-35f0122ddbf1" xmlns:ns3="aa04f444-95a2-4502-8a33-bc8688baf6ee" targetNamespace="http://schemas.microsoft.com/office/2006/metadata/properties" ma:root="true" ma:fieldsID="fdd717796140ba3a063e4b8516438c4f" ns2:_="" ns3:_="">
    <xsd:import namespace="94bdf555-ed74-49fc-9172-35f0122ddbf1"/>
    <xsd:import namespace="aa04f444-95a2-4502-8a33-bc8688baf6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df555-ed74-49fc-9172-35f0122ddbf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4f444-95a2-4502-8a33-bc8688baf6e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4bdf555-ed74-49fc-9172-35f0122ddbf1">X42FUWTPVHZK-419532041-2177</_dlc_DocId>
    <_dlc_DocIdUrl xmlns="94bdf555-ed74-49fc-9172-35f0122ddbf1">
      <Url>https://itcdcmsportal.hq.nasa.gov/organization/hqosbp/sbss/_layouts/15/DocIdRedir.aspx?ID=X42FUWTPVHZK-419532041-2177</Url>
      <Description>X42FUWTPVHZK-419532041-2177</Description>
    </_dlc_DocIdUrl>
  </documentManagement>
</p:properties>
</file>

<file path=customXml/itemProps1.xml><?xml version="1.0" encoding="utf-8"?>
<ds:datastoreItem xmlns:ds="http://schemas.openxmlformats.org/officeDocument/2006/customXml" ds:itemID="{2ABF8156-53BC-4AF5-AC35-F60DBF649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df555-ed74-49fc-9172-35f0122ddbf1"/>
    <ds:schemaRef ds:uri="aa04f444-95a2-4502-8a33-bc8688baf6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989A92-7B82-4DE3-9063-2EC03FC547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DADA97A-BAA5-4DD3-845F-484E5F06D5A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E708B1B-0C9D-41CA-9753-14D6B23AE11C}">
  <ds:schemaRefs>
    <ds:schemaRef ds:uri="http://purl.org/dc/elements/1.1/"/>
    <ds:schemaRef ds:uri="http://purl.org/dc/terms/"/>
    <ds:schemaRef ds:uri="94bdf555-ed74-49fc-9172-35f0122ddbf1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aa04f444-95a2-4502-8a33-bc8688baf6e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2020-10 - LCSC SB Update Center</Template>
  <TotalTime>21950</TotalTime>
  <Words>986</Words>
  <Application>Microsoft Office PowerPoint</Application>
  <PresentationFormat>On-screen Show (16:10)</PresentationFormat>
  <Paragraphs>172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Gadugi</vt:lpstr>
      <vt:lpstr>Impact</vt:lpstr>
      <vt:lpstr>Office Theme</vt:lpstr>
      <vt:lpstr>LCSC Small Business Update</vt:lpstr>
      <vt:lpstr>NASA Agency October - September FY22 Prime Goals vs. Actual Percentages Data generated November 10, 2022 from SAM.GOV</vt:lpstr>
      <vt:lpstr>Langley Research Center (LaRC) October - September FY22 Prime Goals vs. Actual Percentages Data generated November 10, 2022 from SAM.GOV</vt:lpstr>
      <vt:lpstr>FY22 LaRC  Small Business Industry Award Winners</vt:lpstr>
      <vt:lpstr>Upcoming Learning Opportunities</vt:lpstr>
      <vt:lpstr>Upcoming Outreach Opportunities</vt:lpstr>
      <vt:lpstr>Where to find opportunities</vt:lpstr>
      <vt:lpstr>Where to find Assistance</vt:lpstr>
      <vt:lpstr>Contact Information &amp;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LCSC Small Business Update</dc:title>
  <dc:creator>Betts, Robert O. (LARC-B1)</dc:creator>
  <cp:lastModifiedBy>Monokrousos, Jennifer {Jenny} (LARC-D3)[TEAMS3]</cp:lastModifiedBy>
  <cp:revision>272</cp:revision>
  <cp:lastPrinted>2022-11-17T18:03:12Z</cp:lastPrinted>
  <dcterms:created xsi:type="dcterms:W3CDTF">2020-11-10T15:42:11Z</dcterms:created>
  <dcterms:modified xsi:type="dcterms:W3CDTF">2022-11-17T18:08:09Z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0x01010096C2E690287E9443975D2B459689C2E6</vt:lpwstr>
  </property>
  <property fmtid="{D5CDD505-2E9C-101B-9397-08002B2CF9AE}" pid="3" name="_dlc_DocIdItemGuid">
    <vt:lpwstr>fcdd3adc-65b1-45ed-9c77-1965f9b9be47</vt:lpwstr>
  </property>
</Properties>
</file>