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5"/>
  </p:sldMasterIdLst>
  <p:notesMasterIdLst>
    <p:notesMasterId r:id="rId13"/>
  </p:notesMasterIdLst>
  <p:sldIdLst>
    <p:sldId id="256" r:id="rId6"/>
    <p:sldId id="257" r:id="rId7"/>
    <p:sldId id="265" r:id="rId8"/>
    <p:sldId id="332" r:id="rId9"/>
    <p:sldId id="338" r:id="rId10"/>
    <p:sldId id="309" r:id="rId11"/>
    <p:sldId id="288" r:id="rId12"/>
  </p:sldIdLst>
  <p:sldSz cx="9144000" cy="5715000" type="screen16x10"/>
  <p:notesSz cx="9037638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4502" autoAdjust="0"/>
  </p:normalViewPr>
  <p:slideViewPr>
    <p:cSldViewPr snapToGrid="0" snapToObjects="1">
      <p:cViewPr varScale="1">
        <p:scale>
          <a:sx n="122" d="100"/>
          <a:sy n="122" d="100"/>
        </p:scale>
        <p:origin x="15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hqdata.ndc.nasa.gov\im\OSBP\OSBP%20(Post%20Mar%202007)\Metrics\FY%202022%20Metrics%20Reports\09%20-%20August%20FY%2022\9.8.2022%20October%201%202021%20-%20%20August%2031%202022%20FY22%20Metric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hqdata.ndc.nasa.gov\im\OSBP\OSBP%20(Post%20Mar%202007)\Metrics\FY%202022%20Metrics%20Reports\09%20-%20August%20FY%2022\9.8.2022%20October%201%202021%20-%20%20August%2031%202022%20FY22%20Metric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1001461726763E-2"/>
                  <c:y val="-2.14406180203025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64-45DF-B25C-C88B908C4485}"/>
                </c:ext>
              </c:extLst>
            </c:dLbl>
            <c:dLbl>
              <c:idx val="1"/>
              <c:layout>
                <c:manualLayout>
                  <c:x val="1.0468097341765001E-2"/>
                  <c:y val="-2.086662626214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64-45DF-B25C-C88B908C4485}"/>
                </c:ext>
              </c:extLst>
            </c:dLbl>
            <c:dLbl>
              <c:idx val="2"/>
              <c:layout>
                <c:manualLayout>
                  <c:x val="9.2146594832631708E-3"/>
                  <c:y val="-1.638733465485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64-45DF-B25C-C88B908C4485}"/>
                </c:ext>
              </c:extLst>
            </c:dLbl>
            <c:dLbl>
              <c:idx val="3"/>
              <c:layout>
                <c:manualLayout>
                  <c:x val="1.0750424629348001E-2"/>
                  <c:y val="-2.925163292214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64-45DF-B25C-C88B908C4485}"/>
                </c:ext>
              </c:extLst>
            </c:dLbl>
            <c:dLbl>
              <c:idx val="4"/>
              <c:layout>
                <c:manualLayout>
                  <c:x val="7.6789119080315597E-3"/>
                  <c:y val="-2.51546823377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64-45DF-B25C-C88B908C448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Goaling'!$H$17,'Small Business Goaling'!$L$17,'Small Business Goaling'!$P$17,'Small Business Goaling'!$T$17,'Small Business Goaling'!$X$17)</c:f>
              <c:numCache>
                <c:formatCode>#,##0.0%</c:formatCode>
                <c:ptCount val="5"/>
                <c:pt idx="0" formatCode="0.00%">
                  <c:v>0.1575</c:v>
                </c:pt>
                <c:pt idx="1">
                  <c:v>8.2000000000000003E-2</c:v>
                </c:pt>
                <c:pt idx="2">
                  <c:v>0.05</c:v>
                </c:pt>
                <c:pt idx="3" formatCode="0.0%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64-45DF-B25C-C88B908C4485}"/>
            </c:ext>
          </c:extLst>
        </c:ser>
        <c:ser>
          <c:idx val="1"/>
          <c:order val="1"/>
          <c:tx>
            <c:v>Actuals</c:v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1.12399016508606E-2"/>
                  <c:y val="-2.824004482829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64-45DF-B25C-C88B908C4485}"/>
                </c:ext>
              </c:extLst>
            </c:dLbl>
            <c:dLbl>
              <c:idx val="1"/>
              <c:layout>
                <c:manualLayout>
                  <c:x val="1.12399016508606E-2"/>
                  <c:y val="-4.437721330160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64-45DF-B25C-C88B908C4485}"/>
                </c:ext>
              </c:extLst>
            </c:dLbl>
            <c:dLbl>
              <c:idx val="2"/>
              <c:layout>
                <c:manualLayout>
                  <c:x val="1.4049877063575701E-2"/>
                  <c:y val="-2.82400448282916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4.2%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864-45DF-B25C-C88B908C4485}"/>
                </c:ext>
              </c:extLst>
            </c:dLbl>
            <c:dLbl>
              <c:idx val="3"/>
              <c:layout>
                <c:manualLayout>
                  <c:x val="1.12399016508606E-2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64-45DF-B25C-C88B908C4485}"/>
                </c:ext>
              </c:extLst>
            </c:dLbl>
            <c:dLbl>
              <c:idx val="4"/>
              <c:layout>
                <c:manualLayout>
                  <c:x val="9.8349139445030008E-3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864-45DF-B25C-C88B908C448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Goaling'!$G$17,'Small Business Goaling'!$K$17,'Small Business Goaling'!$O$17,'Small Business Goaling'!$S$17,'Small Business Goaling'!$W$17)</c:f>
              <c:numCache>
                <c:formatCode>#,##0.0%</c:formatCode>
                <c:ptCount val="5"/>
                <c:pt idx="0">
                  <c:v>0.16415819308270083</c:v>
                </c:pt>
                <c:pt idx="1">
                  <c:v>7.651137106684068E-2</c:v>
                </c:pt>
                <c:pt idx="2">
                  <c:v>4.1741207116862022E-2</c:v>
                </c:pt>
                <c:pt idx="3">
                  <c:v>8.3482404501649954E-3</c:v>
                </c:pt>
                <c:pt idx="4">
                  <c:v>1.2302885244177523E-2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864-45DF-B25C-C88B908C4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01416"/>
        <c:axId val="232201800"/>
        <c:axId val="0"/>
      </c:bar3DChart>
      <c:catAx>
        <c:axId val="23220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01800"/>
        <c:crosses val="autoZero"/>
        <c:auto val="1"/>
        <c:lblAlgn val="ctr"/>
        <c:lblOffset val="100"/>
        <c:noMultiLvlLbl val="0"/>
      </c:catAx>
      <c:valAx>
        <c:axId val="232201800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232201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82781335395247E-3"/>
                  <c:y val="-1.28654974709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0F-41F0-8617-3E2243F31144}"/>
                </c:ext>
              </c:extLst>
            </c:dLbl>
            <c:dLbl>
              <c:idx val="1"/>
              <c:layout>
                <c:manualLayout>
                  <c:x val="5.8074983492071696E-3"/>
                  <c:y val="-1.81405895691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0F-41F0-8617-3E2243F31144}"/>
                </c:ext>
              </c:extLst>
            </c:dLbl>
            <c:dLbl>
              <c:idx val="2"/>
              <c:layout>
                <c:manualLayout>
                  <c:x val="9.6215462151879906E-3"/>
                  <c:y val="-3.074365704286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0F-41F0-8617-3E2243F31144}"/>
                </c:ext>
              </c:extLst>
            </c:dLbl>
            <c:dLbl>
              <c:idx val="3"/>
              <c:layout>
                <c:manualLayout>
                  <c:x val="5.8467318380329399E-3"/>
                  <c:y val="-1.7461803164917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0F-41F0-8617-3E2243F31144}"/>
                </c:ext>
              </c:extLst>
            </c:dLbl>
            <c:dLbl>
              <c:idx val="4"/>
              <c:layout>
                <c:manualLayout>
                  <c:x val="7.7433311322762897E-3"/>
                  <c:y val="-2.2675736961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0F-41F0-8617-3E2243F311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Goaling'!$H$10,'Small Business Goaling'!$L$10,'Small Business Goaling'!$P$10,'Small Business Goaling'!$T$10,'Small Business Goaling'!$X$10)</c:f>
              <c:numCache>
                <c:formatCode>#,##0.0%</c:formatCode>
                <c:ptCount val="5"/>
                <c:pt idx="0" formatCode="0.0%">
                  <c:v>0.51900000000000002</c:v>
                </c:pt>
                <c:pt idx="1">
                  <c:v>9.2999999999999999E-2</c:v>
                </c:pt>
                <c:pt idx="2">
                  <c:v>0.14699999999999999</c:v>
                </c:pt>
                <c:pt idx="3" formatCode="0.0%">
                  <c:v>5.0000000000000001E-3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0F-41F0-8617-3E2243F31144}"/>
            </c:ext>
          </c:extLst>
        </c:ser>
        <c:ser>
          <c:idx val="1"/>
          <c:order val="1"/>
          <c:tx>
            <c:v>Actuals</c:v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7585787877845498E-3"/>
                  <c:y val="-1.8047744031996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0F-41F0-8617-3E2243F31144}"/>
                </c:ext>
              </c:extLst>
            </c:dLbl>
            <c:dLbl>
              <c:idx val="1"/>
              <c:layout>
                <c:manualLayout>
                  <c:x val="9.7062960598640405E-3"/>
                  <c:y val="-3.075936936454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0F-41F0-8617-3E2243F31144}"/>
                </c:ext>
              </c:extLst>
            </c:dLbl>
            <c:dLbl>
              <c:idx val="2"/>
              <c:layout>
                <c:manualLayout>
                  <c:x val="2.1406557946099899E-2"/>
                  <c:y val="-1.661518070044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0F-41F0-8617-3E2243F31144}"/>
                </c:ext>
              </c:extLst>
            </c:dLbl>
            <c:dLbl>
              <c:idx val="3"/>
              <c:layout>
                <c:manualLayout>
                  <c:x val="9.7130222565874995E-3"/>
                  <c:y val="-1.7153996627956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0F-41F0-8617-3E2243F31144}"/>
                </c:ext>
              </c:extLst>
            </c:dLbl>
            <c:dLbl>
              <c:idx val="4"/>
              <c:layout>
                <c:manualLayout>
                  <c:x val="9.7130028821044295E-3"/>
                  <c:y val="-2.721088435374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0F-41F0-8617-3E2243F311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Goaling'!$G$10,'Small Business Goaling'!$K$10,'Small Business Goaling'!$O$10,'Small Business Goaling'!$S$10,'Small Business Goaling'!$W$10)</c:f>
              <c:numCache>
                <c:formatCode>#,##0.0%</c:formatCode>
                <c:ptCount val="5"/>
                <c:pt idx="0">
                  <c:v>0.56454119904229805</c:v>
                </c:pt>
                <c:pt idx="1">
                  <c:v>0.109140417667838</c:v>
                </c:pt>
                <c:pt idx="2">
                  <c:v>0.15586175374438699</c:v>
                </c:pt>
                <c:pt idx="3">
                  <c:v>3.3113796338867501E-3</c:v>
                </c:pt>
                <c:pt idx="4">
                  <c:v>1.7443585705468501E-3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90F-41F0-8617-3E2243F31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99344"/>
        <c:axId val="232299736"/>
        <c:axId val="0"/>
      </c:bar3DChart>
      <c:catAx>
        <c:axId val="23229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99736"/>
        <c:crosses val="autoZero"/>
        <c:auto val="1"/>
        <c:lblAlgn val="ctr"/>
        <c:lblOffset val="100"/>
        <c:noMultiLvlLbl val="0"/>
      </c:catAx>
      <c:valAx>
        <c:axId val="2322997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232299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9237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945D-8718-964F-94BE-5C93BD6376CA}" type="datetimeFigureOut">
              <a:rPr lang="en-US" smtClean="0"/>
              <a:t>09/14/2022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1913" y="889000"/>
            <a:ext cx="3833812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765" y="3418066"/>
            <a:ext cx="7230110" cy="2796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9237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769E-F6AD-C44B-A03E-167DC459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8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0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23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5" r:id="rId8"/>
    <p:sldLayoutId id="2147483693" r:id="rId9"/>
    <p:sldLayoutId id="214748369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a.gov/osbp/learning-seri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cvent.me%2FM2b3Aw&amp;data=05%7C01%7Crobert.betts%40nasa.gov%7C92edfe3355c1418a979708da74a7300f%7C7005d45845be48ae8140d43da96dd17b%7C0%7C0%7C637950558657424005%7CUnknown%7CTWFpbGZsb3d8eyJWIjoiMC4wLjAwMDAiLCJQIjoiV2luMzIiLCJBTiI6Ik1haWwiLCJXVCI6Mn0%3D%7C3000%7C%7C%7C&amp;sdata=sysxq91BXmP%2Fh6MjeS3fiL3z30lbw0p2a1RfTJ%2BhIoc%3D&amp;reserved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ventbrite.com/e/small-business-makes-a-big-difference-launching-equity-in-procurement-registration-411225635947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sa.gov/osbp" TargetMode="External"/><Relationship Id="rId3" Type="http://schemas.openxmlformats.org/officeDocument/2006/relationships/hyperlink" Target="https://sam.gov/" TargetMode="External"/><Relationship Id="rId7" Type="http://schemas.openxmlformats.org/officeDocument/2006/relationships/hyperlink" Target="https://sbir.gsfc.nasa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pires.nasaprs.com/external/" TargetMode="External"/><Relationship Id="rId5" Type="http://schemas.openxmlformats.org/officeDocument/2006/relationships/hyperlink" Target="https://eweb1.sba.gov/subnet/client/dsp_Landing.cfm" TargetMode="External"/><Relationship Id="rId4" Type="http://schemas.openxmlformats.org/officeDocument/2006/relationships/hyperlink" Target="https://www.hq.nasa.gov/office/procurement/forecas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ir.nasa.gov/" TargetMode="External"/><Relationship Id="rId13" Type="http://schemas.openxmlformats.org/officeDocument/2006/relationships/hyperlink" Target="https://twitter.com/NASA_OSBP" TargetMode="External"/><Relationship Id="rId3" Type="http://schemas.openxmlformats.org/officeDocument/2006/relationships/hyperlink" Target="mailto:larc-SmallBusiness@mail.nasa.gov" TargetMode="External"/><Relationship Id="rId7" Type="http://schemas.openxmlformats.org/officeDocument/2006/relationships/hyperlink" Target="http://technology.nasa.gov/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partnerships" TargetMode="External"/><Relationship Id="rId11" Type="http://schemas.openxmlformats.org/officeDocument/2006/relationships/hyperlink" Target="https://www.facebook.com/NASASmallBusiness/" TargetMode="External"/><Relationship Id="rId5" Type="http://schemas.openxmlformats.org/officeDocument/2006/relationships/hyperlink" Target="https://docs.google.com/forms/d/1X7YrIAZoC9u4eosdypPhtyLlBTXHDDxs1v4s0orJAJY/edit?usp=sharing" TargetMode="External"/><Relationship Id="rId15" Type="http://schemas.openxmlformats.org/officeDocument/2006/relationships/hyperlink" Target="https://osbp.nasa.gov/vendor_database.html" TargetMode="External"/><Relationship Id="rId10" Type="http://schemas.openxmlformats.org/officeDocument/2006/relationships/hyperlink" Target="https://spinoff.nasa.gov/sites/default/files/2022-01/Spinoff.2022.pdf" TargetMode="External"/><Relationship Id="rId4" Type="http://schemas.openxmlformats.org/officeDocument/2006/relationships/hyperlink" Target="http://www.nasa.gov/" TargetMode="External"/><Relationship Id="rId9" Type="http://schemas.openxmlformats.org/officeDocument/2006/relationships/hyperlink" Target="https://oh.larc.nasa.gov/oh/annual-repport/2021/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17F3-0AA8-F240-8F0F-C9513770BB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LCSC Small Business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A536-0B5E-204C-B200-2E3FC12DD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Robert Betts</a:t>
            </a:r>
          </a:p>
          <a:p>
            <a:r>
              <a:rPr lang="en-US" dirty="0"/>
              <a:t>NASA Office of Small Business Programs</a:t>
            </a:r>
          </a:p>
          <a:p>
            <a:r>
              <a:rPr lang="en-US" dirty="0"/>
              <a:t>Langley Research Center</a:t>
            </a:r>
          </a:p>
          <a:p>
            <a:r>
              <a:rPr lang="en-US" dirty="0"/>
              <a:t>September 15, 2022</a:t>
            </a:r>
          </a:p>
        </p:txBody>
      </p:sp>
    </p:spTree>
    <p:extLst>
      <p:ext uri="{BB962C8B-B14F-4D97-AF65-F5344CB8AC3E}">
        <p14:creationId xmlns:p14="http://schemas.microsoft.com/office/powerpoint/2010/main" val="16925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B29E-3BDB-4C4F-8717-15FA94A4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 Agency October - August FY22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</a:t>
            </a:r>
            <a:r>
              <a:rPr lang="en-US" altLang="en-US" sz="1200" dirty="0"/>
              <a:t>September 8</a:t>
            </a: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, 2022 from SAM.GOV</a:t>
            </a: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2877F-D982-C548-9404-3D00EE9F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B632F1-26FB-4125-8D21-7497D611BD46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77135"/>
            <a:ext cx="3703320" cy="1746504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91345" y="1523906"/>
          <a:ext cx="8823960" cy="4024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767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D08A-973A-4EEC-975A-F0A3691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Langley Research Center (LaRC) October - August FY22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</a:t>
            </a:r>
            <a:r>
              <a:rPr lang="en-US" altLang="en-US" sz="1200" dirty="0"/>
              <a:t>September 8</a:t>
            </a: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, 2022 from SAM.GOV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DD29D1-4D72-4650-AF9D-78334EA1C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F3A32E-B6EF-41FE-B760-D9F7F51FB828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90948"/>
            <a:ext cx="3703320" cy="1746250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/>
        </p:nvGraphicFramePr>
        <p:xfrm>
          <a:off x="160020" y="1510913"/>
          <a:ext cx="8823960" cy="4019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566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1" y="243189"/>
            <a:ext cx="8934253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Learning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605478"/>
              </p:ext>
            </p:extLst>
          </p:nvPr>
        </p:nvGraphicFramePr>
        <p:xfrm>
          <a:off x="118404" y="1202499"/>
          <a:ext cx="8934251" cy="28556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7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4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0577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359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j-lt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September 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eVA’s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New Platform Preview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Virginia Dept. of Small Business &amp; Supplier Diversity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ttps://www.eventbrite.com/e/partner-event-evas-new-platform-preview-tickets-419112375397?utm_source=eventbrite&amp;utm_medium=email&amp;utm_content=follow_notification&amp;utm_campaign=following_published_event&amp;utm_term=Partner+Event%3A+eVA%27s+New+Platform+Preview&amp;aff=ebemoffollowpublishemail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80054060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September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HUBZone Program Update and Resources for Small Business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SBA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64689300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October 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How to do Business with the NASA Information Technology (IT) Procurement Office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NASA ITPO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https://www.nasa.gov/osbp/learning-series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16838136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November 16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How to Do Business with NASA featuring Agency Space Centers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https://www.nasa.gov/osbp/learning-series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218794998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December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NASA Mission Equity: Tribal Consultation Plan Update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https://www.nasa.gov/osbp/learning-series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3726629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F81-D034-4373-84CC-128618D2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90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" y="286372"/>
            <a:ext cx="8930587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Outreach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175689"/>
              </p:ext>
            </p:extLst>
          </p:nvPr>
        </p:nvGraphicFramePr>
        <p:xfrm>
          <a:off x="23462" y="1196340"/>
          <a:ext cx="9097075" cy="15105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6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068">
                  <a:extLst>
                    <a:ext uri="{9D8B030D-6E8A-4147-A177-3AD203B41FA5}">
                      <a16:colId xmlns:a16="http://schemas.microsoft.com/office/drawing/2014/main" val="581505612"/>
                    </a:ext>
                  </a:extLst>
                </a:gridCol>
                <a:gridCol w="3170674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331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September 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2022 Annual National HBCU Week Conference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White House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Hybrid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/>
                        </a:rPr>
                        <a:t>https://cvent.me/M2b3Aw</a:t>
                      </a:r>
                      <a:endParaRPr lang="en-US" sz="1000" u="none" dirty="0">
                        <a:solidFill>
                          <a:srgbClr val="0070C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78517957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October 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Small Business Makes a BIG Difference: Launching Equity in Procurement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>
                          <a:solidFill>
                            <a:srgbClr val="0070C0"/>
                          </a:solidFill>
                          <a:latin typeface="+mn-lt"/>
                          <a:cs typeface="Arial" panose="020B0604020202020204" pitchFamily="34" charset="0"/>
                          <a:hlinkClick r:id="rId4"/>
                        </a:rPr>
                        <a:t>https://www.eventbrite.com/e/small-business-makes-a-big-difference-launching-equity-in-procurement-registration-411225635947</a:t>
                      </a:r>
                      <a:r>
                        <a:rPr lang="en-US" sz="900" u="none" dirty="0">
                          <a:solidFill>
                            <a:srgbClr val="0070C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5859734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83A6-32C2-41F9-88F7-764BBF5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442675"/>
              </p:ext>
            </p:extLst>
          </p:nvPr>
        </p:nvGraphicFramePr>
        <p:xfrm>
          <a:off x="56509" y="1171254"/>
          <a:ext cx="8996146" cy="2116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Location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</a:rPr>
                        <a:t>Comments</a:t>
                      </a:r>
                      <a:endParaRPr lang="en-US" sz="9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https://sam.gov/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Federal contract opportunities 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NASA Acquisition Forecast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4"/>
                        </a:rPr>
                        <a:t>https://www.hq.nasa.gov/office/procurement/forecast/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Agency-wide acquisition forecast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Business Administration Subcontracting Network (</a:t>
                      </a:r>
                      <a:r>
                        <a:rPr lang="en-US" sz="9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SubNet</a:t>
                      </a: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5"/>
                        </a:rPr>
                        <a:t>https://eweb1.sba.gov/subnet/client/dsp_Landing.cfm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n-lt"/>
                        </a:rPr>
                        <a:t>Federal subcontracting opportunities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Solicitation and Proposal Integrated Review and Evaluation System (NSPIRES)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6"/>
                        </a:rPr>
                        <a:t>https://nspires.nasaprs.com/external/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Research opportunities in science and technology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Small Business Innovation Research/Small Business Technology Transfer (SBIR/STTR)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https://sbir.gsfc.nasa.gov/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Opportunities for small, high technology companies and research institutions to participate in Federal Government sponsored R&amp;D efforts in key technology areas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Active Contract List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NASA OSBP Mobile App and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www.nasa.gov/osbp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Available for download on IOS and Android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5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Contact Information &amp; Links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152395"/>
            <a:ext cx="8871735" cy="35127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5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Robert Betts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Small Business Specialist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Office of Small Business Programs – IT Procurement Office &amp; Langley Research Center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altLang="en-US" sz="1200" b="1" dirty="0">
                <a:latin typeface="Franklin Gothic Book" panose="020B0503020102020204" pitchFamily="34" charset="0"/>
              </a:rPr>
              <a:t>Tel:</a:t>
            </a:r>
            <a:r>
              <a:rPr lang="en-US" altLang="en-US" sz="1200" dirty="0">
                <a:latin typeface="Franklin Gothic Book" panose="020B0503020102020204" pitchFamily="34" charset="0"/>
              </a:rPr>
              <a:t> (757) 864-6074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Email: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larc-S</a:t>
            </a:r>
            <a:r>
              <a:rPr 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mallBusiness@mail.nasa.gov</a:t>
            </a: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spcBef>
                <a:spcPts val="225"/>
              </a:spcBef>
              <a:buNone/>
            </a:pP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Website: 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4"/>
              </a:rPr>
              <a:t>www.nasa.gov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/osbp</a:t>
            </a:r>
          </a:p>
          <a:p>
            <a:pPr marL="0" indent="0" algn="ctr"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Vendor Database via Google Forms: </a:t>
            </a:r>
            <a:r>
              <a:rPr lang="en-US" sz="1050" b="1" u="sng" dirty="0">
                <a:latin typeface="Franklin Gothic Book" panose="020B0503020102020204" pitchFamily="34" charset="0"/>
                <a:hlinkClick r:id="rId5"/>
              </a:rPr>
              <a:t>https://docs.google.com/forms/d/1X7YrIAZoC9u4eosdypPhtyLlBTXHDDxs1v4s0orJAJY/edit?usp=sharing</a:t>
            </a:r>
            <a:endParaRPr lang="en-US" sz="105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Partnerships: </a:t>
            </a:r>
            <a:r>
              <a:rPr lang="en-US" sz="1200" dirty="0">
                <a:latin typeface="Franklin Gothic Medium" panose="020B0603020102020204" pitchFamily="34" charset="0"/>
                <a:hlinkClick r:id="rId6"/>
              </a:rPr>
              <a:t>www.nasa.gov/partnerships</a:t>
            </a:r>
            <a:endParaRPr lang="en-US" sz="1200" dirty="0">
              <a:latin typeface="Franklin Gothic Medium" panose="020B06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Tech Transfer: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7"/>
              </a:rPr>
              <a:t>http://technology.nasa.gov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NASA SBIR/STTR: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8"/>
              </a:rPr>
              <a:t>www.sbir.nasa.gov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2021 NASA Langley Research Center Annual Report: </a:t>
            </a:r>
            <a:r>
              <a:rPr lang="en-US" sz="1200" u="sng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https://oh.larc.nasa.gov/oh/annual-report/2021/</a:t>
            </a:r>
            <a:r>
              <a:rPr lang="en-US" sz="1200" dirty="0">
                <a:latin typeface="Franklin Gothic Book" panose="020B05030201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Spinoff 2022: </a:t>
            </a:r>
            <a:r>
              <a:rPr lang="en-US" sz="1200" dirty="0">
                <a:latin typeface="Franklin Gothic Medium" panose="020B0603020102020204" pitchFamily="34" charset="0"/>
                <a:hlinkClick r:id="rId10"/>
              </a:rPr>
              <a:t>https://spinoff.nasa.gov/sites/default/files/2022-01/Spinoff.2022.pdf</a:t>
            </a:r>
            <a:r>
              <a:rPr lang="en-US" sz="1200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4121416" y="5197682"/>
            <a:ext cx="922178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Gadugi" panose="020B0502040204020203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@</a:t>
            </a:r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NASA_OSBP</a:t>
            </a: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2552018" y="5175711"/>
            <a:ext cx="1133735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NASASmallBusiness</a:t>
            </a:r>
          </a:p>
        </p:txBody>
      </p:sp>
      <p:sp>
        <p:nvSpPr>
          <p:cNvPr id="13" name="Rectangle 15"/>
          <p:cNvSpPr>
            <a:spLocks/>
          </p:cNvSpPr>
          <p:nvPr/>
        </p:nvSpPr>
        <p:spPr bwMode="auto">
          <a:xfrm>
            <a:off x="5479256" y="5168485"/>
            <a:ext cx="1381125" cy="22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 Vendor Database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7</a:t>
            </a:fld>
            <a:endParaRPr lang="en-US" dirty="0"/>
          </a:p>
        </p:txBody>
      </p:sp>
      <p:pic>
        <p:nvPicPr>
          <p:cNvPr id="14" name="Picture 13" descr="Facebook icon">
            <a:hlinkClick r:id="rId11" tooltip="OSBP on Facebook"/>
            <a:extLst>
              <a:ext uri="{FF2B5EF4-FFF2-40B4-BE49-F238E27FC236}">
                <a16:creationId xmlns:a16="http://schemas.microsoft.com/office/drawing/2014/main" id="{BA9DC0EC-EC48-49ED-92D8-15F752F04E3C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43" y="4714128"/>
            <a:ext cx="447083" cy="405338"/>
          </a:xfrm>
          <a:prstGeom prst="rect">
            <a:avLst/>
          </a:prstGeom>
        </p:spPr>
      </p:pic>
      <p:pic>
        <p:nvPicPr>
          <p:cNvPr id="15" name="Picture 14" descr="Twitter icon">
            <a:hlinkClick r:id="rId13" tooltip="OSBP on Twitter"/>
            <a:extLst>
              <a:ext uri="{FF2B5EF4-FFF2-40B4-BE49-F238E27FC236}">
                <a16:creationId xmlns:a16="http://schemas.microsoft.com/office/drawing/2014/main" id="{B0ADD06F-485B-4ECE-A4C0-999DC2C4444F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345" y="4715522"/>
            <a:ext cx="372950" cy="405337"/>
          </a:xfrm>
          <a:prstGeom prst="rect">
            <a:avLst/>
          </a:prstGeom>
        </p:spPr>
      </p:pic>
      <p:pic>
        <p:nvPicPr>
          <p:cNvPr id="16" name="Picture 15" descr="NASA Vendor Database icon">
            <a:hlinkClick r:id="rId15" tooltip="NASA Vendor Database"/>
            <a:extLst>
              <a:ext uri="{FF2B5EF4-FFF2-40B4-BE49-F238E27FC236}">
                <a16:creationId xmlns:a16="http://schemas.microsoft.com/office/drawing/2014/main" id="{39BA71D0-BB6E-4138-8802-73CE18CB7DEB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658" y="4714130"/>
            <a:ext cx="372950" cy="40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 - LCSC SB Update Center" id="{ABC65929-E2DE-4C29-88C9-406AFA4F03AC}" vid="{9E059C9A-F017-421D-817A-55DFE617E3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2E690287E9443975D2B459689C2E6" ma:contentTypeVersion="3" ma:contentTypeDescription="Create a new document." ma:contentTypeScope="" ma:versionID="a0a4d33779251b86a81dcde212ff4a4a">
  <xsd:schema xmlns:xsd="http://www.w3.org/2001/XMLSchema" xmlns:xs="http://www.w3.org/2001/XMLSchema" xmlns:p="http://schemas.microsoft.com/office/2006/metadata/properties" xmlns:ns2="94bdf555-ed74-49fc-9172-35f0122ddbf1" xmlns:ns3="aa04f444-95a2-4502-8a33-bc8688baf6ee" targetNamespace="http://schemas.microsoft.com/office/2006/metadata/properties" ma:root="true" ma:fieldsID="fdd717796140ba3a063e4b8516438c4f" ns2:_="" ns3:_="">
    <xsd:import namespace="94bdf555-ed74-49fc-9172-35f0122ddbf1"/>
    <xsd:import namespace="aa04f444-95a2-4502-8a33-bc8688baf6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df555-ed74-49fc-9172-35f0122ddbf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f444-95a2-4502-8a33-bc8688baf6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4bdf555-ed74-49fc-9172-35f0122ddbf1">X42FUWTPVHZK-419532041-2177</_dlc_DocId>
    <_dlc_DocIdUrl xmlns="94bdf555-ed74-49fc-9172-35f0122ddbf1">
      <Url>https://itcdcmsportal.hq.nasa.gov/organization/hqosbp/sbss/_layouts/15/DocIdRedir.aspx?ID=X42FUWTPVHZK-419532041-2177</Url>
      <Description>X42FUWTPVHZK-419532041-2177</Description>
    </_dlc_DocIdUrl>
  </documentManagement>
</p:properties>
</file>

<file path=customXml/itemProps1.xml><?xml version="1.0" encoding="utf-8"?>
<ds:datastoreItem xmlns:ds="http://schemas.openxmlformats.org/officeDocument/2006/customXml" ds:itemID="{2ABF8156-53BC-4AF5-AC35-F60DBF649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df555-ed74-49fc-9172-35f0122ddbf1"/>
    <ds:schemaRef ds:uri="aa04f444-95a2-4502-8a33-bc8688baf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989A92-7B82-4DE3-9063-2EC03FC547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DADA97A-BAA5-4DD3-845F-484E5F06D5A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E708B1B-0C9D-41CA-9753-14D6B23AE11C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94bdf555-ed74-49fc-9172-35f0122ddbf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04f444-95a2-4502-8a33-bc8688baf6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2020-10 - LCSC SB Update Center</Template>
  <TotalTime>21357</TotalTime>
  <Words>677</Words>
  <Application>Microsoft Office PowerPoint</Application>
  <PresentationFormat>On-screen Show (16:10)</PresentationFormat>
  <Paragraphs>118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Gadugi</vt:lpstr>
      <vt:lpstr>Impact</vt:lpstr>
      <vt:lpstr>Office Theme</vt:lpstr>
      <vt:lpstr>LCSC Small Business Update</vt:lpstr>
      <vt:lpstr>NASA Agency October - August FY22 Prime Goals vs. Actual Percentages Data generated September 8, 2022 from SAM.GOV</vt:lpstr>
      <vt:lpstr>Langley Research Center (LaRC) October - August FY22 Prime Goals vs. Actual Percentages Data generated September 8, 2022 from SAM.GOV</vt:lpstr>
      <vt:lpstr>Upcoming Learning Opportunities</vt:lpstr>
      <vt:lpstr>Upcoming Outreach Opportunities</vt:lpstr>
      <vt:lpstr>Where to find opportunities</vt:lpstr>
      <vt:lpstr>Contact Information &amp;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LCSC Small Business Update</dc:title>
  <dc:creator>Betts, Robert O. (LARC-B1)</dc:creator>
  <cp:lastModifiedBy>Betts, Robert O. (LARC-ZA000)</cp:lastModifiedBy>
  <cp:revision>248</cp:revision>
  <cp:lastPrinted>2021-04-15T14:53:36Z</cp:lastPrinted>
  <dcterms:created xsi:type="dcterms:W3CDTF">2020-11-10T15:42:11Z</dcterms:created>
  <dcterms:modified xsi:type="dcterms:W3CDTF">2022-09-15T13:00:12Z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0x01010096C2E690287E9443975D2B459689C2E6</vt:lpwstr>
  </property>
  <property fmtid="{D5CDD505-2E9C-101B-9397-08002B2CF9AE}" pid="3" name="_dlc_DocIdItemGuid">
    <vt:lpwstr>fcdd3adc-65b1-45ed-9c77-1965f9b9be47</vt:lpwstr>
  </property>
</Properties>
</file>