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6FDE9-759D-E1ED-EAB4-16E531093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0B6BD8-61C7-E3A7-D27E-E235463AA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9D44A-D947-9743-B875-7095EE1E3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4F37-BD10-FF48-B154-8D502FED9899}" type="datetimeFigureOut">
              <a:rPr lang="en-US" smtClean="0"/>
              <a:t>8/16/22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E5358-630E-374E-A766-3E4E86C11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B5CD4-ECFF-D2EF-C768-44BF3CEF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07EA-0B3E-D742-A27B-52420770B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44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3EB32-E5D3-91BE-11B3-6C4825334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C0C327-7E4E-1AB5-819E-B1ABF23CF0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35814-D897-8653-BB9D-60F2D9DB3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4F37-BD10-FF48-B154-8D502FED9899}" type="datetimeFigureOut">
              <a:rPr lang="en-US" smtClean="0"/>
              <a:t>8/16/22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8E98C-CC60-8D05-ABF7-E45E06BA5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0B79E-5525-67E3-1527-91C896455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07EA-0B3E-D742-A27B-52420770B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03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30C7E7-62EF-41C9-0393-68D794DB2A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998FED-F180-DE07-1989-A5FD87789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74B21-E37B-19B5-A326-69380F8BB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4F37-BD10-FF48-B154-8D502FED9899}" type="datetimeFigureOut">
              <a:rPr lang="en-US" smtClean="0"/>
              <a:t>8/16/22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6C872-1C95-C14F-E2DB-42603FD48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5029D-7782-4D46-8781-A5CCA4EBC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07EA-0B3E-D742-A27B-52420770B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1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FCEE-6DCC-C60E-A566-6196BA90A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8AC65-428C-5EA2-6381-7CF69727F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4722A-B489-40FC-4809-C3E58F439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4F37-BD10-FF48-B154-8D502FED9899}" type="datetimeFigureOut">
              <a:rPr lang="en-US" smtClean="0"/>
              <a:t>8/16/22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9A4BA-0C08-164B-7653-71982E6EF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EA8CC-4659-5FD9-5728-614D2EC27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07EA-0B3E-D742-A27B-52420770B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72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B9494-F467-DE3B-C8F7-03D95AD99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9E84C-E589-EA2C-DEB8-03FC3D99C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D2285-4183-B159-E464-BD64DBC24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4F37-BD10-FF48-B154-8D502FED9899}" type="datetimeFigureOut">
              <a:rPr lang="en-US" smtClean="0"/>
              <a:t>8/16/22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8EAB5-9CD3-D2B8-8AC4-2472AA388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37075-250A-59A2-2FF7-7B35C76B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07EA-0B3E-D742-A27B-52420770B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44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7ABDE-D330-7566-D50D-A4033B85A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FA8FC-1221-E116-E15E-71F10131C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5A82B0-81EB-E52F-979B-845656BFAC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58176-01D1-E1E2-2E02-79426F1D5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4F37-BD10-FF48-B154-8D502FED9899}" type="datetimeFigureOut">
              <a:rPr lang="en-US" smtClean="0"/>
              <a:t>8/16/22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4EB46A-2F34-B6A2-2FFD-957449252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BFC28-528A-C126-AC15-3AFCB5481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07EA-0B3E-D742-A27B-52420770B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0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6A866-9B7F-1D7F-8F06-C93CEDE86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15901-B7DC-296E-0DDD-14D652188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B25E54-42CD-ACE7-337E-8B1D7A47E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F2DD6F-ED38-2875-10A0-D4543DBBC2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B9B003-61D3-AA0B-C9EA-2D0D3F1A5D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73007B-2C81-33EF-7B43-3502BA303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4F37-BD10-FF48-B154-8D502FED9899}" type="datetimeFigureOut">
              <a:rPr lang="en-US" smtClean="0"/>
              <a:t>8/16/22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8A298D-101C-F42A-F3D6-8591BC4BA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4383E6-4A62-91FC-0486-DAE007142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07EA-0B3E-D742-A27B-52420770B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9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0DDFA-A145-776A-2D1A-561E76DD3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256B2B-839B-E5E3-8D1C-BDBA8932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4F37-BD10-FF48-B154-8D502FED9899}" type="datetimeFigureOut">
              <a:rPr lang="en-US" smtClean="0"/>
              <a:t>8/16/22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EDF9CD-F935-0BD9-279C-DDE4C4421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200A2E-D58A-26A5-EA3C-56D297AB7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07EA-0B3E-D742-A27B-52420770B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57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264F43-864B-F848-F42D-255E5F5AE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4F37-BD10-FF48-B154-8D502FED9899}" type="datetimeFigureOut">
              <a:rPr lang="en-US" smtClean="0"/>
              <a:t>8/16/22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8E18B4-FE8C-EF64-007A-5C5318643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D1A79-380E-7AFA-010C-A9E33C892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07EA-0B3E-D742-A27B-52420770B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48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2C90-70B5-465F-DA7D-D193148CA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5E7D8-5F5E-2D10-6E1D-731CAF81D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BBF38A-6607-29AD-81F0-F73F93C24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84623D-A276-E753-6711-C5C00FA19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4F37-BD10-FF48-B154-8D502FED9899}" type="datetimeFigureOut">
              <a:rPr lang="en-US" smtClean="0"/>
              <a:t>8/16/22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91E914-1953-A7B2-745E-A79EA693D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6C12A0-5EEE-EE3D-547A-837180AF3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07EA-0B3E-D742-A27B-52420770B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39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BA91D-E5CB-65FE-7B94-28B08106A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4F023D-D8D2-8278-6BFA-759F46847D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C0882E-CCE2-2F3B-5AB9-ED6F9E1E3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23D25C-F16B-8BFB-9A0E-136273C5E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4F37-BD10-FF48-B154-8D502FED9899}" type="datetimeFigureOut">
              <a:rPr lang="en-US" smtClean="0"/>
              <a:t>8/16/22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4777DD-DABA-D1CE-0C69-7484AB8D4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765F49-368A-7DBF-B688-01AEAE8A6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07EA-0B3E-D742-A27B-52420770B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8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D20391-1501-3A38-8D20-539099C66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C1D72-AD01-2394-4502-8EA91CF0B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FA370-A835-4D74-3D7C-7F09C7D76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F4F37-BD10-FF48-B154-8D502FED9899}" type="datetimeFigureOut">
              <a:rPr lang="en-US" smtClean="0"/>
              <a:t>8/16/22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7664D-3635-B0F8-E1CA-73C074A19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6D57E-19B9-4A63-70FA-A7AB66AA7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407EA-0B3E-D742-A27B-52420770B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8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rwhite@vigyan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DB245-1773-A83D-6F69-430B638CF1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AIAA Hampton Roads Section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A2D4B6-87C9-DFDF-B758-70BAC0513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/>
              <a:t>Corporate Sponsorship Program</a:t>
            </a:r>
          </a:p>
        </p:txBody>
      </p:sp>
      <p:pic>
        <p:nvPicPr>
          <p:cNvPr id="4" name="officeArt object" descr="Image">
            <a:extLst>
              <a:ext uri="{FF2B5EF4-FFF2-40B4-BE49-F238E27FC236}">
                <a16:creationId xmlns:a16="http://schemas.microsoft.com/office/drawing/2014/main" id="{6B1D40A0-23D4-E4A2-0F41-6BA4287619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051471" y="625942"/>
            <a:ext cx="4089057" cy="194851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313947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E279F-4D96-398C-F03B-3CA4C22EF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C83DA-A9CD-E994-13A1-A2C4700A3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4922"/>
            <a:ext cx="5152697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Futures in Aerospace Scholarship Program</a:t>
            </a:r>
          </a:p>
          <a:p>
            <a:pPr lvl="1"/>
            <a:r>
              <a:rPr lang="en-US" dirty="0"/>
              <a:t>Started in 1985</a:t>
            </a:r>
          </a:p>
          <a:p>
            <a:pPr lvl="1"/>
            <a:r>
              <a:rPr lang="en-US" dirty="0"/>
              <a:t>83 awards totaling $149,000</a:t>
            </a:r>
          </a:p>
          <a:p>
            <a:pPr lvl="1"/>
            <a:r>
              <a:rPr lang="en-US" dirty="0"/>
              <a:t>This year:</a:t>
            </a:r>
          </a:p>
          <a:p>
            <a:pPr lvl="2"/>
            <a:r>
              <a:rPr lang="en-US" dirty="0"/>
              <a:t>Levi Walker of </a:t>
            </a:r>
            <a:r>
              <a:rPr lang="en-US" dirty="0" err="1"/>
              <a:t>Maryfield</a:t>
            </a:r>
            <a:r>
              <a:rPr lang="en-US" dirty="0"/>
              <a:t> Academy, Hampton, Virginia </a:t>
            </a:r>
          </a:p>
          <a:p>
            <a:pPr lvl="2"/>
            <a:r>
              <a:rPr lang="en-US" dirty="0" err="1"/>
              <a:t>Karpagam</a:t>
            </a:r>
            <a:r>
              <a:rPr lang="en-US" dirty="0"/>
              <a:t>  Karthikeyan of Deep Run High School, Glen Allen, Virginia</a:t>
            </a:r>
          </a:p>
          <a:p>
            <a:r>
              <a:rPr lang="en-US" dirty="0"/>
              <a:t>K-12 and STEM Outreach</a:t>
            </a:r>
          </a:p>
          <a:p>
            <a:pPr lvl="1"/>
            <a:r>
              <a:rPr lang="en-US" dirty="0"/>
              <a:t>Girl Scout Space Science Badge</a:t>
            </a:r>
          </a:p>
          <a:p>
            <a:r>
              <a:rPr lang="en-US" dirty="0"/>
              <a:t>Lego League Tournament</a:t>
            </a:r>
          </a:p>
          <a:p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02879D-082A-C210-D300-6A6CC36FA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7317"/>
            <a:ext cx="5943600" cy="33966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1F6A76-63A6-44AE-7ABA-6F4A1C5E7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876" y="3429000"/>
            <a:ext cx="5389245" cy="312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57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24F5B-AFC7-CA1E-E474-3D3113F88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EDCC2-3493-980F-C4F2-5338353B7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6047"/>
            <a:ext cx="4709241" cy="4978182"/>
          </a:xfrm>
        </p:spPr>
        <p:txBody>
          <a:bodyPr/>
          <a:lstStyle/>
          <a:p>
            <a:r>
              <a:rPr lang="en-US" dirty="0"/>
              <a:t>AIAA HRS Art Contest</a:t>
            </a:r>
          </a:p>
          <a:p>
            <a:r>
              <a:rPr lang="en-US" dirty="0"/>
              <a:t>Middle School Essay Contest</a:t>
            </a:r>
          </a:p>
          <a:p>
            <a:r>
              <a:rPr lang="en-US" dirty="0"/>
              <a:t>STEM4Girls</a:t>
            </a:r>
          </a:p>
          <a:p>
            <a:r>
              <a:rPr lang="en-US" dirty="0"/>
              <a:t>Science Fair</a:t>
            </a:r>
          </a:p>
          <a:p>
            <a:r>
              <a:rPr lang="en-US" dirty="0"/>
              <a:t>Young Professional Events</a:t>
            </a:r>
          </a:p>
          <a:p>
            <a:r>
              <a:rPr lang="en-US" dirty="0"/>
              <a:t>Pig Roast</a:t>
            </a:r>
          </a:p>
          <a:p>
            <a:r>
              <a:rPr lang="en-US" dirty="0"/>
              <a:t>Golf Tournament</a:t>
            </a:r>
          </a:p>
          <a:p>
            <a:r>
              <a:rPr lang="en-US" dirty="0"/>
              <a:t>Special seminars</a:t>
            </a:r>
          </a:p>
          <a:p>
            <a:r>
              <a:rPr lang="en-US" dirty="0"/>
              <a:t>Professional recognition and awards</a:t>
            </a:r>
          </a:p>
        </p:txBody>
      </p:sp>
      <p:pic>
        <p:nvPicPr>
          <p:cNvPr id="5" name="Picture 4" descr="A picture containing text, different&#10;&#10;Description automatically generated">
            <a:extLst>
              <a:ext uri="{FF2B5EF4-FFF2-40B4-BE49-F238E27FC236}">
                <a16:creationId xmlns:a16="http://schemas.microsoft.com/office/drawing/2014/main" id="{F92423AC-0312-5214-AEA4-050FBD0FF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415" y="284852"/>
            <a:ext cx="5380990" cy="612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78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AF771-8FF5-460E-BB03-4BC50FC4F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2DB9599-D4C2-DB19-6EA3-1D8E643473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980257"/>
              </p:ext>
            </p:extLst>
          </p:nvPr>
        </p:nvGraphicFramePr>
        <p:xfrm>
          <a:off x="630620" y="1301088"/>
          <a:ext cx="10815145" cy="50718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3748">
                  <a:extLst>
                    <a:ext uri="{9D8B030D-6E8A-4147-A177-3AD203B41FA5}">
                      <a16:colId xmlns:a16="http://schemas.microsoft.com/office/drawing/2014/main" val="296729903"/>
                    </a:ext>
                  </a:extLst>
                </a:gridCol>
                <a:gridCol w="1158353">
                  <a:extLst>
                    <a:ext uri="{9D8B030D-6E8A-4147-A177-3AD203B41FA5}">
                      <a16:colId xmlns:a16="http://schemas.microsoft.com/office/drawing/2014/main" val="457490605"/>
                    </a:ext>
                  </a:extLst>
                </a:gridCol>
                <a:gridCol w="8063044">
                  <a:extLst>
                    <a:ext uri="{9D8B030D-6E8A-4147-A177-3AD203B41FA5}">
                      <a16:colId xmlns:a16="http://schemas.microsoft.com/office/drawing/2014/main" val="541395135"/>
                    </a:ext>
                  </a:extLst>
                </a:gridCol>
              </a:tblGrid>
              <a:tr h="5126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Support Designation</a:t>
                      </a:r>
                      <a:endParaRPr lang="en-US" sz="18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5536" marR="35536" marT="35536" marB="35536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Level</a:t>
                      </a:r>
                      <a:endParaRPr lang="en-US" sz="18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5536" marR="35536" marT="35536" marB="35536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Benefits</a:t>
                      </a:r>
                      <a:endParaRPr lang="en-US" sz="18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5536" marR="35536" marT="35536" marB="35536"/>
                </a:tc>
                <a:extLst>
                  <a:ext uri="{0D108BD9-81ED-4DB2-BD59-A6C34878D82A}">
                    <a16:rowId xmlns:a16="http://schemas.microsoft.com/office/drawing/2014/main" val="2997524258"/>
                  </a:ext>
                </a:extLst>
              </a:tr>
              <a:tr h="10431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                      Bronze</a:t>
                      </a:r>
                      <a:endParaRPr lang="en-US" sz="16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5536" marR="35536" marT="35536" marB="35536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$250 - $499</a:t>
                      </a:r>
                      <a:endParaRPr lang="en-US" sz="16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5536" marR="35536" marT="35536" marB="35536" anchor="ctr"/>
                </a:tc>
                <a:tc>
                  <a:txBody>
                    <a:bodyPr/>
                    <a:lstStyle/>
                    <a:p>
                      <a:pPr marL="285750" marR="0" lvl="0" indent="-28575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u="none" strike="noStrike" kern="0" spc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An acknowledgement in all issues of Aerospace News, the AIAA HR Newsletter</a:t>
                      </a:r>
                    </a:p>
                    <a:p>
                      <a:pPr marL="285750" marR="0" lvl="0" indent="-28575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u="none" strike="noStrike" kern="0" spc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 listing of corporate sponsors on our web site, with a link established to your we site</a:t>
                      </a:r>
                    </a:p>
                    <a:p>
                      <a:pPr marL="285750" marR="0" lvl="0" indent="-28575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u="none" strike="noStrike" kern="0" spc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Two free tickets to our Annual Awards Banquet at which Corporate Sponsors </a:t>
                      </a:r>
                      <a:r>
                        <a:rPr lang="en-US" sz="1600" u="none" strike="noStrike" kern="0" spc="0" dirty="0" err="1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ar</a:t>
                      </a:r>
                      <a:r>
                        <a:rPr lang="en-US" sz="1600" u="none" strike="noStrike" kern="0" spc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recognized</a:t>
                      </a:r>
                      <a:endParaRPr lang="en-US" sz="1600" u="none" strike="noStrike" kern="0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ymbol" pitchFamily="2" charset="2"/>
                        <a:ea typeface="Symbol" pitchFamily="2" charset="2"/>
                        <a:cs typeface="Symbol" pitchFamily="2" charset="2"/>
                      </a:endParaRPr>
                    </a:p>
                  </a:txBody>
                  <a:tcPr marL="35536" marR="35536" marT="35536" marB="35536" anchor="ctr"/>
                </a:tc>
                <a:extLst>
                  <a:ext uri="{0D108BD9-81ED-4DB2-BD59-A6C34878D82A}">
                    <a16:rowId xmlns:a16="http://schemas.microsoft.com/office/drawing/2014/main" val="3390475413"/>
                  </a:ext>
                </a:extLst>
              </a:tr>
              <a:tr h="5126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                      Silver</a:t>
                      </a:r>
                      <a:endParaRPr lang="en-US" sz="16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5536" marR="35536" marT="35536" marB="35536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$500 - $749</a:t>
                      </a:r>
                      <a:endParaRPr lang="en-US" sz="16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5536" marR="35536" marT="35536" marB="35536" anchor="ctr"/>
                </a:tc>
                <a:tc>
                  <a:txBody>
                    <a:bodyPr/>
                    <a:lstStyle/>
                    <a:p>
                      <a:pPr marL="285750" marR="0" lvl="0" indent="-28575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u="none" strike="noStrike" kern="0" spc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Bronze level benefits and a quarter page of advertising space in all issues of Aerospace News for one year.</a:t>
                      </a:r>
                      <a:endParaRPr lang="en-US" sz="1600" u="none" strike="noStrike" kern="0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ymbol" pitchFamily="2" charset="2"/>
                        <a:ea typeface="Symbol" pitchFamily="2" charset="2"/>
                        <a:cs typeface="Symbol" pitchFamily="2" charset="2"/>
                      </a:endParaRPr>
                    </a:p>
                  </a:txBody>
                  <a:tcPr marL="35536" marR="35536" marT="35536" marB="35536" anchor="ctr"/>
                </a:tc>
                <a:extLst>
                  <a:ext uri="{0D108BD9-81ED-4DB2-BD59-A6C34878D82A}">
                    <a16:rowId xmlns:a16="http://schemas.microsoft.com/office/drawing/2014/main" val="839269015"/>
                  </a:ext>
                </a:extLst>
              </a:tr>
              <a:tr h="12740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Gold</a:t>
                      </a:r>
                      <a:endParaRPr lang="en-US" sz="16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5536" marR="35536" marT="35536" marB="35536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$750 - $999</a:t>
                      </a:r>
                      <a:endParaRPr lang="en-US" sz="16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5536" marR="35536" marT="35536" marB="35536" anchor="ctr"/>
                </a:tc>
                <a:tc>
                  <a:txBody>
                    <a:bodyPr/>
                    <a:lstStyle/>
                    <a:p>
                      <a:pPr marL="285750" marR="0" lvl="0" indent="-28575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u="none" strike="noStrike" kern="0" spc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Silver benefits and a half-page advertising space in all issues of Aerospace New for one year</a:t>
                      </a:r>
                    </a:p>
                    <a:p>
                      <a:pPr marL="285750" marR="0" lvl="0" indent="-28575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u="none" strike="noStrike" kern="0" spc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Two free tickets for our Fall Oyster Roast </a:t>
                      </a:r>
                    </a:p>
                    <a:p>
                      <a:pPr marL="285750" marR="0" lvl="0" indent="-28575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u="none" strike="noStrike" kern="0" spc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Free listing of employment opportunities with your firm in all issues of Aerospace News for one year*</a:t>
                      </a:r>
                    </a:p>
                    <a:p>
                      <a:pPr marL="285750" marR="0" lvl="0" indent="-28575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u="none" strike="noStrike" kern="0" spc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Complementary individual entries in our annual Futures in Aerospace golf tournament to be held this Fall</a:t>
                      </a:r>
                      <a:endParaRPr lang="en-US" sz="1600" u="none" strike="noStrike" kern="0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ymbol" pitchFamily="2" charset="2"/>
                        <a:ea typeface="Symbol" pitchFamily="2" charset="2"/>
                        <a:cs typeface="Symbol" pitchFamily="2" charset="2"/>
                      </a:endParaRPr>
                    </a:p>
                  </a:txBody>
                  <a:tcPr marL="35536" marR="35536" marT="35536" marB="35536" anchor="ctr"/>
                </a:tc>
                <a:extLst>
                  <a:ext uri="{0D108BD9-81ED-4DB2-BD59-A6C34878D82A}">
                    <a16:rowId xmlns:a16="http://schemas.microsoft.com/office/drawing/2014/main" val="4070343710"/>
                  </a:ext>
                </a:extLst>
              </a:tr>
              <a:tr h="13161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                      Platinum</a:t>
                      </a:r>
                      <a:endParaRPr lang="en-US" sz="16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5536" marR="35536" marT="35536" marB="35536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$1000 or more</a:t>
                      </a:r>
                      <a:endParaRPr lang="en-US" sz="16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5536" marR="35536" marT="35536" marB="35536" anchor="ctr"/>
                </a:tc>
                <a:tc>
                  <a:txBody>
                    <a:bodyPr/>
                    <a:lstStyle/>
                    <a:p>
                      <a:pPr marL="285750" marR="0" lvl="0" indent="-28575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u="none" strike="noStrike" kern="0" spc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Gold benefits and a full-page advertising space in all of the issues of Aerospace News for one year</a:t>
                      </a:r>
                    </a:p>
                    <a:p>
                      <a:pPr marL="285750" marR="0" lvl="0" indent="-28575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u="none" strike="noStrike" kern="0" spc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Four free tickets for the Fall Oyster Roast,</a:t>
                      </a:r>
                    </a:p>
                    <a:p>
                      <a:pPr marL="285750" marR="0" lvl="0" indent="-28575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u="none" strike="noStrike" kern="0" spc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Complimentary team entry (four people) for our annual Futures in Aerospace golf tournament to be held this Fall</a:t>
                      </a:r>
                      <a:endParaRPr lang="en-US" sz="1600" u="none" strike="noStrike" kern="0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ymbol" pitchFamily="2" charset="2"/>
                        <a:ea typeface="Symbol" pitchFamily="2" charset="2"/>
                        <a:cs typeface="Symbol" pitchFamily="2" charset="2"/>
                      </a:endParaRPr>
                    </a:p>
                  </a:txBody>
                  <a:tcPr marL="35536" marR="35536" marT="35536" marB="35536" anchor="ctr"/>
                </a:tc>
                <a:extLst>
                  <a:ext uri="{0D108BD9-81ED-4DB2-BD59-A6C34878D82A}">
                    <a16:rowId xmlns:a16="http://schemas.microsoft.com/office/drawing/2014/main" val="756459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594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18C7E-97B5-CC53-226D-225BDD269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the main benefit is: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42184-96DF-5B71-8D7E-F7EBFDFCE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Supporting the local community, students, and co-workers!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dirty="0"/>
              <a:t>Thank you for your consideration!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Contact: </a:t>
            </a:r>
          </a:p>
          <a:p>
            <a:pPr marL="0" indent="0" algn="ctr">
              <a:buNone/>
            </a:pPr>
            <a:r>
              <a:rPr lang="en-US" dirty="0"/>
              <a:t>Richard White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rwhite@vigyan.com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757 291-3410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4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316</Words>
  <Application>Microsoft Macintosh PowerPoint</Application>
  <PresentationFormat>Widescreen</PresentationFormat>
  <Paragraphs>54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Symbol</vt:lpstr>
      <vt:lpstr>Office Theme</vt:lpstr>
      <vt:lpstr>AIAA Hampton Roads Section</vt:lpstr>
      <vt:lpstr>Supports</vt:lpstr>
      <vt:lpstr>Supports</vt:lpstr>
      <vt:lpstr>Benefits</vt:lpstr>
      <vt:lpstr>But the main benefit is: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AIAA Hampton Roads Section</dc:title>
  <dc:creator>Richard White</dc:creator>
  <cp:lastModifiedBy>Richard White</cp:lastModifiedBy>
  <cp:revision>2</cp:revision>
  <dcterms:created xsi:type="dcterms:W3CDTF">2022-08-16T17:55:40Z</dcterms:created>
  <dcterms:modified xsi:type="dcterms:W3CDTF">2022-08-16T18:18:38Z</dcterms:modified>
</cp:coreProperties>
</file>