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6" r:id="rId6"/>
    <p:sldId id="275" r:id="rId7"/>
    <p:sldId id="276" r:id="rId8"/>
    <p:sldId id="277" r:id="rId9"/>
    <p:sldId id="278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5" autoAdjust="0"/>
    <p:restoredTop sz="94660"/>
  </p:normalViewPr>
  <p:slideViewPr>
    <p:cSldViewPr snapToGrid="0">
      <p:cViewPr>
        <p:scale>
          <a:sx n="120" d="100"/>
          <a:sy n="120" d="100"/>
        </p:scale>
        <p:origin x="12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319453"/>
            <a:ext cx="12192000" cy="453854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177263"/>
            <a:ext cx="12192000" cy="1973420"/>
          </a:xfrm>
          <a:prstGeom prst="rect">
            <a:avLst/>
          </a:prstGeom>
          <a:solidFill>
            <a:schemeClr val="tx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149531" y="2653480"/>
            <a:ext cx="9892937" cy="1446032"/>
          </a:xfrm>
          <a:prstGeom prst="rect">
            <a:avLst/>
          </a:prstGeom>
        </p:spPr>
        <p:txBody>
          <a:bodyPr anchor="b"/>
          <a:lstStyle>
            <a:lvl1pPr algn="ctr">
              <a:defRPr sz="44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HERE TO EDIT MAIN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3999" y="4381716"/>
            <a:ext cx="9144000" cy="499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611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5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17" b="26155"/>
          <a:stretch/>
        </p:blipFill>
        <p:spPr>
          <a:xfrm>
            <a:off x="0" y="5908"/>
            <a:ext cx="12192000" cy="1583996"/>
          </a:xfrm>
          <a:prstGeom prst="rect">
            <a:avLst/>
          </a:prstGeom>
          <a:blipFill dpi="0" rotWithShape="1">
            <a:blip r:embed="rId14">
              <a:alphaModFix amt="42000"/>
            </a:blip>
            <a:srcRect/>
            <a:tile tx="0" ty="0" sx="100000" sy="100000" flip="none" algn="tl"/>
          </a:blip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864" y="365125"/>
            <a:ext cx="9753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9BCF-2F24-46DE-BA45-DF12BF6626E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70764" y="1354183"/>
            <a:ext cx="10998926" cy="550381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8BCCE9E3-3292-354F-BC68-758D4AE5E8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14" y="99281"/>
            <a:ext cx="892448" cy="7412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984492-E684-A546-BC4D-5E103388ABC7}"/>
              </a:ext>
            </a:extLst>
          </p:cNvPr>
          <p:cNvSpPr txBox="1"/>
          <p:nvPr userDrawn="1"/>
        </p:nvSpPr>
        <p:spPr>
          <a:xfrm>
            <a:off x="8934430" y="54933"/>
            <a:ext cx="23264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ans Medium" panose="020B0504020202020204" pitchFamily="34" charset="0"/>
              </a:rPr>
              <a:t>NASA</a:t>
            </a:r>
            <a:r>
              <a:rPr lang="en-US" sz="1100" b="0" i="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ans Medium" panose="020B0504020202020204" pitchFamily="34" charset="0"/>
              </a:rPr>
              <a:t> Langley Research Center</a:t>
            </a:r>
            <a:endParaRPr lang="en-US" sz="1100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ans Medium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xplan-lab.org/icaps2021/" TargetMode="External"/><Relationship Id="rId3" Type="http://schemas.openxmlformats.org/officeDocument/2006/relationships/hyperlink" Target="https://www.sprsa.org/" TargetMode="External"/><Relationship Id="rId7" Type="http://schemas.openxmlformats.org/officeDocument/2006/relationships/hyperlink" Target="https://atpi.eventsair.com/far2022/" TargetMode="External"/><Relationship Id="rId2" Type="http://schemas.openxmlformats.org/officeDocument/2006/relationships/hyperlink" Target="https://awesome-c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erosociety.com/events-calendar/28th-aiaaceas-aeroacoustics-conference/" TargetMode="External"/><Relationship Id="rId5" Type="http://schemas.openxmlformats.org/officeDocument/2006/relationships/hyperlink" Target="https://iaaspace.org/event/iaa-aas-scitech-forum-2022/" TargetMode="External"/><Relationship Id="rId10" Type="http://schemas.openxmlformats.org/officeDocument/2006/relationships/hyperlink" Target="https://www.cosmos.esa.int/web/psida-2022" TargetMode="External"/><Relationship Id="rId4" Type="http://schemas.openxmlformats.org/officeDocument/2006/relationships/hyperlink" Target="https://aas.org/meetings/aas240" TargetMode="External"/><Relationship Id="rId9" Type="http://schemas.openxmlformats.org/officeDocument/2006/relationships/hyperlink" Target="https://rascal.niane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pie.org/conferences-and-exhibitions/remote-sensing" TargetMode="External"/><Relationship Id="rId3" Type="http://schemas.openxmlformats.org/officeDocument/2006/relationships/hyperlink" Target="https://clrc2022.montanaphotonics.org/" TargetMode="External"/><Relationship Id="rId7" Type="http://schemas.openxmlformats.org/officeDocument/2006/relationships/hyperlink" Target="https://www.usasymposium.com/space/default.php" TargetMode="External"/><Relationship Id="rId2" Type="http://schemas.openxmlformats.org/officeDocument/2006/relationships/hyperlink" Target="https://www.aiaa.org/events-learning/event/2021/06/22/default-calendar/postponed-icnpaa-2021-mathematical-problems-in-engineering-aerospace-and-scien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viation.aiaa.org/" TargetMode="External"/><Relationship Id="rId5" Type="http://schemas.openxmlformats.org/officeDocument/2006/relationships/hyperlink" Target="https://shinecon.org/CurrentMeeting.php" TargetMode="External"/><Relationship Id="rId4" Type="http://schemas.openxmlformats.org/officeDocument/2006/relationships/hyperlink" Target="https://meeting-info.org/ilrc-30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a.org/airventure" TargetMode="External"/><Relationship Id="rId3" Type="http://schemas.openxmlformats.org/officeDocument/2006/relationships/hyperlink" Target="https://www.ices.space/ices-info/" TargetMode="External"/><Relationship Id="rId7" Type="http://schemas.openxmlformats.org/officeDocument/2006/relationships/hyperlink" Target="https://www.electricaircraftsymposium.org/" TargetMode="External"/><Relationship Id="rId2" Type="http://schemas.openxmlformats.org/officeDocument/2006/relationships/hyperlink" Target="https://www.rockyworld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rec.com/" TargetMode="External"/><Relationship Id="rId5" Type="http://schemas.openxmlformats.org/officeDocument/2006/relationships/hyperlink" Target="https://astronautical.org/events/john-glenn-memorial-symposium/" TargetMode="External"/><Relationship Id="rId4" Type="http://schemas.openxmlformats.org/officeDocument/2006/relationships/hyperlink" Target="https://www.esipfed.org/meetings" TargetMode="External"/><Relationship Id="rId9" Type="http://schemas.openxmlformats.org/officeDocument/2006/relationships/hyperlink" Target="https://www.issconference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mallsat.org/" TargetMode="External"/><Relationship Id="rId2" Type="http://schemas.openxmlformats.org/officeDocument/2006/relationships/hyperlink" Target="https://www.asiaoceania.org/aogs2022/public.asp?page=home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ie.org/conferences-and-exhibitions/optics-and-photonic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vents.techconnect.org/DTCFall/" TargetMode="External"/><Relationship Id="rId3" Type="http://schemas.openxmlformats.org/officeDocument/2006/relationships/hyperlink" Target="https://www.expouav.com/" TargetMode="External"/><Relationship Id="rId7" Type="http://schemas.openxmlformats.org/officeDocument/2006/relationships/hyperlink" Target="https://asc.arizona.edu/" TargetMode="External"/><Relationship Id="rId2" Type="http://schemas.openxmlformats.org/officeDocument/2006/relationships/hyperlink" Target="https://spie.org/conferences-and-exhibitions/remote-sens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afastro.org/events/iac/iac-2022/" TargetMode="External"/><Relationship Id="rId5" Type="http://schemas.openxmlformats.org/officeDocument/2006/relationships/hyperlink" Target="https://2022.dasconline.org/" TargetMode="External"/><Relationship Id="rId4" Type="http://schemas.openxmlformats.org/officeDocument/2006/relationships/hyperlink" Target="https://www.additiveconferen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530" y="3099794"/>
            <a:ext cx="9892937" cy="1446032"/>
          </a:xfrm>
        </p:spPr>
        <p:txBody>
          <a:bodyPr/>
          <a:lstStyle/>
          <a:p>
            <a:r>
              <a:rPr lang="en-US" dirty="0"/>
              <a:t>Partnerships Brief</a:t>
            </a:r>
            <a:br>
              <a:rPr lang="en-US" dirty="0"/>
            </a:br>
            <a:r>
              <a:rPr lang="en-US" dirty="0"/>
              <a:t>Contractor Steering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4632087"/>
            <a:ext cx="9144000" cy="499699"/>
          </a:xfrm>
        </p:spPr>
        <p:txBody>
          <a:bodyPr/>
          <a:lstStyle/>
          <a:p>
            <a:r>
              <a:rPr lang="en-US" dirty="0"/>
              <a:t>OSACB – </a:t>
            </a:r>
            <a:r>
              <a:rPr lang="en-US" dirty="0" err="1"/>
              <a:t>Kerry.W.Leonard@nasa.gov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3998" y="5666229"/>
            <a:ext cx="9144000" cy="499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120060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D0B39-918D-476C-A5B3-6973041D0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39B55-2454-467C-BC9E-0C38D9A8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220" y="1746112"/>
            <a:ext cx="10167124" cy="504788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Commercial Prototyping Program – Now Active</a:t>
            </a:r>
          </a:p>
          <a:p>
            <a:pPr lvl="1"/>
            <a:r>
              <a:rPr lang="en-US" sz="1200" dirty="0"/>
              <a:t>Request for Quotations announcement on </a:t>
            </a:r>
            <a:r>
              <a:rPr lang="en-US" sz="1200" dirty="0" err="1"/>
              <a:t>SAM.gov</a:t>
            </a:r>
            <a:r>
              <a:rPr lang="en-US" sz="1200" dirty="0"/>
              <a:t> for prototyping four patented NASA technologies.</a:t>
            </a:r>
          </a:p>
          <a:p>
            <a:pPr lvl="1"/>
            <a:r>
              <a:rPr lang="en-US" sz="1200" dirty="0"/>
              <a:t>Offers vendors and partners opportunity to evaluate the technologies through prototyping.</a:t>
            </a:r>
          </a:p>
          <a:p>
            <a:pPr lvl="1"/>
            <a:r>
              <a:rPr lang="en-US" sz="1200" dirty="0"/>
              <a:t>Proposals are currently being reviewed and selections will be announced in the next month.</a:t>
            </a:r>
            <a:endParaRPr lang="en-US" sz="2000" dirty="0"/>
          </a:p>
          <a:p>
            <a:r>
              <a:rPr lang="en-US" sz="2000" dirty="0"/>
              <a:t>LOFTID Media Event</a:t>
            </a:r>
          </a:p>
          <a:p>
            <a:pPr lvl="1"/>
            <a:r>
              <a:rPr lang="en-US" sz="1200" dirty="0"/>
              <a:t>Held on 6/15/2022.</a:t>
            </a:r>
          </a:p>
          <a:p>
            <a:r>
              <a:rPr lang="en-US" sz="2000" dirty="0"/>
              <a:t>Hall of Honor</a:t>
            </a:r>
          </a:p>
          <a:p>
            <a:pPr lvl="1"/>
            <a:r>
              <a:rPr lang="en-US" sz="1200" dirty="0"/>
              <a:t>Scheduled for 7/14/2022</a:t>
            </a:r>
            <a:endParaRPr lang="en-US" sz="2000" dirty="0"/>
          </a:p>
          <a:p>
            <a:pPr lvl="1"/>
            <a:endParaRPr lang="en-US" sz="1200" dirty="0"/>
          </a:p>
          <a:p>
            <a:r>
              <a:rPr lang="en-US" sz="2000" dirty="0"/>
              <a:t>NASA Langley 105</a:t>
            </a:r>
            <a:r>
              <a:rPr lang="en-US" sz="2000" baseline="30000" dirty="0"/>
              <a:t>th</a:t>
            </a:r>
            <a:r>
              <a:rPr lang="en-US" sz="2000" dirty="0"/>
              <a:t> Celebration</a:t>
            </a:r>
          </a:p>
          <a:p>
            <a:pPr lvl="1"/>
            <a:r>
              <a:rPr lang="en-US" sz="1200" dirty="0"/>
              <a:t>Request for Quotations announcement on </a:t>
            </a:r>
            <a:r>
              <a:rPr lang="en-US" sz="1200" dirty="0" err="1"/>
              <a:t>SAM.gov</a:t>
            </a:r>
            <a:r>
              <a:rPr lang="en-US" sz="1200" dirty="0"/>
              <a:t> for prototyping four patented NASA technologies.</a:t>
            </a:r>
          </a:p>
          <a:p>
            <a:pPr lvl="1"/>
            <a:r>
              <a:rPr lang="en-US" sz="1200" dirty="0"/>
              <a:t>Offers vendors and partners opportunity to evaluate the technologies through prototyping.</a:t>
            </a:r>
          </a:p>
          <a:p>
            <a:pPr lvl="1"/>
            <a:r>
              <a:rPr lang="en-US" sz="1200" dirty="0"/>
              <a:t>Proposals are currently being reviewed and selections will be announced in the next month.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722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F447-6533-4070-9FDD-D27CAEA8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61CD13-6E5C-DD4D-87D3-9C0882211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266523"/>
              </p:ext>
            </p:extLst>
          </p:nvPr>
        </p:nvGraphicFramePr>
        <p:xfrm>
          <a:off x="832104" y="1682496"/>
          <a:ext cx="10433305" cy="4946905"/>
        </p:xfrm>
        <a:graphic>
          <a:graphicData uri="http://schemas.openxmlformats.org/drawingml/2006/table">
            <a:tbl>
              <a:tblPr/>
              <a:tblGrid>
                <a:gridCol w="2433938">
                  <a:extLst>
                    <a:ext uri="{9D8B030D-6E8A-4147-A177-3AD203B41FA5}">
                      <a16:colId xmlns:a16="http://schemas.microsoft.com/office/drawing/2014/main" val="1956264019"/>
                    </a:ext>
                  </a:extLst>
                </a:gridCol>
                <a:gridCol w="993932">
                  <a:extLst>
                    <a:ext uri="{9D8B030D-6E8A-4147-A177-3AD203B41FA5}">
                      <a16:colId xmlns:a16="http://schemas.microsoft.com/office/drawing/2014/main" val="3662263570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444809563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125472917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515205946"/>
                    </a:ext>
                  </a:extLst>
                </a:gridCol>
                <a:gridCol w="3616481">
                  <a:extLst>
                    <a:ext uri="{9D8B030D-6E8A-4147-A177-3AD203B41FA5}">
                      <a16:colId xmlns:a16="http://schemas.microsoft.com/office/drawing/2014/main" val="2130964042"/>
                    </a:ext>
                  </a:extLst>
                </a:gridCol>
              </a:tblGrid>
              <a:tr h="658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Conference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</a:rPr>
                        <a:t>Acronym Title when shown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Start Date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End Date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Location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Website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28452"/>
                  </a:ext>
                </a:extLst>
              </a:tr>
              <a:tr h="227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Awesome Con Science Fair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Awesome Con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6/5/2022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Washington, DC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https://awesome-con.com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93060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Payload Rideshare Symposium (SPRSA)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SPRSA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6/9/2022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 Air Force Academy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https://www.sprsa.org/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70938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Payload Rideshare Symposium (SPRSA)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SPRSA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6/9/2022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NASA Ames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https://www.sprsa.org/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45371"/>
                  </a:ext>
                </a:extLst>
              </a:tr>
              <a:tr h="2321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Astronomical Society AAS240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AAS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6/12/2022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6/16/2022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Pasadena, CA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https://aas.org/meetings/aas240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18044"/>
                  </a:ext>
                </a:extLst>
              </a:tr>
              <a:tr h="2321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IAA/AAS SciTech Forum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IAA/AAS SciTech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6/14/2022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Moscow, Russia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https://iaaspace.org/event/iaa-aas-scitech-forum-2022/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3427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AIAA/CEAS Aeroacoustics Conference (Aeroacoustics )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Southampton, UK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https://www.aerosociety.com/events-calendar/28th-aiaaceas-aeroacoustics-conference/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133566"/>
                  </a:ext>
                </a:extLst>
              </a:tr>
              <a:tr h="12209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Conference on FLight vehicles, Aerothermodynamics and Re-entry missions and Engineering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Flight vehicles, Aerothermodynamics and 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Re-entry missions and Engineering 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(FAR)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6/19/2022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6/23/2022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Heilbronn, Germany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https://atpi.eventsair.com/far2022/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4887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Conference on Automated Planning and Scheduling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ICAPS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6/19/2022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Singapore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https://xplan-lab.org/icaps2021/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02781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Revolutionary Aerospace Systems Concepts – Academic Linkage (RASC-AL) Competition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RASC-AL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6/20/2022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6/23/2022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Cocoa Beach, FL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https://rascal.nianet.org/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393506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Planetary Science Informatics and Data Analysis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PSIDA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6/23/2022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Madrid, Spain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https://www.cosmos.esa.int/web/psida-2022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98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F447-6533-4070-9FDD-D27CAEA8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2022 (continued)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61CD13-6E5C-DD4D-87D3-9C0882211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058485"/>
              </p:ext>
            </p:extLst>
          </p:nvPr>
        </p:nvGraphicFramePr>
        <p:xfrm>
          <a:off x="832104" y="1682496"/>
          <a:ext cx="10433305" cy="5047487"/>
        </p:xfrm>
        <a:graphic>
          <a:graphicData uri="http://schemas.openxmlformats.org/drawingml/2006/table">
            <a:tbl>
              <a:tblPr/>
              <a:tblGrid>
                <a:gridCol w="2433938">
                  <a:extLst>
                    <a:ext uri="{9D8B030D-6E8A-4147-A177-3AD203B41FA5}">
                      <a16:colId xmlns:a16="http://schemas.microsoft.com/office/drawing/2014/main" val="1956264019"/>
                    </a:ext>
                  </a:extLst>
                </a:gridCol>
                <a:gridCol w="993932">
                  <a:extLst>
                    <a:ext uri="{9D8B030D-6E8A-4147-A177-3AD203B41FA5}">
                      <a16:colId xmlns:a16="http://schemas.microsoft.com/office/drawing/2014/main" val="3662263570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444809563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125472917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515205946"/>
                    </a:ext>
                  </a:extLst>
                </a:gridCol>
                <a:gridCol w="3616481">
                  <a:extLst>
                    <a:ext uri="{9D8B030D-6E8A-4147-A177-3AD203B41FA5}">
                      <a16:colId xmlns:a16="http://schemas.microsoft.com/office/drawing/2014/main" val="2130964042"/>
                    </a:ext>
                  </a:extLst>
                </a:gridCol>
              </a:tblGrid>
              <a:tr h="715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Conference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</a:rPr>
                        <a:t>Acronym Title when shown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Start Date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End Date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Location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Website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28452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ICNPAA 2021: Mathematical Problems in Engineering, Aerospace and Sciences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Prague, Czech Republic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https://www.aiaa.org/events-learning/event/2021/06/22/default-calendar/postponed-icnpaa-2021-mathematical-problems-in-engineering-aerospace-and-sciences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60524"/>
                  </a:ext>
                </a:extLst>
              </a:tr>
              <a:tr h="224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202020"/>
                          </a:solidFill>
                          <a:effectLst/>
                          <a:latin typeface="Calibri" panose="020F0502020204030204" pitchFamily="34" charset="0"/>
                        </a:rPr>
                        <a:t>Coherent Laser Radar Conference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CLRC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Sky, Montana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https://clrc2022.montanaphotonics.org/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26176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Laser Radar Conference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ILRC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Sky, Montana</a:t>
                      </a: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https://meeting-info.org/ilrc-30/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09973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Leadership Symposium – How Disruptive Change Results in Growth and Impact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Chicago, IL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https://www.aiaa.org/events-learning/event/2022/06/26/default-calendar/2nd-annual-leadership-symposium-how-disruptive-change-results-in-growth-and-impact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65687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 Heliospheric &amp; Interplanetary Environment (SHINE) Conference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SHINE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Honolulu, Hi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https://shinecon.org/CurrentMeeting.php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79705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AIAA Aviation Forum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AVIATION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Chicago, IL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https://aviation.aiaa.org/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73716"/>
                  </a:ext>
                </a:extLst>
              </a:tr>
              <a:tr h="11825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Space &amp; Missile Materials Symposium (NSMMS)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Commercial and Government Responsive Access to Space Technology Exchange (CRASTE)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NSMMS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CRASTE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Madison, WI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https://www.usasymposium.com/space/default.php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72182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AIAA Aviation and Aeronautics Forum and Exposition (2021 AIAA AVIATION Forum)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AVIATION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6/27/2022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Chicago, IL &amp; Online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https://www.aiaa.org/aviation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50215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SPIE Remote Sensing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9/5/2022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9/8/2022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Berlin, Germany</a:t>
                      </a: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https://spie.org/conferences-and-exhibitions/remote-sensing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3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7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F447-6533-4070-9FDD-D27CAEA8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61CD13-6E5C-DD4D-87D3-9C0882211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3573"/>
              </p:ext>
            </p:extLst>
          </p:nvPr>
        </p:nvGraphicFramePr>
        <p:xfrm>
          <a:off x="879347" y="1435608"/>
          <a:ext cx="10433305" cy="5333521"/>
        </p:xfrm>
        <a:graphic>
          <a:graphicData uri="http://schemas.openxmlformats.org/drawingml/2006/table">
            <a:tbl>
              <a:tblPr/>
              <a:tblGrid>
                <a:gridCol w="2433938">
                  <a:extLst>
                    <a:ext uri="{9D8B030D-6E8A-4147-A177-3AD203B41FA5}">
                      <a16:colId xmlns:a16="http://schemas.microsoft.com/office/drawing/2014/main" val="1956264019"/>
                    </a:ext>
                  </a:extLst>
                </a:gridCol>
                <a:gridCol w="993932">
                  <a:extLst>
                    <a:ext uri="{9D8B030D-6E8A-4147-A177-3AD203B41FA5}">
                      <a16:colId xmlns:a16="http://schemas.microsoft.com/office/drawing/2014/main" val="3662263570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444809563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125472917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515205946"/>
                    </a:ext>
                  </a:extLst>
                </a:gridCol>
                <a:gridCol w="3616481">
                  <a:extLst>
                    <a:ext uri="{9D8B030D-6E8A-4147-A177-3AD203B41FA5}">
                      <a16:colId xmlns:a16="http://schemas.microsoft.com/office/drawing/2014/main" val="2130964042"/>
                    </a:ext>
                  </a:extLst>
                </a:gridCol>
              </a:tblGrid>
              <a:tr h="715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Conference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Acronym Title when shown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Start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End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Location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Website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28452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Rocky Worlds II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7/4/2022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Oxford, UK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2"/>
                        </a:rPr>
                        <a:t>https://www.rockyworlds.org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60524"/>
                  </a:ext>
                </a:extLst>
              </a:tr>
              <a:tr h="224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International Conference on Environmental Systems (ICES)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ICES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7/10/2022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7/14/2022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Paul, MN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3"/>
                        </a:rPr>
                        <a:t>https://www.ices.space/ices-info/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26176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IEEE Geoscience and Remote Sensing Society (IGARSS) 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IGARSS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7/17/2022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7/22/2022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Kuala Lumpur, Malaysia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https://www.igarss2022.org/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09973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Earth Science Information Partners (ESIP) Meeting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ESIP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7/21/2022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Pittsburgh, PA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4"/>
                        </a:rPr>
                        <a:t>https://www.esipfed.org/meetings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65687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 Glenn Memorial Symposium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7/20/2022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Cleveland, OH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5"/>
                        </a:rPr>
                        <a:t>https://astronautical.org/events/john-glenn-memorial-symposium/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79705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IEEE Nuclear and Space Radiation Effects Conference (NSREC)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NSREC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7/22/2022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Provo, UT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6"/>
                        </a:rPr>
                        <a:t>http://www.nsrec.com/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73716"/>
                  </a:ext>
                </a:extLst>
              </a:tr>
              <a:tr h="1182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CAFE Electric Aircraft Symposium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CAFÉ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7/23/2022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7/24/2022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Oshkosh, WI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7"/>
                        </a:rPr>
                        <a:t>https://www.electricaircraftsymposium.org/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72182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EAA Airventure Oshkosh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Oshkosh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7/25/2022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7/31/2022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Oshkosh, WI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8"/>
                        </a:rPr>
                        <a:t>https://www.eaa.org/airventure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50215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 Research &amp; Development Conference - ISS R&amp;D - Innovation Beyond Boundaries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ISSR&amp;D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7/25/2022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Washington, DC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9"/>
                        </a:rPr>
                        <a:t>https://www.issconference.org/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3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85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F447-6533-4070-9FDD-D27CAEA8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61CD13-6E5C-DD4D-87D3-9C0882211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121547"/>
              </p:ext>
            </p:extLst>
          </p:nvPr>
        </p:nvGraphicFramePr>
        <p:xfrm>
          <a:off x="879347" y="1930719"/>
          <a:ext cx="10433305" cy="2937585"/>
        </p:xfrm>
        <a:graphic>
          <a:graphicData uri="http://schemas.openxmlformats.org/drawingml/2006/table">
            <a:tbl>
              <a:tblPr/>
              <a:tblGrid>
                <a:gridCol w="2433938">
                  <a:extLst>
                    <a:ext uri="{9D8B030D-6E8A-4147-A177-3AD203B41FA5}">
                      <a16:colId xmlns:a16="http://schemas.microsoft.com/office/drawing/2014/main" val="1956264019"/>
                    </a:ext>
                  </a:extLst>
                </a:gridCol>
                <a:gridCol w="993932">
                  <a:extLst>
                    <a:ext uri="{9D8B030D-6E8A-4147-A177-3AD203B41FA5}">
                      <a16:colId xmlns:a16="http://schemas.microsoft.com/office/drawing/2014/main" val="3662263570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444809563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125472917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515205946"/>
                    </a:ext>
                  </a:extLst>
                </a:gridCol>
                <a:gridCol w="3616481">
                  <a:extLst>
                    <a:ext uri="{9D8B030D-6E8A-4147-A177-3AD203B41FA5}">
                      <a16:colId xmlns:a16="http://schemas.microsoft.com/office/drawing/2014/main" val="2130964042"/>
                    </a:ext>
                  </a:extLst>
                </a:gridCol>
              </a:tblGrid>
              <a:tr h="715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Conference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Acronym Title when shown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Start Date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End Date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Location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Website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28452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 Oceana Geosciences Society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AOGS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8/5/2022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Virtual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2"/>
                        </a:rPr>
                        <a:t>https://www.asiaoceania.org/aogs2022/public.asp?page=home.asp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60524"/>
                  </a:ext>
                </a:extLst>
              </a:tr>
              <a:tr h="224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Small Satellite Conference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SmallSat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8/6/2022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8/11/2022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Logan, UT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3"/>
                        </a:rPr>
                        <a:t>https://smallsat.org/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26176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AAS/AIAA Astrodynamics Specialist Conference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8/7/2022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8/10/2022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Charlotte, NC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https://www.space-flight.org/docs/2022_summer/2022_summer.html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09973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SPIE Optics &amp; Photonics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8/21/2022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8/25/2022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Diego, CA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4"/>
                        </a:rPr>
                        <a:t>https://spie.org/conferences-and-exhibitions/optics-and-photonics</a:t>
                      </a:r>
                      <a:endParaRPr lang="en-US" sz="105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65687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FOSS4G North America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8/22/2022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Firenze, Italy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https://foss4g.org/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7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3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F447-6533-4070-9FDD-D27CAEA8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61CD13-6E5C-DD4D-87D3-9C0882211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92296"/>
              </p:ext>
            </p:extLst>
          </p:nvPr>
        </p:nvGraphicFramePr>
        <p:xfrm>
          <a:off x="879347" y="1435608"/>
          <a:ext cx="10433305" cy="5078455"/>
        </p:xfrm>
        <a:graphic>
          <a:graphicData uri="http://schemas.openxmlformats.org/drawingml/2006/table">
            <a:tbl>
              <a:tblPr/>
              <a:tblGrid>
                <a:gridCol w="2433938">
                  <a:extLst>
                    <a:ext uri="{9D8B030D-6E8A-4147-A177-3AD203B41FA5}">
                      <a16:colId xmlns:a16="http://schemas.microsoft.com/office/drawing/2014/main" val="1956264019"/>
                    </a:ext>
                  </a:extLst>
                </a:gridCol>
                <a:gridCol w="993932">
                  <a:extLst>
                    <a:ext uri="{9D8B030D-6E8A-4147-A177-3AD203B41FA5}">
                      <a16:colId xmlns:a16="http://schemas.microsoft.com/office/drawing/2014/main" val="3662263570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444809563"/>
                    </a:ext>
                  </a:extLst>
                </a:gridCol>
                <a:gridCol w="1053809">
                  <a:extLst>
                    <a:ext uri="{9D8B030D-6E8A-4147-A177-3AD203B41FA5}">
                      <a16:colId xmlns:a16="http://schemas.microsoft.com/office/drawing/2014/main" val="1125472917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515205946"/>
                    </a:ext>
                  </a:extLst>
                </a:gridCol>
                <a:gridCol w="3616481">
                  <a:extLst>
                    <a:ext uri="{9D8B030D-6E8A-4147-A177-3AD203B41FA5}">
                      <a16:colId xmlns:a16="http://schemas.microsoft.com/office/drawing/2014/main" val="2130964042"/>
                    </a:ext>
                  </a:extLst>
                </a:gridCol>
              </a:tblGrid>
              <a:tr h="49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Conference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Acronym Title when shown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Start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End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Location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0" marR="5600" marT="5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Website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3926" marR="3926" marT="3926" marB="18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28452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Congress of the International Council of the Aeronautical Sciences (ICAS)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ICAS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9/4/2022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9/9/2022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Stockholm, Sweden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</a:t>
                      </a:r>
                      <a:r>
                        <a:rPr lang="en-US" sz="10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www.aiaa.org</a:t>
                      </a:r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/events-learning/event/2022/09/04/default-calendar/33rd-congress-of-the-international-council-of-the-aeronautical-sciences-(</a:t>
                      </a:r>
                      <a:r>
                        <a:rPr lang="en-US" sz="10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icas</a:t>
                      </a:r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60524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SPIE Remote Sensing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9/5/2022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Berlin, Germany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https://spie.org/conferences-and-exhibitions/remote-sensing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776851"/>
                  </a:ext>
                </a:extLst>
              </a:tr>
              <a:tr h="224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Commercial UAV Expo 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9/6/2022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Vegas, NV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https://www.expouav.com/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26176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EuroPlanet Science Congress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9/23/2022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Granda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https://www.epsc2022.eu/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09973"/>
                  </a:ext>
                </a:extLst>
              </a:tr>
              <a:tr h="604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Conference &amp; Expo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9/13/2022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9/14/2022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Chicago, IL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https://www.additiveconference.com/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65687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DASC Digital Avionics Systems Conference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9/22/2022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Portsmouth, VA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https://2022.dasconline.org/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79705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IAF’s International Astronautical Congress 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9/22/2022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Paris, France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https://www.iafastro.org/events/iac/iac-2022/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73716"/>
                  </a:ext>
                </a:extLst>
              </a:tr>
              <a:tr h="702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Avionics Systems Conference (DASC)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9/18/2022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9/22/2022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Portsmouth, VA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https://2022.dasconline.org/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72182"/>
                  </a:ext>
                </a:extLst>
              </a:tr>
              <a:tr h="412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Society for Composites Conference (ASTM) D30 Meeting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ASTM D30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9/19/2022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9/21/2022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Tuscon, AZ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https://asc.arizona.edu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50215"/>
                  </a:ext>
                </a:extLst>
              </a:tr>
              <a:tr h="238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 TechConnect Innovation Summit &amp; Expo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9/26/2022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9/29/2022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Washington, DC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https://events.techconnect.org/DTCFall/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3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19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A6785DBECB64CB701B40B9E59EFB8" ma:contentTypeVersion="13" ma:contentTypeDescription="Create a new document." ma:contentTypeScope="" ma:versionID="0d25fb875a7cf92921ee48f28b595107">
  <xsd:schema xmlns:xsd="http://www.w3.org/2001/XMLSchema" xmlns:xs="http://www.w3.org/2001/XMLSchema" xmlns:p="http://schemas.microsoft.com/office/2006/metadata/properties" xmlns:ns1="http://schemas.microsoft.com/sharepoint/v3" xmlns:ns2="0b68bc87-9d38-4ff4-b341-de0df2029210" xmlns:ns3="9e6f3d14-f410-4565-bc65-154a4e05d098" targetNamespace="http://schemas.microsoft.com/office/2006/metadata/properties" ma:root="true" ma:fieldsID="6920a67be6ee316a3fe4b41f16bf3d7a" ns1:_="" ns2:_="" ns3:_="">
    <xsd:import namespace="http://schemas.microsoft.com/sharepoint/v3"/>
    <xsd:import namespace="0b68bc87-9d38-4ff4-b341-de0df2029210"/>
    <xsd:import namespace="9e6f3d14-f410-4565-bc65-154a4e05d0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8bc87-9d38-4ff4-b341-de0df20292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3d14-f410-4565-bc65-154a4e05d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3F0C0B-E7FB-4B18-A2A1-C0495B66B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68bc87-9d38-4ff4-b341-de0df2029210"/>
    <ds:schemaRef ds:uri="9e6f3d14-f410-4565-bc65-154a4e05d0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E1B06F-FE61-4D19-AA68-836203ECBA0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9e6f3d14-f410-4565-bc65-154a4e05d098"/>
    <ds:schemaRef ds:uri="0b68bc87-9d38-4ff4-b341-de0df202921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21DC79-CE4D-45BA-B96E-6EE020056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33564</TotalTime>
  <Words>1190</Words>
  <Application>Microsoft Macintosh PowerPoint</Application>
  <PresentationFormat>Widescreen</PresentationFormat>
  <Paragraphs>298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FreeSans Medium</vt:lpstr>
      <vt:lpstr>Office Theme</vt:lpstr>
      <vt:lpstr>Partnerships Brief Contractor Steering Council</vt:lpstr>
      <vt:lpstr>Events</vt:lpstr>
      <vt:lpstr>June 2022</vt:lpstr>
      <vt:lpstr>June 2022 (continued)</vt:lpstr>
      <vt:lpstr>July 2022</vt:lpstr>
      <vt:lpstr>August 2022</vt:lpstr>
      <vt:lpstr>September 2022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Rhoades, Carrie M. (LARC-H1)</dc:creator>
  <cp:lastModifiedBy>Leonard, Kerry W. (GSFC-1020)</cp:lastModifiedBy>
  <cp:revision>105</cp:revision>
  <dcterms:created xsi:type="dcterms:W3CDTF">2021-03-01T14:05:47Z</dcterms:created>
  <dcterms:modified xsi:type="dcterms:W3CDTF">2022-06-16T16:49:16Z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0x010100507A6785DBECB64CB701B40B9E59EFB8</vt:lpwstr>
  </property>
</Properties>
</file>