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5"/>
  </p:notesMasterIdLst>
  <p:sldIdLst>
    <p:sldId id="256" r:id="rId6"/>
    <p:sldId id="257" r:id="rId7"/>
    <p:sldId id="265" r:id="rId8"/>
    <p:sldId id="340" r:id="rId9"/>
    <p:sldId id="332" r:id="rId10"/>
    <p:sldId id="338" r:id="rId11"/>
    <p:sldId id="343" r:id="rId12"/>
    <p:sldId id="309" r:id="rId13"/>
    <p:sldId id="288" r:id="rId14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lmatth4\Desktop\OSBP\Reports\Metric%20Reports\FY22\February%202022\2.4.2022%20October%201%202021%20-%20%20January%2031%202022%20FY22%20Metrics%20with%20Tech%20Li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lmatth4\Desktop\OSBP\Reports\Metric%20Reports\FY22\February%202022\2.4.2022%20October%201%202021%20-%20%20January%2031%202022%20FY22%20Metrics%20with%20Tech%20Lin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E5-408C-B34D-3541A2F7722B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E5-408C-B34D-3541A2F7722B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E5-408C-B34D-3541A2F7722B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E5-408C-B34D-3541A2F7722B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E5-408C-B34D-3541A2F772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0.1575</c:v>
                </c:pt>
                <c:pt idx="1">
                  <c:v>8.2000000000000003E-2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E5-408C-B34D-3541A2F7722B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E5-408C-B34D-3541A2F7722B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E5-408C-B34D-3541A2F7722B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1E5-408C-B34D-3541A2F7722B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E5-408C-B34D-3541A2F7722B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E5-408C-B34D-3541A2F772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0.16238587085963929</c:v>
                </c:pt>
                <c:pt idx="1">
                  <c:v>7.836713118475061E-2</c:v>
                </c:pt>
                <c:pt idx="2">
                  <c:v>4.2931107154872764E-2</c:v>
                </c:pt>
                <c:pt idx="3">
                  <c:v>1.2890489393900173E-2</c:v>
                </c:pt>
                <c:pt idx="4">
                  <c:v>1.2348664068827557E-2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1E5-408C-B34D-3541A2F77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3D-4BA3-8AC7-32B5BAC5CA85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3D-4BA3-8AC7-32B5BAC5CA85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3D-4BA3-8AC7-32B5BAC5CA85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3D-4BA3-8AC7-32B5BAC5CA85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3D-4BA3-8AC7-32B5BAC5C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0.51900000000000002</c:v>
                </c:pt>
                <c:pt idx="1">
                  <c:v>9.2999999999999999E-2</c:v>
                </c:pt>
                <c:pt idx="2">
                  <c:v>0.14699999999999999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3D-4BA3-8AC7-32B5BAC5CA85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3D-4BA3-8AC7-32B5BAC5CA85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3D-4BA3-8AC7-32B5BAC5CA85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3D-4BA3-8AC7-32B5BAC5CA85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3D-4BA3-8AC7-32B5BAC5CA85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3D-4BA3-8AC7-32B5BAC5C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0.73904867982349298</c:v>
                </c:pt>
                <c:pt idx="1">
                  <c:v>0.163969898114872</c:v>
                </c:pt>
                <c:pt idx="2">
                  <c:v>0.15793718585927199</c:v>
                </c:pt>
                <c:pt idx="3">
                  <c:v>6.8864416397950998E-3</c:v>
                </c:pt>
                <c:pt idx="4">
                  <c:v>2.3357063491580899E-3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3D-4BA3-8AC7-32B5BAC5C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April 4, 2022 the DUNS Numbers will be replaced by the Unique Entity ID (UEI) Number.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 systems that listed the DUNS number such as SAM, FPDS, SAP, PPS,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FAPIIS, CPARS, etc. will transition from listing DUNS to UEI.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might have already noticed the UEI number in SAM or FPDS in addition to the DUNS.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April 4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you will only see the UEI and the DUNS will be removed.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 will be intermittent system downtime the weekend prior to April 4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40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spires.nasapr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plorers.larc.nasa.gov/index.html" TargetMode="External"/><Relationship Id="rId5" Type="http://schemas.openxmlformats.org/officeDocument/2006/relationships/hyperlink" Target="https://sam.gov/opp/c39ee5fa33274b52a784598aacac7fbb/view" TargetMode="External"/><Relationship Id="rId4" Type="http://schemas.openxmlformats.org/officeDocument/2006/relationships/hyperlink" Target="https://sam.gov/opp/b17c5177ce854311810e658d9c983a5a/vi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/learning-ser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sc-tgic.org/event-470365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wcc.org/events/gsa-virtual-meet-match-achieving-success-as-a-women-owned-small-business/?utm_medium=email&amp;utm_source=govDelive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cketbud.com/events/958f473a-d1f4-11eb-b5dc-42010a717014" TargetMode="External"/><Relationship Id="rId5" Type="http://schemas.openxmlformats.org/officeDocument/2006/relationships/hyperlink" Target="https://www.nasa.gov/osbp/regional-outreach" TargetMode="External"/><Relationship Id="rId4" Type="http://schemas.openxmlformats.org/officeDocument/2006/relationships/hyperlink" Target="https://www.eventbrite.com/e/breaking-down-barriers-and-opening-doors-registration-274835609707?aff=ebdsoporgprofi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lnks.gd%2Fl%2FeyJhbGciOiJIUzI1NiJ9.eyJidWxsZXRpbl9saW5rX2lkIjoxMDAsInVyaSI6ImJwMjpjbGljayIsImJ1bGxldGluX2lkIjoiMjAyMjAzMTYuNTUwMTAwMTEiLCJ1cmwiOiJodHRwczovL2lhZS11ZWktZm9ydW0zLmV2ZW50YnJpdGUuY29tLz91dG1fbWVkaXVtPWVtYWlsJnV0bV9zb3VyY2U9Z292RGVsaXZlcnkifQ.G7f_j_SKCVtw1RJdPiInc6BU_Ces5ChD0xMVIa6t2E0%2Fs%2F729417016%2Fbr%2F128213117236-l&amp;data=04%7C01%7Crobert.betts%40nasa.gov%7Cbb8df6f920fb45397fd408da0777160c%7C7005d45845be48ae8140d43da96dd17b%7C0%7C0%7C637830505425483762%7CUnknown%7CTWFpbGZsb3d8eyJWIjoiMC4wLjAwMDAiLCJQIjoiV2luMzIiLCJBTiI6Ik1haWwiLCJXVCI6Mn0%3D%7C3000&amp;sdata=gBLNR5uw0gitNpOI6ALeJP5G47SdvSjwMou7GKvkPHw%3D&amp;reserved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sa.gov/osbp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sbir.gsfc.na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ires.nasaprs.com/external/" TargetMode="External"/><Relationship Id="rId5" Type="http://schemas.openxmlformats.org/officeDocument/2006/relationships/hyperlink" Target="https://eweb1.sba.gov/subnet/client/dsp_Landing.cfm" TargetMode="External"/><Relationship Id="rId4" Type="http://schemas.openxmlformats.org/officeDocument/2006/relationships/hyperlink" Target="https://www.hq.nasa.gov/office/procurement/forecast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hyperlink" Target="https://twitter.com/NASA_OSBP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hyperlink" Target="https://www.facebook.com/NASASmallBusiness/" TargetMode="External"/><Relationship Id="rId5" Type="http://schemas.openxmlformats.org/officeDocument/2006/relationships/hyperlink" Target="https://docs.google.com/forms/d/1X7YrIAZoC9u4eosdypPhtyLlBTXHDDxs1v4s0orJAJY/edit?usp=sharing" TargetMode="External"/><Relationship Id="rId15" Type="http://schemas.openxmlformats.org/officeDocument/2006/relationships/hyperlink" Target="https://osbp.nasa.gov/vendor_database.html" TargetMode="External"/><Relationship Id="rId10" Type="http://schemas.openxmlformats.org/officeDocument/2006/relationships/hyperlink" Target="https://spinoff.nasa.gov/sites/default/files/2022-01/Spinoff.2022.pdf" TargetMode="External"/><Relationship Id="rId4" Type="http://schemas.openxmlformats.org/officeDocument/2006/relationships/hyperlink" Target="http://www.nasa.gov/" TargetMode="External"/><Relationship Id="rId9" Type="http://schemas.openxmlformats.org/officeDocument/2006/relationships/hyperlink" Target="https://oh.larc.nasa.gov/oh/annual-repport/2021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March 17, 2022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February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March 7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-1" y="1231900"/>
          <a:ext cx="9144001" cy="448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41B997F-A146-4A72-A8AA-E0416C300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110" y="1366979"/>
            <a:ext cx="357378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</a:t>
            </a:r>
            <a:r>
              <a:rPr lang="en-US" sz="1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LaRC</a:t>
            </a: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October - February FY22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</a:t>
            </a:r>
            <a:r>
              <a:rPr lang="en-US" altLang="en-US" sz="1200" dirty="0"/>
              <a:t>March 7</a:t>
            </a: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, 2022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0" y="1206500"/>
          <a:ext cx="914400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6B86434-8C6B-415F-95D7-645F64F93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570" y="1453549"/>
            <a:ext cx="357378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5148-782F-41B3-B796-D644024D3100}" type="slidenum">
              <a:rPr lang="en-US" altLang="en-US" smtClean="0"/>
              <a:pPr/>
              <a:t>4</a:t>
            </a:fld>
            <a:endParaRPr lang="en-US" altLang="en-US" sz="75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20"/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CONTRACT OPPORTUNITIES</a:t>
            </a:r>
            <a:endParaRPr lang="en-US" sz="2700" b="1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76692"/>
              </p:ext>
            </p:extLst>
          </p:nvPr>
        </p:nvGraphicFramePr>
        <p:xfrm>
          <a:off x="48445" y="1186903"/>
          <a:ext cx="9047110" cy="3151449"/>
        </p:xfrm>
        <a:graphic>
          <a:graphicData uri="http://schemas.openxmlformats.org/drawingml/2006/table">
            <a:tbl>
              <a:tblPr firstRow="1" bandRow="1"/>
              <a:tblGrid>
                <a:gridCol w="320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3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4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0" dirty="0">
                          <a:latin typeface="+mj-lt"/>
                          <a:cs typeface="Arial" panose="020B0604020202020204" pitchFamily="34" charset="0"/>
                        </a:rPr>
                        <a:t>Name of Procurement/Opportunity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Remarks/Links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Announcement for Partnership Proposals (AFPP) to Advance Tipping Point Technologies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02/14/2022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NSPIRES Solicitation: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80HQTR22SOA02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https://nspires.nasaprs.com</a:t>
                      </a:r>
                      <a:endParaRPr lang="en-US" sz="1000" b="0" u="none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31,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72430"/>
                  </a:ext>
                </a:extLst>
              </a:tr>
              <a:tr h="39457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 Technology Announcement of Collaboration Opportunity (ACO)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02/14/2022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NSPIRES Solicitation: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80HQTR22SOA01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https://nspires.nasaprs.com</a:t>
                      </a:r>
                      <a:endParaRPr lang="en-US" sz="10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due: March 31,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69673"/>
                  </a:ext>
                </a:extLst>
              </a:tr>
              <a:tr h="4686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Enterprise Multimedia and Integrated Technical Services (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eMITS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541519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2022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80TECH22R0001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RFP available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Pre-proposal Conference – 3/21/22 @ 9 am (CST)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https://sam.gov/opp/b17c5177ce854311810e658d9c983a5a/view</a:t>
                      </a: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439080"/>
                  </a:ext>
                </a:extLst>
              </a:tr>
              <a:tr h="31725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Research, Science, and Engineering Services (RSES)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541715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https://sam.gov/opp/c39ee5fa33274b52a784598aacac7fbb/view</a:t>
                      </a: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0995"/>
                  </a:ext>
                </a:extLst>
              </a:tr>
              <a:tr h="454173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Science Earth System Explorers Announcement of Opportunity (AO) Community Announcement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NNH22ZDA002L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https://explorers.larc.nasa.gov/index.html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7869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See beta.SAM.gov for updates and new opportunities!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5437"/>
              </p:ext>
            </p:extLst>
          </p:nvPr>
        </p:nvGraphicFramePr>
        <p:xfrm>
          <a:off x="118404" y="1202499"/>
          <a:ext cx="8934252" cy="31754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5905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359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Financial Management for Small Business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61684392"/>
                  </a:ext>
                </a:extLst>
              </a:tr>
              <a:tr h="2926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SBIR/STTR 101 Workshop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TASC/TGIC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Hybrid event: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https://tasc-tgic.org/event-4703657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7086818"/>
                  </a:ext>
                </a:extLst>
              </a:tr>
              <a:tr h="2926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NASA Product Services Lines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6130078"/>
                  </a:ext>
                </a:extLst>
              </a:tr>
              <a:tr h="37636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OSBP Learning Series: Annual NASA Small Business Town Hall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90816907"/>
                  </a:ext>
                </a:extLst>
              </a:tr>
              <a:tr h="41833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Partnering with NASA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81999737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do Business with the NASA Information Technology Procurement Office (ITPO)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NASA ITPO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79714205"/>
                  </a:ext>
                </a:extLst>
              </a:tr>
              <a:tr h="4516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HUBZone Program Update and Resources for Small Business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646893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5448"/>
              </p:ext>
            </p:extLst>
          </p:nvPr>
        </p:nvGraphicFramePr>
        <p:xfrm>
          <a:off x="79848" y="1145990"/>
          <a:ext cx="8930587" cy="29003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37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March 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Matchmaking Event w/ GSA Primes for WOSB’s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GSA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https://www.uswcc.org/events/gsa-virtual-meet-match-achieving-success-as-a-women-owned-small-business/?utm_medium=email&amp;utm_source=govDelivery</a:t>
                      </a: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56802090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Opening Doors and Breaking Down Barriers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USWCC &amp;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https://www.eventbrite.com/e/breaking-down-barriers-and-opening-doors-registration-274835609707?aff=ebdsoporgprofile</a:t>
                      </a:r>
                      <a:r>
                        <a:rPr lang="en-US" sz="900" u="none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66849463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March 31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Marshall Small Business Alliance Meeting with Office of Procurement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MSFC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Virtual Event – PSL Update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>
                          <a:solidFill>
                            <a:srgbClr val="2B7AB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https://www.eventbrite.com/e/33rd-marshall-small-business-alliance-meeting-with-office-of-procurement-tickets-240637401947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11938650"/>
                  </a:ext>
                </a:extLst>
              </a:tr>
              <a:tr h="22995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June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 Outreach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 Event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https://www.nasa.gov/osbp/regional-outreach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09217502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6-7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Tidewater/Hampton Roads Small Business Contracting Conference &amp; Expo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Contract Ready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In-person only – Hampton Roads Convention Center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https://ticketbud.com/events/958f473a-d1f4-11eb-b5dc-42010a717014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585973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91698-29C8-4B33-8FB8-18855017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81D93-2139-4D0A-B21E-2562E3065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97" y="1227551"/>
            <a:ext cx="8855902" cy="4020853"/>
          </a:xfrm>
        </p:spPr>
        <p:txBody>
          <a:bodyPr/>
          <a:lstStyle/>
          <a:p>
            <a:r>
              <a:rPr lang="en-US" dirty="0"/>
              <a:t>Federal Awards Identifier changes from DUNS Number to the Unique Entity ID on April 4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March </a:t>
            </a:r>
            <a:r>
              <a:rPr lang="en-US" dirty="0">
                <a:latin typeface="+mj-lt"/>
              </a:rPr>
              <a:t>23 - </a:t>
            </a:r>
            <a:r>
              <a:rPr lang="en-US" i="0" dirty="0">
                <a:solidFill>
                  <a:srgbClr val="39364F"/>
                </a:solidFill>
                <a:effectLst/>
                <a:latin typeface="+mj-lt"/>
              </a:rPr>
              <a:t>Stakeholder Forum: Get ready for the transition to the Unique Entity ID (SAM).  </a:t>
            </a:r>
            <a:r>
              <a:rPr lang="en-US" sz="1800" u="sng" dirty="0">
                <a:solidFill>
                  <a:srgbClr val="1155CC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hlinkClick r:id="rId3"/>
              </a:rPr>
              <a:t>Register now for the forum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March 29 – Last day to obtain a new DUNS for purpose of getting an UEI or registering in SAM.</a:t>
            </a:r>
          </a:p>
          <a:p>
            <a:pPr lvl="1"/>
            <a:r>
              <a:rPr lang="en-US" dirty="0"/>
              <a:t>April 1 – Last day to use DUNS before transition.</a:t>
            </a:r>
          </a:p>
          <a:p>
            <a:pPr lvl="1"/>
            <a:r>
              <a:rPr lang="en-US" dirty="0"/>
              <a:t>April 1-4 - SAM.gov, </a:t>
            </a:r>
            <a:r>
              <a:rPr lang="en-US" dirty="0" err="1"/>
              <a:t>eSRS</a:t>
            </a:r>
            <a:r>
              <a:rPr lang="en-US" dirty="0"/>
              <a:t>, FSRS, FPDS, FAPIIS, and CPARS down for maintenance and to complete the transition.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3D5DC-0714-4CD8-9EA1-407E4FEE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7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442675"/>
              </p:ext>
            </p:extLst>
          </p:nvPr>
        </p:nvGraphicFramePr>
        <p:xfrm>
          <a:off x="56509" y="1171254"/>
          <a:ext cx="8996146" cy="211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Location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5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6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and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5127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/osbp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via Google Forms: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https://docs.google.com/forms/d/1X7YrIAZoC9u4eosdypPhtyLlBTXHDDxs1v4s0orJAJY/edit?usp=sharing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2021 NASA Langley Research Center Annual Report: </a:t>
            </a:r>
            <a:r>
              <a:rPr lang="en-US" sz="1200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https://oh.larc.nasa.gov/oh/annual-report/2021/</a:t>
            </a:r>
            <a:r>
              <a:rPr lang="en-US" sz="1200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Spinoff 2022: </a:t>
            </a:r>
            <a:r>
              <a:rPr lang="en-US" sz="1200" dirty="0">
                <a:latin typeface="Franklin Gothic Medium" panose="020B0603020102020204" pitchFamily="34" charset="0"/>
                <a:hlinkClick r:id="rId10"/>
              </a:rPr>
              <a:t>https://spinoff.nasa.gov/sites/default/files/2022-01/Spinoff.2022.pdf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9</a:t>
            </a:fld>
            <a:endParaRPr lang="en-US" dirty="0"/>
          </a:p>
        </p:txBody>
      </p:sp>
      <p:pic>
        <p:nvPicPr>
          <p:cNvPr id="14" name="Picture 13" descr="Facebook icon">
            <a:hlinkClick r:id="rId11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3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5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19316</TotalTime>
  <Words>1157</Words>
  <Application>Microsoft Office PowerPoint</Application>
  <PresentationFormat>On-screen Show (16:10)</PresentationFormat>
  <Paragraphs>201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Franklin Gothic Book</vt:lpstr>
      <vt:lpstr>Franklin Gothic Medium</vt:lpstr>
      <vt:lpstr>Gadugi</vt:lpstr>
      <vt:lpstr>Impact</vt:lpstr>
      <vt:lpstr>Source Sans Pro</vt:lpstr>
      <vt:lpstr>Times New Roman</vt:lpstr>
      <vt:lpstr>Office Theme</vt:lpstr>
      <vt:lpstr>LCSC Small Business Update</vt:lpstr>
      <vt:lpstr>NASA Agency October - February FY22 Prime Goals vs. Actual Percentages Data generated March 7, 2022 from SAM.GOV</vt:lpstr>
      <vt:lpstr>Langley Research Center (LaRC) October - February FY22 Prime Goals vs. Actual Percentages Data generated March 7, 2022 from SAM.GOV</vt:lpstr>
      <vt:lpstr>PowerPoint Presentation</vt:lpstr>
      <vt:lpstr>Upcoming Learning Opportunities</vt:lpstr>
      <vt:lpstr>Upcoming Outreach Opportunities</vt:lpstr>
      <vt:lpstr>Miscellaneous</vt:lpstr>
      <vt:lpstr>Where to find opportunities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(LARC-B1)</cp:lastModifiedBy>
  <cp:revision>211</cp:revision>
  <cp:lastPrinted>2021-04-15T14:53:36Z</cp:lastPrinted>
  <dcterms:created xsi:type="dcterms:W3CDTF">2020-11-10T15:42:11Z</dcterms:created>
  <dcterms:modified xsi:type="dcterms:W3CDTF">2022-03-17T18:05:12Z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