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97" d="100"/>
          <a:sy n="97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67C78F6-452B-B14A-B393-CC922EFB8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764" y="-9427"/>
            <a:ext cx="12225528" cy="68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F49F4-EA48-0241-91FC-B7CCE8BF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2" y="6365777"/>
            <a:ext cx="2743200" cy="365125"/>
          </a:xfrm>
          <a:prstGeom prst="rect">
            <a:avLst/>
          </a:prstGeom>
        </p:spPr>
        <p:txBody>
          <a:bodyPr/>
          <a:lstStyle/>
          <a:p>
            <a:fld id="{D0598DE9-067B-DF44-A663-16FAF6240D8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67B7A-24D4-784D-9387-B66513A0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068E2F8-403F-1043-AF70-73888A744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9698F-486D-8B4D-9064-E5BE6F88A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250" y="1800225"/>
            <a:ext cx="10436225" cy="40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979580-8EFB-AE4F-BF0C-D08FC4A8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984" y="365125"/>
            <a:ext cx="8054404" cy="75044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24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2B2D-473E-774D-9EB7-14071CD3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22026-57BF-7A46-BE17-842169228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4CE20-55F5-8945-9090-17085509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5777"/>
            <a:ext cx="2743200" cy="365125"/>
          </a:xfrm>
          <a:prstGeom prst="rect">
            <a:avLst/>
          </a:prstGeom>
        </p:spPr>
        <p:txBody>
          <a:bodyPr/>
          <a:lstStyle/>
          <a:p>
            <a:fld id="{D0598DE9-067B-DF44-A663-16FAF6240D8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0F4DC-CFA1-8E4A-BF4B-BA6BCDF4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75D7C-C84C-3447-8103-4FF78FB9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8E2F8-403F-1043-AF70-73888A7448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4DA108-3820-1F46-A3BC-6D1CC8A0EFB7}"/>
              </a:ext>
            </a:extLst>
          </p:cNvPr>
          <p:cNvSpPr txBox="1">
            <a:spLocks/>
          </p:cNvSpPr>
          <p:nvPr userDrawn="1"/>
        </p:nvSpPr>
        <p:spPr>
          <a:xfrm>
            <a:off x="3300984" y="365125"/>
            <a:ext cx="8054404" cy="750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99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3AE9-6598-7745-82E9-C8AFB6C5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787019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13DF-7B64-604C-BFD9-9CCCB52C7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69E95-A7E7-7146-9181-763454EB5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15BB0-C8A6-8E49-8E79-8D2DE1BD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5777"/>
            <a:ext cx="2743200" cy="365125"/>
          </a:xfrm>
          <a:prstGeom prst="rect">
            <a:avLst/>
          </a:prstGeom>
        </p:spPr>
        <p:txBody>
          <a:bodyPr/>
          <a:lstStyle/>
          <a:p>
            <a:fld id="{D0598DE9-067B-DF44-A663-16FAF6240D8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F30E4-2303-D548-8C57-C99595A4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8FA2D-3342-2644-A89C-65D6E8ED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8E2F8-403F-1043-AF70-73888A744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1A31-54A8-564F-986E-028F7E828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984" y="365125"/>
            <a:ext cx="8054404" cy="75044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55D75-0E46-0344-97A7-0E819B286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9012-8AAC-C643-BFE6-33AF3FCC6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CED74-48D8-7743-96F4-13DDD1AF7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38BC7-9BA6-7F41-80DE-181B23C28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1B807-8072-BD4A-91D6-2354372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5777"/>
            <a:ext cx="2743200" cy="365125"/>
          </a:xfrm>
          <a:prstGeom prst="rect">
            <a:avLst/>
          </a:prstGeom>
        </p:spPr>
        <p:txBody>
          <a:bodyPr/>
          <a:lstStyle/>
          <a:p>
            <a:fld id="{D0598DE9-067B-DF44-A663-16FAF6240D8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A3324-960D-1742-B8B8-3E637B1D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3FFD0-F643-3446-A3AA-DE01B747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8E2F8-403F-1043-AF70-73888A744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7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B2B-0537-A944-9FFC-106F0BEF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552" y="365125"/>
            <a:ext cx="8080248" cy="76873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AE14E-96E6-1F43-A3B8-17656B6A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5777"/>
            <a:ext cx="2743200" cy="365125"/>
          </a:xfrm>
          <a:prstGeom prst="rect">
            <a:avLst/>
          </a:prstGeom>
        </p:spPr>
        <p:txBody>
          <a:bodyPr/>
          <a:lstStyle/>
          <a:p>
            <a:fld id="{D0598DE9-067B-DF44-A663-16FAF6240D8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45655-A40B-D442-9CB9-357D7DE7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0F339-1564-B649-81A7-AB4F83A0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8E2F8-403F-1043-AF70-73888A7448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DB3C70-FA25-4C44-A56E-DC91FB01D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250" y="1800225"/>
            <a:ext cx="10436225" cy="40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27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21655-D0FB-FD48-8BC9-A97FCC68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5777"/>
            <a:ext cx="2743200" cy="365125"/>
          </a:xfrm>
          <a:prstGeom prst="rect">
            <a:avLst/>
          </a:prstGeom>
        </p:spPr>
        <p:txBody>
          <a:bodyPr/>
          <a:lstStyle/>
          <a:p>
            <a:fld id="{D0598DE9-067B-DF44-A663-16FAF6240D8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2B929-2638-CC4F-96D5-862CF977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DE03D-1963-7043-80C6-7AA0E675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8E2F8-403F-1043-AF70-73888A74485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E37C04-F563-E845-9896-6E22B7330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250" y="1800225"/>
            <a:ext cx="10436225" cy="40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D7A5A3-08FD-C04E-83A4-81AEEDA6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984" y="365125"/>
            <a:ext cx="8054404" cy="75044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21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2CDF-CF7A-F44A-8DC4-41ED9DC4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35024"/>
            <a:ext cx="3932237" cy="8961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6E87D-7E54-7945-8838-00C6DB841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024"/>
            <a:ext cx="6172200" cy="46997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34EDC-C100-0248-B693-18ABD2038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1136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284E5-1EB6-2944-8D4F-C256F78C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5777"/>
            <a:ext cx="2743200" cy="365125"/>
          </a:xfrm>
          <a:prstGeom prst="rect">
            <a:avLst/>
          </a:prstGeom>
        </p:spPr>
        <p:txBody>
          <a:bodyPr/>
          <a:lstStyle/>
          <a:p>
            <a:fld id="{D0598DE9-067B-DF44-A663-16FAF6240D8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C1094-8708-634B-BDD1-FCC1E98E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5E042-AFC8-A447-9A1B-CAFD8229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8E2F8-403F-1043-AF70-73888A7448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E9CA5-723A-254B-8BE9-F21E744AF362}"/>
              </a:ext>
            </a:extLst>
          </p:cNvPr>
          <p:cNvSpPr txBox="1">
            <a:spLocks/>
          </p:cNvSpPr>
          <p:nvPr userDrawn="1"/>
        </p:nvSpPr>
        <p:spPr>
          <a:xfrm>
            <a:off x="3300984" y="365125"/>
            <a:ext cx="8054404" cy="750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568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EBC6-84B1-4F47-A8E5-01915B44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8176"/>
            <a:ext cx="3932237" cy="8961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7D19E-3F95-5B48-B5BA-E4D22ACD4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08176"/>
            <a:ext cx="6172200" cy="469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4ECD6-E766-114D-8049-5FEDFF346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4288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9F006-E723-AC4A-9064-53B5D551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5777"/>
            <a:ext cx="2743200" cy="365125"/>
          </a:xfrm>
          <a:prstGeom prst="rect">
            <a:avLst/>
          </a:prstGeom>
        </p:spPr>
        <p:txBody>
          <a:bodyPr/>
          <a:lstStyle/>
          <a:p>
            <a:fld id="{D0598DE9-067B-DF44-A663-16FAF6240D80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B2082-259A-9F44-9B62-B6FBC51E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33364-C068-C34D-81B6-3DD61FCA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68E2F8-403F-1043-AF70-73888A7448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D6BA8B-EC9B-4D42-9E0B-2A18B90B8C3D}"/>
              </a:ext>
            </a:extLst>
          </p:cNvPr>
          <p:cNvSpPr txBox="1">
            <a:spLocks/>
          </p:cNvSpPr>
          <p:nvPr userDrawn="1"/>
        </p:nvSpPr>
        <p:spPr>
          <a:xfrm>
            <a:off x="3300984" y="365125"/>
            <a:ext cx="8054404" cy="750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79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00F181D1-6B4E-7A43-A748-5B29E07C3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495" b="13994"/>
          <a:stretch/>
        </p:blipFill>
        <p:spPr>
          <a:xfrm>
            <a:off x="-9144" y="-9144"/>
            <a:ext cx="12207240" cy="11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4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F426-C905-5847-B933-765A751B0F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726058"/>
            <a:ext cx="9144000" cy="5407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NASA Langley Cyber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4C6E9-B15B-5648-96BB-5A6388390D8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2358868"/>
            <a:ext cx="9144000" cy="38433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Presenter: Jon Welters – NASA LaRC Deputy CISO</a:t>
            </a:r>
          </a:p>
        </p:txBody>
      </p:sp>
    </p:spTree>
    <p:extLst>
      <p:ext uri="{BB962C8B-B14F-4D97-AF65-F5344CB8AC3E}">
        <p14:creationId xmlns:p14="http://schemas.microsoft.com/office/powerpoint/2010/main" val="41150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5581D6-F167-4A4E-B731-44BDDDEA65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LaRC Cyber Security Structure and Leadership</a:t>
            </a:r>
          </a:p>
          <a:p>
            <a:r>
              <a:rPr lang="en-US" dirty="0"/>
              <a:t>Definitions</a:t>
            </a:r>
          </a:p>
          <a:p>
            <a:r>
              <a:rPr lang="en-US" dirty="0"/>
              <a:t>Partner Systems Working Group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D622F-7768-234B-A391-E5F345A1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164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66A904-381E-41EC-A39D-92F7ACC8EA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Chief Information Security Officer: William “Bill” Seufzer</a:t>
            </a:r>
          </a:p>
          <a:p>
            <a:r>
              <a:rPr lang="en-US" dirty="0"/>
              <a:t>Deputy Chief Information Security Officer: Jon Welters</a:t>
            </a:r>
          </a:p>
          <a:p>
            <a:r>
              <a:rPr lang="en-US" dirty="0"/>
              <a:t>Lead Security Specialist for Strategy: Kelly Dreyfuss</a:t>
            </a:r>
          </a:p>
          <a:p>
            <a:r>
              <a:rPr lang="en-US" dirty="0"/>
              <a:t>Lead Information Systems Security Officer: Matt Degrave</a:t>
            </a:r>
          </a:p>
          <a:p>
            <a:r>
              <a:rPr lang="en-US" dirty="0"/>
              <a:t>Lead Assessor: Kim Elliott</a:t>
            </a:r>
          </a:p>
          <a:p>
            <a:r>
              <a:rPr lang="en-US" dirty="0"/>
              <a:t>Center Privacy and CUI Manager: Michael Guerin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919EE-62DB-4779-8479-D1FDFD2D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LaRC Cyber Security Structure and Leadership</a:t>
            </a:r>
            <a:br>
              <a:rPr lang="en-US" sz="3200"/>
            </a:b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6172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1A3840-53C0-4EEA-8A74-E3D55F0A3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Internal/External System vs. Federal Non-Federal System</a:t>
            </a:r>
          </a:p>
          <a:p>
            <a:r>
              <a:rPr lang="en-US" dirty="0"/>
              <a:t>Documents: </a:t>
            </a:r>
          </a:p>
          <a:p>
            <a:pPr lvl="1"/>
            <a:r>
              <a:rPr lang="en-US" dirty="0"/>
              <a:t>IT Security Management Plan</a:t>
            </a:r>
          </a:p>
          <a:p>
            <a:pPr lvl="1"/>
            <a:r>
              <a:rPr lang="en-US" dirty="0"/>
              <a:t>Non-Federal: National Institute of Standards and Technology (NIST) 800-171, Cybersecurity Maturity Model Certification (CMMC), Others </a:t>
            </a:r>
          </a:p>
          <a:p>
            <a:pPr lvl="1"/>
            <a:r>
              <a:rPr lang="en-US" dirty="0"/>
              <a:t>Federal System: System Security Plan – SSP  - NIST 800-53 Rev. 5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FFB77F-ECE9-477C-9EEF-DFAFBA5F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 and Documents</a:t>
            </a:r>
          </a:p>
        </p:txBody>
      </p:sp>
    </p:spTree>
    <p:extLst>
      <p:ext uri="{BB962C8B-B14F-4D97-AF65-F5344CB8AC3E}">
        <p14:creationId xmlns:p14="http://schemas.microsoft.com/office/powerpoint/2010/main" val="60769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595CA6-6653-43F8-BA0E-73AAEA6D95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sz="2400" dirty="0"/>
              <a:t>Purpose: Allow the NASA Partner community to come together and discuss issues that impact working with NASA Langley Cyber Security. Meetings may or may not include NASA representation. 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Updates from NASA Cyber Security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community of NASA contractors who are meeting NASA Security standards and helping each other to stay compliant as changes come up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A place to bring questions and concerns </a:t>
            </a:r>
            <a:r>
              <a:rPr lang="en-US" sz="2000" dirty="0">
                <a:latin typeface="Calibri"/>
                <a:ea typeface="Times New Roman" panose="02020603050405020304" pitchFamily="18" charset="0"/>
                <a:cs typeface="Calibri"/>
              </a:rPr>
              <a:t>regarding</a:t>
            </a:r>
            <a:r>
              <a:rPr lang="en-US" sz="2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cybersecurity</a:t>
            </a:r>
            <a:endParaRPr lang="en-US" sz="2000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place to ask questions and get recommendations for NASA external security plans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 vulnerabilities as they come up</a:t>
            </a:r>
            <a:endParaRPr lang="en-US" sz="2000" dirty="0"/>
          </a:p>
          <a:p>
            <a:r>
              <a:rPr lang="en-US" sz="2400" dirty="0"/>
              <a:t>Coordinating Contact: Brendan Huismann (Analytical Mechanics Associates)</a:t>
            </a:r>
          </a:p>
          <a:p>
            <a:pPr lvl="1"/>
            <a:endParaRPr lang="nl-NL" sz="2000" dirty="0"/>
          </a:p>
          <a:p>
            <a:pPr marL="914400" lvl="2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CDF4FA-467D-48FB-A5B5-D82CFB12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Partner Systems Working Group</a:t>
            </a:r>
          </a:p>
        </p:txBody>
      </p:sp>
    </p:spTree>
    <p:extLst>
      <p:ext uri="{BB962C8B-B14F-4D97-AF65-F5344CB8AC3E}">
        <p14:creationId xmlns:p14="http://schemas.microsoft.com/office/powerpoint/2010/main" val="422916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6D95C4DEA4348A567B73E124108C4" ma:contentTypeVersion="7" ma:contentTypeDescription="Create a new document." ma:contentTypeScope="" ma:versionID="5a384ad2086b0bfd6c01ceae46dc1f1c">
  <xsd:schema xmlns:xsd="http://www.w3.org/2001/XMLSchema" xmlns:xs="http://www.w3.org/2001/XMLSchema" xmlns:p="http://schemas.microsoft.com/office/2006/metadata/properties" xmlns:ns2="fdc9763d-fd3b-4877-8c97-01f096f3ce04" targetNamespace="http://schemas.microsoft.com/office/2006/metadata/properties" ma:root="true" ma:fieldsID="8a671fc76467c079838ac780175156b8" ns2:_="">
    <xsd:import namespace="fdc9763d-fd3b-4877-8c97-01f096f3ce04"/>
    <xsd:element name="properties">
      <xsd:complexType>
        <xsd:sequence>
          <xsd:element name="documentManagement">
            <xsd:complexType>
              <xsd:all>
                <xsd:element ref="ns2:MediaServiceAutoTags" minOccurs="0"/>
                <xsd:element ref="ns2:MediaServiceOCR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9763d-fd3b-4877-8c97-01f096f3ce04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E627EE-CC1C-4A61-BC91-94DD9B0CECB3}">
  <ds:schemaRefs>
    <ds:schemaRef ds:uri="http://www.w3.org/XML/1998/namespace"/>
    <ds:schemaRef ds:uri="http://schemas.microsoft.com/office/infopath/2007/PartnerControls"/>
    <ds:schemaRef ds:uri="http://purl.org/dc/dcmitype/"/>
    <ds:schemaRef ds:uri="fdc9763d-fd3b-4877-8c97-01f096f3ce04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3079BB-447D-40F4-961D-E238936B8E53}">
  <ds:schemaRefs>
    <ds:schemaRef ds:uri="fdc9763d-fd3b-4877-8c97-01f096f3ce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399672-2BD2-496D-8E06-EEAA7F3391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232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NASA Langley Cyber Security</vt:lpstr>
      <vt:lpstr>Agenda</vt:lpstr>
      <vt:lpstr>LaRC Cyber Security Structure and Leadership </vt:lpstr>
      <vt:lpstr>Definitions and Documents</vt:lpstr>
      <vt:lpstr>Partner Systems Working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Porterfield, Michael (HQ-JA000)[Venesco &amp; SaiTech Joint Venture LLC]</dc:creator>
  <cp:lastModifiedBy>Peterson, David J. (LARC-E3)[TEAMS3]</cp:lastModifiedBy>
  <cp:revision>3</cp:revision>
  <dcterms:created xsi:type="dcterms:W3CDTF">2021-06-11T18:47:22Z</dcterms:created>
  <dcterms:modified xsi:type="dcterms:W3CDTF">2022-04-13T20:47:37Z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0x0101001036D95C4DEA4348A567B73E124108C4</vt:lpwstr>
  </property>
</Properties>
</file>