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69" r:id="rId8"/>
    <p:sldId id="261" r:id="rId9"/>
    <p:sldId id="262" r:id="rId10"/>
    <p:sldId id="276" r:id="rId11"/>
    <p:sldId id="270" r:id="rId12"/>
    <p:sldId id="275" r:id="rId13"/>
    <p:sldId id="271" r:id="rId14"/>
    <p:sldId id="277" r:id="rId15"/>
    <p:sldId id="278" r:id="rId16"/>
    <p:sldId id="281" r:id="rId17"/>
    <p:sldId id="272" r:id="rId18"/>
    <p:sldId id="266" r:id="rId19"/>
    <p:sldId id="267" r:id="rId20"/>
    <p:sldId id="279" r:id="rId21"/>
    <p:sldId id="27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18"/>
    <p:restoredTop sz="96327"/>
  </p:normalViewPr>
  <p:slideViewPr>
    <p:cSldViewPr snapToGrid="0" snapToObjects="1">
      <p:cViewPr varScale="1">
        <p:scale>
          <a:sx n="114" d="100"/>
          <a:sy n="114" d="100"/>
        </p:scale>
        <p:origin x="6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E67C78F6-452B-B14A-B393-CC922EFB84B9}"/>
              </a:ext>
            </a:extLst>
          </p:cNvPr>
          <p:cNvPicPr>
            <a:picLocks noChangeAspect="1"/>
          </p:cNvPicPr>
          <p:nvPr userDrawn="1"/>
        </p:nvPicPr>
        <p:blipFill>
          <a:blip r:embed="rId2"/>
          <a:stretch>
            <a:fillRect/>
          </a:stretch>
        </p:blipFill>
        <p:spPr>
          <a:xfrm>
            <a:off x="-16764" y="-9427"/>
            <a:ext cx="12225528" cy="6876860"/>
          </a:xfrm>
          <a:prstGeom prst="rect">
            <a:avLst/>
          </a:prstGeom>
        </p:spPr>
      </p:pic>
    </p:spTree>
    <p:extLst>
      <p:ext uri="{BB962C8B-B14F-4D97-AF65-F5344CB8AC3E}">
        <p14:creationId xmlns:p14="http://schemas.microsoft.com/office/powerpoint/2010/main" val="399329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0F49F4-EA48-0241-91FC-B7CCE8BFCB92}"/>
              </a:ext>
            </a:extLst>
          </p:cNvPr>
          <p:cNvSpPr>
            <a:spLocks noGrp="1"/>
          </p:cNvSpPr>
          <p:nvPr>
            <p:ph type="dt" sz="half" idx="10"/>
          </p:nvPr>
        </p:nvSpPr>
        <p:spPr>
          <a:xfrm>
            <a:off x="93482" y="6365777"/>
            <a:ext cx="2743200" cy="365125"/>
          </a:xfrm>
          <a:prstGeom prst="rect">
            <a:avLst/>
          </a:prstGeom>
        </p:spPr>
        <p:txBody>
          <a:bodyPr/>
          <a:lstStyle/>
          <a:p>
            <a:fld id="{D0598DE9-067B-DF44-A663-16FAF6240D80}" type="datetimeFigureOut">
              <a:rPr lang="en-US" smtClean="0"/>
              <a:t>3/17/2022</a:t>
            </a:fld>
            <a:endParaRPr lang="en-US"/>
          </a:p>
        </p:txBody>
      </p:sp>
      <p:sp>
        <p:nvSpPr>
          <p:cNvPr id="6" name="Slide Number Placeholder 5">
            <a:extLst>
              <a:ext uri="{FF2B5EF4-FFF2-40B4-BE49-F238E27FC236}">
                <a16:creationId xmlns:a16="http://schemas.microsoft.com/office/drawing/2014/main" id="{8A067B7A-24D4-784D-9387-B66513A0763E}"/>
              </a:ext>
            </a:extLst>
          </p:cNvPr>
          <p:cNvSpPr>
            <a:spLocks noGrp="1"/>
          </p:cNvSpPr>
          <p:nvPr>
            <p:ph type="sldNum" sz="quarter" idx="12"/>
          </p:nvPr>
        </p:nvSpPr>
        <p:spPr>
          <a:xfrm>
            <a:off x="9355318" y="6356350"/>
            <a:ext cx="2743200" cy="365125"/>
          </a:xfrm>
          <a:prstGeom prst="rect">
            <a:avLst/>
          </a:prstGeom>
        </p:spPr>
        <p:txBody>
          <a:bodyPr/>
          <a:lstStyle>
            <a:lvl1pPr algn="r">
              <a:defRPr/>
            </a:lvl1pPr>
          </a:lstStyle>
          <a:p>
            <a:fld id="{A068E2F8-403F-1043-AF70-73888A744859}" type="slidenum">
              <a:rPr lang="en-US" smtClean="0"/>
              <a:pPr/>
              <a:t>‹#›</a:t>
            </a:fld>
            <a:endParaRPr lang="en-US"/>
          </a:p>
        </p:txBody>
      </p:sp>
      <p:sp>
        <p:nvSpPr>
          <p:cNvPr id="3" name="Text Placeholder 2">
            <a:extLst>
              <a:ext uri="{FF2B5EF4-FFF2-40B4-BE49-F238E27FC236}">
                <a16:creationId xmlns:a16="http://schemas.microsoft.com/office/drawing/2014/main" id="{77A9698F-486D-8B4D-9064-E5BE6F88A6F9}"/>
              </a:ext>
            </a:extLst>
          </p:cNvPr>
          <p:cNvSpPr>
            <a:spLocks noGrp="1"/>
          </p:cNvSpPr>
          <p:nvPr>
            <p:ph type="body" sz="quarter" idx="13"/>
          </p:nvPr>
        </p:nvSpPr>
        <p:spPr>
          <a:xfrm>
            <a:off x="857250" y="1800225"/>
            <a:ext cx="10436225"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F979580-8EFB-AE4F-BF0C-D08FC4A8A3E5}"/>
              </a:ext>
            </a:extLst>
          </p:cNvPr>
          <p:cNvSpPr>
            <a:spLocks noGrp="1"/>
          </p:cNvSpPr>
          <p:nvPr>
            <p:ph type="title"/>
          </p:nvPr>
        </p:nvSpPr>
        <p:spPr>
          <a:xfrm>
            <a:off x="3300984" y="365125"/>
            <a:ext cx="8054404" cy="75044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72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B2D-473E-774D-9EB7-14071CD3A3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722026-57BF-7A46-BE17-8421692289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4CE20-55F5-8945-9090-170855091755}"/>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5" name="Footer Placeholder 4">
            <a:extLst>
              <a:ext uri="{FF2B5EF4-FFF2-40B4-BE49-F238E27FC236}">
                <a16:creationId xmlns:a16="http://schemas.microsoft.com/office/drawing/2014/main" id="{7910F4DC-CFA1-8E4A-BF4B-BA6BCDF43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275D7C-C84C-3447-8103-4FF78FB98EE3}"/>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7" name="Title 1">
            <a:extLst>
              <a:ext uri="{FF2B5EF4-FFF2-40B4-BE49-F238E27FC236}">
                <a16:creationId xmlns:a16="http://schemas.microsoft.com/office/drawing/2014/main" id="{0F4DA108-3820-1F46-A3BC-6D1CC8A0EFB7}"/>
              </a:ext>
            </a:extLst>
          </p:cNvPr>
          <p:cNvSpPr txBox="1">
            <a:spLocks/>
          </p:cNvSpPr>
          <p:nvPr userDrawn="1"/>
        </p:nvSpPr>
        <p:spPr>
          <a:xfrm>
            <a:off x="3300984" y="365125"/>
            <a:ext cx="8054404" cy="75044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7299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3AE9-6598-7745-82E9-C8AFB6C5714E}"/>
              </a:ext>
            </a:extLst>
          </p:cNvPr>
          <p:cNvSpPr>
            <a:spLocks noGrp="1"/>
          </p:cNvSpPr>
          <p:nvPr>
            <p:ph type="title"/>
          </p:nvPr>
        </p:nvSpPr>
        <p:spPr>
          <a:xfrm>
            <a:off x="3581400" y="365125"/>
            <a:ext cx="7772400" cy="787019"/>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6F13DF-7B64-604C-BFD9-9CCCB52C72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69E95-A7E7-7146-9181-763454EB59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15BB0-C8A6-8E49-8E79-8D2DE1BD1442}"/>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6" name="Footer Placeholder 5">
            <a:extLst>
              <a:ext uri="{FF2B5EF4-FFF2-40B4-BE49-F238E27FC236}">
                <a16:creationId xmlns:a16="http://schemas.microsoft.com/office/drawing/2014/main" id="{B25F30E4-2303-D548-8C57-C99595A484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A8FA2D-3342-2644-A89C-65D6E8ED0F7B}"/>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36395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1A31-54A8-564F-986E-028F7E828F2A}"/>
              </a:ext>
            </a:extLst>
          </p:cNvPr>
          <p:cNvSpPr>
            <a:spLocks noGrp="1"/>
          </p:cNvSpPr>
          <p:nvPr>
            <p:ph type="title"/>
          </p:nvPr>
        </p:nvSpPr>
        <p:spPr>
          <a:xfrm>
            <a:off x="3300984" y="365125"/>
            <a:ext cx="8054404" cy="750443"/>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5155D75-0E46-0344-97A7-0E819B286AF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A9012-8AAC-C643-BFE6-33AF3FCC6BE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CED74-48D8-7743-96F4-13DDD1AF7B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38BC7-9BA6-7F41-80DE-181B23C28E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1B807-8072-BD4A-91D6-2354372BA266}"/>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8" name="Footer Placeholder 7">
            <a:extLst>
              <a:ext uri="{FF2B5EF4-FFF2-40B4-BE49-F238E27FC236}">
                <a16:creationId xmlns:a16="http://schemas.microsoft.com/office/drawing/2014/main" id="{B8FA3324-960D-1742-B8B8-3E637B1D2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E3FFD0-F643-3446-A3AA-DE01B747D830}"/>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63657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B2B-0537-A944-9FFC-106F0BEF1548}"/>
              </a:ext>
            </a:extLst>
          </p:cNvPr>
          <p:cNvSpPr>
            <a:spLocks noGrp="1"/>
          </p:cNvSpPr>
          <p:nvPr>
            <p:ph type="title"/>
          </p:nvPr>
        </p:nvSpPr>
        <p:spPr>
          <a:xfrm>
            <a:off x="3273552" y="365125"/>
            <a:ext cx="8080248" cy="768731"/>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AA4AE14E-96E6-1F43-A3B8-17656B6A5F1A}"/>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4" name="Footer Placeholder 3">
            <a:extLst>
              <a:ext uri="{FF2B5EF4-FFF2-40B4-BE49-F238E27FC236}">
                <a16:creationId xmlns:a16="http://schemas.microsoft.com/office/drawing/2014/main" id="{B7F45655-A40B-D442-9CB9-357D7DE7AB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E70F339-1564-B649-81A7-AB4F83A0D91E}"/>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6" name="Text Placeholder 2">
            <a:extLst>
              <a:ext uri="{FF2B5EF4-FFF2-40B4-BE49-F238E27FC236}">
                <a16:creationId xmlns:a16="http://schemas.microsoft.com/office/drawing/2014/main" id="{1FDB3C70-FA25-4C44-A56E-DC91FB01DD06}"/>
              </a:ext>
            </a:extLst>
          </p:cNvPr>
          <p:cNvSpPr>
            <a:spLocks noGrp="1"/>
          </p:cNvSpPr>
          <p:nvPr>
            <p:ph type="body" sz="quarter" idx="13"/>
          </p:nvPr>
        </p:nvSpPr>
        <p:spPr>
          <a:xfrm>
            <a:off x="857250" y="1800225"/>
            <a:ext cx="10436225"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27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21655-D0FB-FD48-8BC9-A97FCC685B9E}"/>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3" name="Footer Placeholder 2">
            <a:extLst>
              <a:ext uri="{FF2B5EF4-FFF2-40B4-BE49-F238E27FC236}">
                <a16:creationId xmlns:a16="http://schemas.microsoft.com/office/drawing/2014/main" id="{1862B929-2638-CC4F-96D5-862CF9773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4DE03D-1963-7043-80C6-7AA0E675C958}"/>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5" name="Text Placeholder 2">
            <a:extLst>
              <a:ext uri="{FF2B5EF4-FFF2-40B4-BE49-F238E27FC236}">
                <a16:creationId xmlns:a16="http://schemas.microsoft.com/office/drawing/2014/main" id="{AEE37C04-F563-E845-9896-6E22B73301B8}"/>
              </a:ext>
            </a:extLst>
          </p:cNvPr>
          <p:cNvSpPr>
            <a:spLocks noGrp="1"/>
          </p:cNvSpPr>
          <p:nvPr>
            <p:ph type="body" sz="quarter" idx="13"/>
          </p:nvPr>
        </p:nvSpPr>
        <p:spPr>
          <a:xfrm>
            <a:off x="857250" y="1800225"/>
            <a:ext cx="10436225" cy="406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6D7A5A3-08FD-C04E-83A4-81AEEDA6929A}"/>
              </a:ext>
            </a:extLst>
          </p:cNvPr>
          <p:cNvSpPr>
            <a:spLocks noGrp="1"/>
          </p:cNvSpPr>
          <p:nvPr>
            <p:ph type="title"/>
          </p:nvPr>
        </p:nvSpPr>
        <p:spPr>
          <a:xfrm>
            <a:off x="3300984" y="365125"/>
            <a:ext cx="8054404" cy="75044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9021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2CDF-CF7A-F44A-8DC4-41ED9DC4A6B4}"/>
              </a:ext>
            </a:extLst>
          </p:cNvPr>
          <p:cNvSpPr>
            <a:spLocks noGrp="1"/>
          </p:cNvSpPr>
          <p:nvPr>
            <p:ph type="title"/>
          </p:nvPr>
        </p:nvSpPr>
        <p:spPr>
          <a:xfrm>
            <a:off x="839788" y="1335024"/>
            <a:ext cx="3932237" cy="896112"/>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646E87D-7E54-7945-8838-00C6DB841DA8}"/>
              </a:ext>
            </a:extLst>
          </p:cNvPr>
          <p:cNvSpPr>
            <a:spLocks noGrp="1"/>
          </p:cNvSpPr>
          <p:nvPr>
            <p:ph idx="1"/>
          </p:nvPr>
        </p:nvSpPr>
        <p:spPr>
          <a:xfrm>
            <a:off x="5183188" y="1335024"/>
            <a:ext cx="6172200" cy="46997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3734EDC-C100-0248-B693-18ABD2038506}"/>
              </a:ext>
            </a:extLst>
          </p:cNvPr>
          <p:cNvSpPr>
            <a:spLocks noGrp="1"/>
          </p:cNvSpPr>
          <p:nvPr>
            <p:ph type="body" sz="half" idx="2"/>
          </p:nvPr>
        </p:nvSpPr>
        <p:spPr>
          <a:xfrm>
            <a:off x="839788" y="223113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7284E5-1EB6-2944-8D4F-C256F78CAC11}"/>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6" name="Footer Placeholder 5">
            <a:extLst>
              <a:ext uri="{FF2B5EF4-FFF2-40B4-BE49-F238E27FC236}">
                <a16:creationId xmlns:a16="http://schemas.microsoft.com/office/drawing/2014/main" id="{B8BC1094-8708-634B-BDD1-FCC1E98E54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95E042-AFC8-A447-9A1B-CAFD8229213C}"/>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8" name="Title 1">
            <a:extLst>
              <a:ext uri="{FF2B5EF4-FFF2-40B4-BE49-F238E27FC236}">
                <a16:creationId xmlns:a16="http://schemas.microsoft.com/office/drawing/2014/main" id="{2A9E9CA5-723A-254B-8BE9-F21E744AF362}"/>
              </a:ext>
            </a:extLst>
          </p:cNvPr>
          <p:cNvSpPr txBox="1">
            <a:spLocks/>
          </p:cNvSpPr>
          <p:nvPr userDrawn="1"/>
        </p:nvSpPr>
        <p:spPr>
          <a:xfrm>
            <a:off x="3300984" y="365125"/>
            <a:ext cx="8054404" cy="75044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6568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BC6-84B1-4F47-A8E5-01915B44340F}"/>
              </a:ext>
            </a:extLst>
          </p:cNvPr>
          <p:cNvSpPr>
            <a:spLocks noGrp="1"/>
          </p:cNvSpPr>
          <p:nvPr>
            <p:ph type="title"/>
          </p:nvPr>
        </p:nvSpPr>
        <p:spPr>
          <a:xfrm>
            <a:off x="839788" y="1408176"/>
            <a:ext cx="3932237" cy="896112"/>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AB7D19E-3F95-5B48-B5BA-E4D22ACD4B1C}"/>
              </a:ext>
            </a:extLst>
          </p:cNvPr>
          <p:cNvSpPr>
            <a:spLocks noGrp="1"/>
          </p:cNvSpPr>
          <p:nvPr>
            <p:ph type="pic" idx="1"/>
          </p:nvPr>
        </p:nvSpPr>
        <p:spPr>
          <a:xfrm>
            <a:off x="5183188" y="1408176"/>
            <a:ext cx="6172200" cy="46997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04ECD6-E766-114D-8049-5FEDFF346E69}"/>
              </a:ext>
            </a:extLst>
          </p:cNvPr>
          <p:cNvSpPr>
            <a:spLocks noGrp="1"/>
          </p:cNvSpPr>
          <p:nvPr>
            <p:ph type="body" sz="half" idx="2"/>
          </p:nvPr>
        </p:nvSpPr>
        <p:spPr>
          <a:xfrm>
            <a:off x="839788" y="2304288"/>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9F006-E723-AC4A-9064-53B5D551A3B8}"/>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3/17/2022</a:t>
            </a:fld>
            <a:endParaRPr lang="en-US"/>
          </a:p>
        </p:txBody>
      </p:sp>
      <p:sp>
        <p:nvSpPr>
          <p:cNvPr id="6" name="Footer Placeholder 5">
            <a:extLst>
              <a:ext uri="{FF2B5EF4-FFF2-40B4-BE49-F238E27FC236}">
                <a16:creationId xmlns:a16="http://schemas.microsoft.com/office/drawing/2014/main" id="{077B2082-259A-9F44-9B62-B6FBC51EB6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A33364-C068-C34D-81B6-3DD61FCAF527}"/>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
        <p:nvSpPr>
          <p:cNvPr id="8" name="Title 1">
            <a:extLst>
              <a:ext uri="{FF2B5EF4-FFF2-40B4-BE49-F238E27FC236}">
                <a16:creationId xmlns:a16="http://schemas.microsoft.com/office/drawing/2014/main" id="{89D6BA8B-EC9B-4D42-9E0B-2A18B90B8C3D}"/>
              </a:ext>
            </a:extLst>
          </p:cNvPr>
          <p:cNvSpPr txBox="1">
            <a:spLocks/>
          </p:cNvSpPr>
          <p:nvPr userDrawn="1"/>
        </p:nvSpPr>
        <p:spPr>
          <a:xfrm>
            <a:off x="3300984" y="365125"/>
            <a:ext cx="8054404" cy="75044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22279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with low confidence">
            <a:extLst>
              <a:ext uri="{FF2B5EF4-FFF2-40B4-BE49-F238E27FC236}">
                <a16:creationId xmlns:a16="http://schemas.microsoft.com/office/drawing/2014/main" id="{00F181D1-6B4E-7A43-A748-5B29E07C3842}"/>
              </a:ext>
            </a:extLst>
          </p:cNvPr>
          <p:cNvPicPr>
            <a:picLocks noChangeAspect="1"/>
          </p:cNvPicPr>
          <p:nvPr userDrawn="1"/>
        </p:nvPicPr>
        <p:blipFill rotWithShape="1">
          <a:blip r:embed="rId11"/>
          <a:srcRect t="22495" b="13994"/>
          <a:stretch/>
        </p:blipFill>
        <p:spPr>
          <a:xfrm>
            <a:off x="-9144" y="-9144"/>
            <a:ext cx="12207240" cy="1162740"/>
          </a:xfrm>
          <a:prstGeom prst="rect">
            <a:avLst/>
          </a:prstGeom>
        </p:spPr>
      </p:pic>
    </p:spTree>
    <p:extLst>
      <p:ext uri="{BB962C8B-B14F-4D97-AF65-F5344CB8AC3E}">
        <p14:creationId xmlns:p14="http://schemas.microsoft.com/office/powerpoint/2010/main" val="194854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asa.sharepoint.com/sites/exportcontro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gsa.gov/cdnstatic/SF901-18a.pdf?forceDownload=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asa.sharepoint.com/sites/EUSO/SitePages/Large-File-Transfer-(LFT).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archives.gov/cui/registry/category-list" TargetMode="External"/><Relationship Id="rId2" Type="http://schemas.openxmlformats.org/officeDocument/2006/relationships/hyperlink" Target="https://www.archives.gov/cui" TargetMode="External"/><Relationship Id="rId1" Type="http://schemas.openxmlformats.org/officeDocument/2006/relationships/slideLayout" Target="../slideLayouts/slideLayout2.xml"/><Relationship Id="rId5" Type="http://schemas.openxmlformats.org/officeDocument/2006/relationships/hyperlink" Target="https://cset.nasa.gov/wp-content/uploads/2021/05/ITS-HBK-CUI_v1.0.0.pdf" TargetMode="External"/><Relationship Id="rId4" Type="http://schemas.openxmlformats.org/officeDocument/2006/relationships/hyperlink" Target="https://nasa.sharepoint.com/sites/privac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Michael.D.Guerin@nasa.gov" TargetMode="External"/><Relationship Id="rId2" Type="http://schemas.openxmlformats.org/officeDocument/2006/relationships/hyperlink" Target="mailto:NASA-CUI@mail.nas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F426-C905-5847-B933-765A751B0F17}"/>
              </a:ext>
            </a:extLst>
          </p:cNvPr>
          <p:cNvSpPr>
            <a:spLocks noGrp="1"/>
          </p:cNvSpPr>
          <p:nvPr>
            <p:ph type="ctrTitle" idx="4294967295"/>
          </p:nvPr>
        </p:nvSpPr>
        <p:spPr>
          <a:xfrm>
            <a:off x="1524000" y="1122363"/>
            <a:ext cx="9144000" cy="2387600"/>
          </a:xfrm>
          <a:prstGeom prst="rect">
            <a:avLst/>
          </a:prstGeom>
        </p:spPr>
        <p:txBody>
          <a:bodyPr/>
          <a:lstStyle/>
          <a:p>
            <a:r>
              <a:rPr lang="en-US" dirty="0">
                <a:solidFill>
                  <a:schemeClr val="bg1"/>
                </a:solidFill>
              </a:rPr>
              <a:t>Controlled Unclassified Information (CUI) Overview </a:t>
            </a:r>
            <a:br>
              <a:rPr lang="en-US" dirty="0">
                <a:solidFill>
                  <a:schemeClr val="bg1"/>
                </a:solidFill>
              </a:rPr>
            </a:br>
            <a:endParaRPr lang="en-US" dirty="0">
              <a:solidFill>
                <a:schemeClr val="bg1"/>
              </a:solidFill>
            </a:endParaRPr>
          </a:p>
        </p:txBody>
      </p:sp>
      <p:sp>
        <p:nvSpPr>
          <p:cNvPr id="3" name="Subtitle 2">
            <a:extLst>
              <a:ext uri="{FF2B5EF4-FFF2-40B4-BE49-F238E27FC236}">
                <a16:creationId xmlns:a16="http://schemas.microsoft.com/office/drawing/2014/main" id="{D294C6E9-B15B-5648-96BB-5A6388390D8C}"/>
              </a:ext>
            </a:extLst>
          </p:cNvPr>
          <p:cNvSpPr>
            <a:spLocks noGrp="1"/>
          </p:cNvSpPr>
          <p:nvPr>
            <p:ph type="subTitle" idx="4294967295"/>
          </p:nvPr>
        </p:nvSpPr>
        <p:spPr>
          <a:xfrm>
            <a:off x="1524000" y="2880585"/>
            <a:ext cx="9144000" cy="1655762"/>
          </a:xfrm>
          <a:prstGeom prst="rect">
            <a:avLst/>
          </a:prstGeom>
        </p:spPr>
        <p:txBody>
          <a:bodyPr/>
          <a:lstStyle/>
          <a:p>
            <a:pPr marL="0" indent="0">
              <a:buNone/>
            </a:pPr>
            <a:r>
              <a:rPr lang="en-US" sz="2400" dirty="0">
                <a:solidFill>
                  <a:schemeClr val="bg1"/>
                </a:solidFill>
              </a:rPr>
              <a:t>Mike Guerin</a:t>
            </a:r>
          </a:p>
        </p:txBody>
      </p:sp>
    </p:spTree>
    <p:extLst>
      <p:ext uri="{BB962C8B-B14F-4D97-AF65-F5344CB8AC3E}">
        <p14:creationId xmlns:p14="http://schemas.microsoft.com/office/powerpoint/2010/main" val="41150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E62C7-262F-4B2A-A5D5-1A45ED02179C}"/>
              </a:ext>
            </a:extLst>
          </p:cNvPr>
          <p:cNvSpPr>
            <a:spLocks noGrp="1"/>
          </p:cNvSpPr>
          <p:nvPr>
            <p:ph type="body" sz="quarter" idx="13"/>
          </p:nvPr>
        </p:nvSpPr>
        <p:spPr/>
        <p:txBody>
          <a:bodyPr/>
          <a:lstStyle/>
          <a:p>
            <a:r>
              <a:rPr lang="en-US" dirty="0"/>
              <a:t>Common Dissemination Controls</a:t>
            </a:r>
          </a:p>
          <a:p>
            <a:pPr lvl="1"/>
            <a:r>
              <a:rPr lang="en-US" dirty="0"/>
              <a:t>No foreign dissemination – NOFORN</a:t>
            </a:r>
          </a:p>
          <a:p>
            <a:pPr lvl="1"/>
            <a:r>
              <a:rPr lang="en-US" dirty="0"/>
              <a:t>Federal Employees Only – FED ONLY</a:t>
            </a:r>
          </a:p>
          <a:p>
            <a:pPr lvl="1"/>
            <a:r>
              <a:rPr lang="en-US" dirty="0"/>
              <a:t>Federal Employees and Contractors only – FEDCON</a:t>
            </a:r>
          </a:p>
          <a:p>
            <a:pPr lvl="1"/>
            <a:endParaRPr lang="en-US" dirty="0"/>
          </a:p>
        </p:txBody>
      </p:sp>
      <p:sp>
        <p:nvSpPr>
          <p:cNvPr id="3" name="Title 2">
            <a:extLst>
              <a:ext uri="{FF2B5EF4-FFF2-40B4-BE49-F238E27FC236}">
                <a16:creationId xmlns:a16="http://schemas.microsoft.com/office/drawing/2014/main" id="{85AC8184-8F76-4A08-A0C5-3BC9E1D7C9BE}"/>
              </a:ext>
            </a:extLst>
          </p:cNvPr>
          <p:cNvSpPr>
            <a:spLocks noGrp="1"/>
          </p:cNvSpPr>
          <p:nvPr>
            <p:ph type="title"/>
          </p:nvPr>
        </p:nvSpPr>
        <p:spPr/>
        <p:txBody>
          <a:bodyPr/>
          <a:lstStyle/>
          <a:p>
            <a:r>
              <a:rPr lang="en-US" sz="3600" dirty="0"/>
              <a:t>Limited Dissemination Control Markings</a:t>
            </a:r>
          </a:p>
        </p:txBody>
      </p:sp>
    </p:spTree>
    <p:extLst>
      <p:ext uri="{BB962C8B-B14F-4D97-AF65-F5344CB8AC3E}">
        <p14:creationId xmlns:p14="http://schemas.microsoft.com/office/powerpoint/2010/main" val="262056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166897-0904-4762-B1F6-C3F9B56ECEFD}"/>
              </a:ext>
            </a:extLst>
          </p:cNvPr>
          <p:cNvSpPr>
            <a:spLocks noGrp="1"/>
          </p:cNvSpPr>
          <p:nvPr>
            <p:ph type="body" sz="quarter" idx="13"/>
          </p:nvPr>
        </p:nvSpPr>
        <p:spPr>
          <a:xfrm>
            <a:off x="857250" y="1414331"/>
            <a:ext cx="10436225" cy="5162638"/>
          </a:xfrm>
        </p:spPr>
        <p:txBody>
          <a:bodyPr/>
          <a:lstStyle/>
          <a:p>
            <a:r>
              <a:rPr lang="en-US" dirty="0"/>
              <a:t>Document contains Proprietary Business Information and should not be disseminated to any foreign nationals:</a:t>
            </a:r>
          </a:p>
          <a:p>
            <a:pPr marL="0" indent="0" algn="ctr">
              <a:buNone/>
            </a:pPr>
            <a:r>
              <a:rPr lang="en-US" dirty="0"/>
              <a:t>CUI//SP-PROPIN//NOFORN</a:t>
            </a:r>
          </a:p>
          <a:p>
            <a:endParaRPr lang="en-US" dirty="0"/>
          </a:p>
          <a:p>
            <a:r>
              <a:rPr lang="en-US" dirty="0"/>
              <a:t>Document is Export Controlled has no limited dissemination controls:</a:t>
            </a:r>
          </a:p>
          <a:p>
            <a:pPr marL="0" indent="0" algn="ctr">
              <a:buNone/>
            </a:pPr>
            <a:r>
              <a:rPr lang="en-US" dirty="0"/>
              <a:t>CUI//SP-EXPT</a:t>
            </a:r>
          </a:p>
          <a:p>
            <a:pPr marL="0" indent="0" algn="ctr">
              <a:buNone/>
            </a:pPr>
            <a:endParaRPr lang="en-US" dirty="0"/>
          </a:p>
          <a:p>
            <a:r>
              <a:rPr lang="en-US" dirty="0"/>
              <a:t>Document is CUI basic, no specified category (for example System Vulnerability Information):</a:t>
            </a:r>
          </a:p>
          <a:p>
            <a:pPr marL="0" indent="0" algn="ctr">
              <a:buNone/>
            </a:pPr>
            <a:r>
              <a:rPr lang="en-US" dirty="0"/>
              <a:t>CUI</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84AA87C5-A685-409D-B56A-CD4E291B56BB}"/>
              </a:ext>
            </a:extLst>
          </p:cNvPr>
          <p:cNvSpPr>
            <a:spLocks noGrp="1"/>
          </p:cNvSpPr>
          <p:nvPr>
            <p:ph type="title"/>
          </p:nvPr>
        </p:nvSpPr>
        <p:spPr/>
        <p:txBody>
          <a:bodyPr/>
          <a:lstStyle/>
          <a:p>
            <a:r>
              <a:rPr lang="en-US" sz="4400" dirty="0"/>
              <a:t>Banner Marking Examples</a:t>
            </a:r>
            <a:endParaRPr lang="en-US" dirty="0"/>
          </a:p>
        </p:txBody>
      </p:sp>
    </p:spTree>
    <p:extLst>
      <p:ext uri="{BB962C8B-B14F-4D97-AF65-F5344CB8AC3E}">
        <p14:creationId xmlns:p14="http://schemas.microsoft.com/office/powerpoint/2010/main" val="203526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92E41-988A-41EE-AD81-1912A405FC16}"/>
              </a:ext>
            </a:extLst>
          </p:cNvPr>
          <p:cNvSpPr>
            <a:spLocks noGrp="1"/>
          </p:cNvSpPr>
          <p:nvPr>
            <p:ph type="body" sz="quarter" idx="13"/>
          </p:nvPr>
        </p:nvSpPr>
        <p:spPr>
          <a:xfrm>
            <a:off x="877887" y="1565332"/>
            <a:ext cx="10436225" cy="4667687"/>
          </a:xfrm>
        </p:spPr>
        <p:txBody>
          <a:bodyPr/>
          <a:lstStyle/>
          <a:p>
            <a:r>
              <a:rPr lang="en-US" sz="2400" dirty="0"/>
              <a:t>CUI//SP-PERS or CUI//SP-PRVCY</a:t>
            </a:r>
          </a:p>
          <a:p>
            <a:pPr lvl="1"/>
            <a:r>
              <a:rPr lang="en-US" sz="2000" dirty="0"/>
              <a:t>PERS:  Internal Personnel records</a:t>
            </a:r>
          </a:p>
          <a:p>
            <a:pPr lvl="1"/>
            <a:r>
              <a:rPr lang="en-US" sz="2000" dirty="0"/>
              <a:t>PRVCY: General Privacy (Medical Data, PII)</a:t>
            </a:r>
          </a:p>
          <a:p>
            <a:pPr marL="457200" lvl="1" indent="0">
              <a:buNone/>
            </a:pPr>
            <a:endParaRPr lang="en-US" sz="2000" dirty="0"/>
          </a:p>
          <a:p>
            <a:r>
              <a:rPr lang="en-US" sz="2400" dirty="0"/>
              <a:t>CUI//SP-FNC – General Financial Information</a:t>
            </a:r>
          </a:p>
          <a:p>
            <a:pPr lvl="1"/>
            <a:r>
              <a:rPr lang="en-US" sz="2000" dirty="0"/>
              <a:t>Related to the duties, transactions, or otherwise falling under the purview of financial institutions or United States Government fiscal functions. Uses may include, but are not limited to, customer information held by a financial institution.</a:t>
            </a:r>
          </a:p>
          <a:p>
            <a:endParaRPr lang="en-US" dirty="0"/>
          </a:p>
          <a:p>
            <a:r>
              <a:rPr lang="en-US" sz="2400" dirty="0"/>
              <a:t>CUI//SP-PROCURE – General Procurement and Acquisition	</a:t>
            </a:r>
          </a:p>
          <a:p>
            <a:pPr lvl="1"/>
            <a:r>
              <a:rPr lang="en-US" sz="2000" dirty="0"/>
              <a:t>Material and information relating to, or associated with, the acquisition and procurement of goods and services, including but not limited to, cost or pricing data, contract information, indirect costs and direct labor rates.</a:t>
            </a:r>
          </a:p>
          <a:p>
            <a:endParaRPr lang="en-US" dirty="0"/>
          </a:p>
        </p:txBody>
      </p:sp>
      <p:sp>
        <p:nvSpPr>
          <p:cNvPr id="3" name="Title 2">
            <a:extLst>
              <a:ext uri="{FF2B5EF4-FFF2-40B4-BE49-F238E27FC236}">
                <a16:creationId xmlns:a16="http://schemas.microsoft.com/office/drawing/2014/main" id="{B40BD219-815C-4D67-A84D-5EB65444795B}"/>
              </a:ext>
            </a:extLst>
          </p:cNvPr>
          <p:cNvSpPr>
            <a:spLocks noGrp="1"/>
          </p:cNvSpPr>
          <p:nvPr>
            <p:ph type="title"/>
          </p:nvPr>
        </p:nvSpPr>
        <p:spPr/>
        <p:txBody>
          <a:bodyPr/>
          <a:lstStyle/>
          <a:p>
            <a:r>
              <a:rPr lang="en-US" dirty="0"/>
              <a:t>Other Examples</a:t>
            </a:r>
          </a:p>
        </p:txBody>
      </p:sp>
    </p:spTree>
    <p:extLst>
      <p:ext uri="{BB962C8B-B14F-4D97-AF65-F5344CB8AC3E}">
        <p14:creationId xmlns:p14="http://schemas.microsoft.com/office/powerpoint/2010/main" val="403289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3B213-0BE2-43BE-ABEE-E549B9C7230E}"/>
              </a:ext>
            </a:extLst>
          </p:cNvPr>
          <p:cNvSpPr>
            <a:spLocks noGrp="1"/>
          </p:cNvSpPr>
          <p:nvPr>
            <p:ph type="body" sz="quarter" idx="13"/>
          </p:nvPr>
        </p:nvSpPr>
        <p:spPr>
          <a:xfrm>
            <a:off x="857250" y="1524000"/>
            <a:ext cx="10436225" cy="4064000"/>
          </a:xfrm>
        </p:spPr>
        <p:txBody>
          <a:bodyPr/>
          <a:lstStyle/>
          <a:p>
            <a:pPr marL="0" indent="0" algn="ctr">
              <a:buNone/>
            </a:pPr>
            <a:r>
              <a:rPr lang="en-US" dirty="0"/>
              <a:t>CUI//SP-EXPT</a:t>
            </a:r>
          </a:p>
          <a:p>
            <a:endParaRPr lang="en-US" dirty="0"/>
          </a:p>
          <a:p>
            <a:r>
              <a:rPr lang="en-US" dirty="0"/>
              <a:t>Unclassified information concerning certain items, commodities, technology, software, or other information whose export could reasonably be expected to adversely affect the United States national security and nonproliferation objectives. To include dual use items; items identified in export administration regulations (EAR), international traffic in arms regulations and the munitions list (ITAR); license applications; and sensitive nuclear technology information.</a:t>
            </a:r>
          </a:p>
          <a:p>
            <a:endParaRPr lang="en-US" dirty="0"/>
          </a:p>
          <a:p>
            <a:r>
              <a:rPr lang="en-US" dirty="0">
                <a:hlinkClick r:id="rId2"/>
              </a:rPr>
              <a:t>https://nasa.sharepoint.com/sites/exportcontrol</a:t>
            </a:r>
            <a:r>
              <a:rPr lang="en-US" dirty="0"/>
              <a:t> </a:t>
            </a:r>
          </a:p>
          <a:p>
            <a:endParaRPr lang="en-US" dirty="0"/>
          </a:p>
        </p:txBody>
      </p:sp>
      <p:sp>
        <p:nvSpPr>
          <p:cNvPr id="3" name="Title 2">
            <a:extLst>
              <a:ext uri="{FF2B5EF4-FFF2-40B4-BE49-F238E27FC236}">
                <a16:creationId xmlns:a16="http://schemas.microsoft.com/office/drawing/2014/main" id="{144C5800-AAB8-4F97-A405-83E8A9C75247}"/>
              </a:ext>
            </a:extLst>
          </p:cNvPr>
          <p:cNvSpPr>
            <a:spLocks noGrp="1"/>
          </p:cNvSpPr>
          <p:nvPr>
            <p:ph type="title"/>
          </p:nvPr>
        </p:nvSpPr>
        <p:spPr/>
        <p:txBody>
          <a:bodyPr/>
          <a:lstStyle/>
          <a:p>
            <a:r>
              <a:rPr lang="en-US" dirty="0"/>
              <a:t>Marking CUI – Export Controlled</a:t>
            </a:r>
          </a:p>
        </p:txBody>
      </p:sp>
    </p:spTree>
    <p:extLst>
      <p:ext uri="{BB962C8B-B14F-4D97-AF65-F5344CB8AC3E}">
        <p14:creationId xmlns:p14="http://schemas.microsoft.com/office/powerpoint/2010/main" val="224139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FE1FF8-F8CB-4C01-A19E-54ECA4BBACE8}"/>
              </a:ext>
            </a:extLst>
          </p:cNvPr>
          <p:cNvSpPr>
            <a:spLocks noGrp="1"/>
          </p:cNvSpPr>
          <p:nvPr>
            <p:ph type="body" sz="quarter" idx="13"/>
          </p:nvPr>
        </p:nvSpPr>
        <p:spPr>
          <a:xfrm>
            <a:off x="857251" y="1800225"/>
            <a:ext cx="6684452" cy="4064000"/>
          </a:xfrm>
        </p:spPr>
        <p:txBody>
          <a:bodyPr/>
          <a:lstStyle/>
          <a:p>
            <a:r>
              <a:rPr lang="en-US" dirty="0"/>
              <a:t>Coversheets are optional</a:t>
            </a:r>
          </a:p>
          <a:p>
            <a:r>
              <a:rPr lang="en-US" dirty="0"/>
              <a:t>Can be printed in purple or black and white</a:t>
            </a:r>
          </a:p>
          <a:p>
            <a:r>
              <a:rPr lang="en-US" dirty="0"/>
              <a:t>Should also include categories/dissemination controls</a:t>
            </a:r>
          </a:p>
          <a:p>
            <a:r>
              <a:rPr lang="en-US" dirty="0"/>
              <a:t>The SF901 is the ONLY approved coversheet</a:t>
            </a:r>
          </a:p>
          <a:p>
            <a:pPr lvl="1"/>
            <a:r>
              <a:rPr lang="en-US" dirty="0">
                <a:hlinkClick r:id="rId2"/>
              </a:rPr>
              <a:t>https://www.gsa.gov/cdnstatic/SF901-18a.pdf?forceDownload=1</a:t>
            </a:r>
            <a:r>
              <a:rPr lang="en-US" dirty="0"/>
              <a:t> </a:t>
            </a:r>
          </a:p>
          <a:p>
            <a:r>
              <a:rPr lang="en-US" dirty="0"/>
              <a:t>Document(s) must still be marked even if a coversheet is used!</a:t>
            </a:r>
          </a:p>
        </p:txBody>
      </p:sp>
      <p:sp>
        <p:nvSpPr>
          <p:cNvPr id="3" name="Title 2">
            <a:extLst>
              <a:ext uri="{FF2B5EF4-FFF2-40B4-BE49-F238E27FC236}">
                <a16:creationId xmlns:a16="http://schemas.microsoft.com/office/drawing/2014/main" id="{375D4217-D37F-4631-BB95-243088E3C1BB}"/>
              </a:ext>
            </a:extLst>
          </p:cNvPr>
          <p:cNvSpPr>
            <a:spLocks noGrp="1"/>
          </p:cNvSpPr>
          <p:nvPr>
            <p:ph type="title"/>
          </p:nvPr>
        </p:nvSpPr>
        <p:spPr/>
        <p:txBody>
          <a:bodyPr/>
          <a:lstStyle/>
          <a:p>
            <a:r>
              <a:rPr lang="en-US" dirty="0"/>
              <a:t>Coversheets</a:t>
            </a:r>
          </a:p>
        </p:txBody>
      </p:sp>
      <p:pic>
        <p:nvPicPr>
          <p:cNvPr id="4" name="Picture 3">
            <a:extLst>
              <a:ext uri="{FF2B5EF4-FFF2-40B4-BE49-F238E27FC236}">
                <a16:creationId xmlns:a16="http://schemas.microsoft.com/office/drawing/2014/main" id="{90A1B953-FC98-4EE6-A37A-53D37AB8516B}"/>
              </a:ext>
            </a:extLst>
          </p:cNvPr>
          <p:cNvPicPr>
            <a:picLocks noChangeAspect="1"/>
          </p:cNvPicPr>
          <p:nvPr/>
        </p:nvPicPr>
        <p:blipFill>
          <a:blip r:embed="rId3"/>
          <a:stretch>
            <a:fillRect/>
          </a:stretch>
        </p:blipFill>
        <p:spPr>
          <a:xfrm>
            <a:off x="7740337" y="1522398"/>
            <a:ext cx="3840823" cy="4970477"/>
          </a:xfrm>
          <a:prstGeom prst="rect">
            <a:avLst/>
          </a:prstGeom>
        </p:spPr>
      </p:pic>
    </p:spTree>
    <p:extLst>
      <p:ext uri="{BB962C8B-B14F-4D97-AF65-F5344CB8AC3E}">
        <p14:creationId xmlns:p14="http://schemas.microsoft.com/office/powerpoint/2010/main" val="142178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06B43-A87C-48A8-9074-F6420B7BB3F8}"/>
              </a:ext>
            </a:extLst>
          </p:cNvPr>
          <p:cNvSpPr>
            <a:spLocks noGrp="1"/>
          </p:cNvSpPr>
          <p:nvPr>
            <p:ph type="body" sz="quarter" idx="13"/>
          </p:nvPr>
        </p:nvSpPr>
        <p:spPr>
          <a:xfrm>
            <a:off x="857250" y="1607278"/>
            <a:ext cx="10436225" cy="4064000"/>
          </a:xfrm>
        </p:spPr>
        <p:txBody>
          <a:bodyPr/>
          <a:lstStyle/>
          <a:p>
            <a:r>
              <a:rPr lang="en-US" dirty="0"/>
              <a:t>Office 365 services (SharePoint, Teams, Planner, Forms, OneDrive) are approved for the use of storing CUI. The CUI does not need to be encrypted in Office 365</a:t>
            </a:r>
          </a:p>
          <a:p>
            <a:endParaRPr lang="en-US" dirty="0"/>
          </a:p>
          <a:p>
            <a:r>
              <a:rPr lang="en-US" dirty="0"/>
              <a:t>Box is approved for storing and sharing CUI.</a:t>
            </a:r>
          </a:p>
          <a:p>
            <a:endParaRPr lang="en-US" dirty="0"/>
          </a:p>
          <a:p>
            <a:r>
              <a:rPr lang="en-US" dirty="0"/>
              <a:t>Physical Copies of CUI must be stored in a lockable drawer/cabinet when away from desk.</a:t>
            </a:r>
          </a:p>
          <a:p>
            <a:endParaRPr lang="en-US" dirty="0"/>
          </a:p>
        </p:txBody>
      </p:sp>
      <p:sp>
        <p:nvSpPr>
          <p:cNvPr id="3" name="Title 2">
            <a:extLst>
              <a:ext uri="{FF2B5EF4-FFF2-40B4-BE49-F238E27FC236}">
                <a16:creationId xmlns:a16="http://schemas.microsoft.com/office/drawing/2014/main" id="{5C2D7CE2-6F1D-49A7-8090-4E01D88D55BD}"/>
              </a:ext>
            </a:extLst>
          </p:cNvPr>
          <p:cNvSpPr>
            <a:spLocks noGrp="1"/>
          </p:cNvSpPr>
          <p:nvPr>
            <p:ph type="title"/>
          </p:nvPr>
        </p:nvSpPr>
        <p:spPr/>
        <p:txBody>
          <a:bodyPr/>
          <a:lstStyle/>
          <a:p>
            <a:r>
              <a:rPr lang="en-US" dirty="0"/>
              <a:t>Storing CUI </a:t>
            </a:r>
          </a:p>
        </p:txBody>
      </p:sp>
    </p:spTree>
    <p:extLst>
      <p:ext uri="{BB962C8B-B14F-4D97-AF65-F5344CB8AC3E}">
        <p14:creationId xmlns:p14="http://schemas.microsoft.com/office/powerpoint/2010/main" val="182732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247A0-DB6E-4424-BC7C-009E11FD5C3D}"/>
              </a:ext>
            </a:extLst>
          </p:cNvPr>
          <p:cNvSpPr>
            <a:spLocks noGrp="1"/>
          </p:cNvSpPr>
          <p:nvPr>
            <p:ph type="body" sz="quarter" idx="13"/>
          </p:nvPr>
        </p:nvSpPr>
        <p:spPr>
          <a:xfrm>
            <a:off x="877887" y="1590500"/>
            <a:ext cx="10436225" cy="4064000"/>
          </a:xfrm>
        </p:spPr>
        <p:txBody>
          <a:bodyPr/>
          <a:lstStyle/>
          <a:p>
            <a:r>
              <a:rPr lang="en-US" sz="2400" dirty="0"/>
              <a:t>Emails must be encrypted when sending CUI. Only email CUI to users that have a lawful government purpose. The email must include the CUI banner marking at the top of the body of the email.</a:t>
            </a:r>
          </a:p>
          <a:p>
            <a:pPr lvl="1"/>
            <a:r>
              <a:rPr lang="en-US" sz="2000" dirty="0"/>
              <a:t>Additionally, adding a transmittal notice permits the email to be UUI when the CUI attachment is detached: “​​​​​​​This email is Uncontrolled Unclassified Information (UUI) when the attachment is removed.”  </a:t>
            </a:r>
          </a:p>
          <a:p>
            <a:endParaRPr lang="en-US" sz="2400" dirty="0"/>
          </a:p>
          <a:p>
            <a:r>
              <a:rPr lang="en-US" sz="2400" dirty="0"/>
              <a:t>If in a Teams meeting, please be aware of all participants before sharing any CUI.</a:t>
            </a:r>
          </a:p>
          <a:p>
            <a:endParaRPr lang="en-US" sz="2400" dirty="0"/>
          </a:p>
          <a:p>
            <a:r>
              <a:rPr lang="en-US" sz="2400" dirty="0"/>
              <a:t>Box can be used for sharing CUI with external parties.</a:t>
            </a:r>
          </a:p>
          <a:p>
            <a:pPr lvl="1"/>
            <a:r>
              <a:rPr lang="en-US" sz="2000" dirty="0"/>
              <a:t>More information on this process can be found here: </a:t>
            </a:r>
            <a:r>
              <a:rPr lang="en-US" sz="2000" dirty="0">
                <a:hlinkClick r:id="rId2"/>
              </a:rPr>
              <a:t>https://nasa.sharepoint.com/sites/EUSO/SitePages/Large-File-Transfer-(LFT).aspx</a:t>
            </a:r>
            <a:r>
              <a:rPr lang="en-US" sz="2000" dirty="0"/>
              <a:t> </a:t>
            </a:r>
          </a:p>
        </p:txBody>
      </p:sp>
      <p:sp>
        <p:nvSpPr>
          <p:cNvPr id="3" name="Title 2">
            <a:extLst>
              <a:ext uri="{FF2B5EF4-FFF2-40B4-BE49-F238E27FC236}">
                <a16:creationId xmlns:a16="http://schemas.microsoft.com/office/drawing/2014/main" id="{381537B6-BB6E-4FE1-A09B-B757CF28C019}"/>
              </a:ext>
            </a:extLst>
          </p:cNvPr>
          <p:cNvSpPr>
            <a:spLocks noGrp="1"/>
          </p:cNvSpPr>
          <p:nvPr>
            <p:ph type="title"/>
          </p:nvPr>
        </p:nvSpPr>
        <p:spPr/>
        <p:txBody>
          <a:bodyPr/>
          <a:lstStyle/>
          <a:p>
            <a:r>
              <a:rPr lang="en-US" dirty="0"/>
              <a:t>Sharing CUI</a:t>
            </a:r>
          </a:p>
        </p:txBody>
      </p:sp>
    </p:spTree>
    <p:extLst>
      <p:ext uri="{BB962C8B-B14F-4D97-AF65-F5344CB8AC3E}">
        <p14:creationId xmlns:p14="http://schemas.microsoft.com/office/powerpoint/2010/main" val="118196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BC266-800D-4E1D-A289-8F098E259D6E}"/>
              </a:ext>
            </a:extLst>
          </p:cNvPr>
          <p:cNvSpPr>
            <a:spLocks noGrp="1"/>
          </p:cNvSpPr>
          <p:nvPr>
            <p:ph type="title"/>
          </p:nvPr>
        </p:nvSpPr>
        <p:spPr/>
        <p:txBody>
          <a:bodyPr/>
          <a:lstStyle/>
          <a:p>
            <a:r>
              <a:rPr lang="en-US" dirty="0"/>
              <a:t>Shipping CUI</a:t>
            </a:r>
          </a:p>
        </p:txBody>
      </p:sp>
      <p:sp>
        <p:nvSpPr>
          <p:cNvPr id="4" name="object 2">
            <a:extLst>
              <a:ext uri="{FF2B5EF4-FFF2-40B4-BE49-F238E27FC236}">
                <a16:creationId xmlns:a16="http://schemas.microsoft.com/office/drawing/2014/main" id="{CA503A29-52B3-42BD-B4DC-724336871334}"/>
              </a:ext>
            </a:extLst>
          </p:cNvPr>
          <p:cNvSpPr/>
          <p:nvPr/>
        </p:nvSpPr>
        <p:spPr>
          <a:xfrm>
            <a:off x="8617377" y="1433205"/>
            <a:ext cx="1660962" cy="1828799"/>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E9C882D5-90A3-48D5-86A7-0C03124F3C19}"/>
              </a:ext>
            </a:extLst>
          </p:cNvPr>
          <p:cNvSpPr/>
          <p:nvPr/>
        </p:nvSpPr>
        <p:spPr>
          <a:xfrm>
            <a:off x="8583547" y="1428443"/>
            <a:ext cx="1699895" cy="1838325"/>
          </a:xfrm>
          <a:custGeom>
            <a:avLst/>
            <a:gdLst/>
            <a:ahLst/>
            <a:cxnLst/>
            <a:rect l="l" t="t" r="r" b="b"/>
            <a:pathLst>
              <a:path w="1699895" h="1838325">
                <a:moveTo>
                  <a:pt x="1699554" y="0"/>
                </a:moveTo>
                <a:lnTo>
                  <a:pt x="1699554" y="1838324"/>
                </a:lnTo>
                <a:lnTo>
                  <a:pt x="0" y="1838324"/>
                </a:lnTo>
                <a:lnTo>
                  <a:pt x="0" y="0"/>
                </a:lnTo>
                <a:lnTo>
                  <a:pt x="1699554" y="0"/>
                </a:lnTo>
                <a:close/>
              </a:path>
            </a:pathLst>
          </a:custGeom>
          <a:ln w="9524">
            <a:solidFill>
              <a:srgbClr val="000000"/>
            </a:solidFill>
          </a:ln>
        </p:spPr>
        <p:txBody>
          <a:bodyPr wrap="square" lIns="0" tIns="0" rIns="0" bIns="0" rtlCol="0"/>
          <a:lstStyle/>
          <a:p>
            <a:endParaRPr/>
          </a:p>
        </p:txBody>
      </p:sp>
      <p:sp>
        <p:nvSpPr>
          <p:cNvPr id="6" name="object 4">
            <a:extLst>
              <a:ext uri="{FF2B5EF4-FFF2-40B4-BE49-F238E27FC236}">
                <a16:creationId xmlns:a16="http://schemas.microsoft.com/office/drawing/2014/main" id="{4E2E6034-BF2A-427F-8F59-0F7745A3FCA5}"/>
              </a:ext>
            </a:extLst>
          </p:cNvPr>
          <p:cNvSpPr/>
          <p:nvPr/>
        </p:nvSpPr>
        <p:spPr>
          <a:xfrm>
            <a:off x="7634534" y="1287374"/>
            <a:ext cx="2119219" cy="1646970"/>
          </a:xfrm>
          <a:prstGeom prst="rect">
            <a:avLst/>
          </a:prstGeom>
          <a:blipFill>
            <a:blip r:embed="rId3"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8342E5D3-F932-4FC7-BF7A-63FE5DF52BA3}"/>
              </a:ext>
            </a:extLst>
          </p:cNvPr>
          <p:cNvSpPr/>
          <p:nvPr/>
        </p:nvSpPr>
        <p:spPr>
          <a:xfrm>
            <a:off x="7519891" y="2288288"/>
            <a:ext cx="2931948" cy="2005757"/>
          </a:xfrm>
          <a:prstGeom prst="rect">
            <a:avLst/>
          </a:prstGeom>
          <a:blipFill>
            <a:blip r:embed="rId4"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041B5E3B-1689-495A-9EEA-1BEE8F28AFFF}"/>
              </a:ext>
            </a:extLst>
          </p:cNvPr>
          <p:cNvSpPr/>
          <p:nvPr/>
        </p:nvSpPr>
        <p:spPr>
          <a:xfrm>
            <a:off x="7519410" y="4468720"/>
            <a:ext cx="2932429" cy="2005757"/>
          </a:xfrm>
          <a:prstGeom prst="rect">
            <a:avLst/>
          </a:prstGeom>
          <a:blipFill>
            <a:blip r:embed="rId5" cstate="print"/>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id="{2B810B9E-877A-4851-935F-3E0B5EDED3A8}"/>
              </a:ext>
            </a:extLst>
          </p:cNvPr>
          <p:cNvSpPr txBox="1"/>
          <p:nvPr/>
        </p:nvSpPr>
        <p:spPr>
          <a:xfrm rot="19680000">
            <a:off x="7559036" y="5011101"/>
            <a:ext cx="1606388" cy="228600"/>
          </a:xfrm>
          <a:prstGeom prst="rect">
            <a:avLst/>
          </a:prstGeom>
        </p:spPr>
        <p:txBody>
          <a:bodyPr vert="horz" wrap="square" lIns="0" tIns="0" rIns="0" bIns="0" rtlCol="0">
            <a:spAutoFit/>
          </a:bodyPr>
          <a:lstStyle/>
          <a:p>
            <a:pPr>
              <a:lnSpc>
                <a:spcPts val="1800"/>
              </a:lnSpc>
            </a:pPr>
            <a:r>
              <a:rPr lang="en-US" sz="1800" b="1" spc="-5" dirty="0">
                <a:solidFill>
                  <a:srgbClr val="C00000"/>
                </a:solidFill>
                <a:latin typeface="Arial"/>
                <a:cs typeface="Arial"/>
              </a:rPr>
              <a:t>CUI</a:t>
            </a:r>
            <a:endParaRPr sz="1800" dirty="0">
              <a:latin typeface="Arial"/>
              <a:cs typeface="Arial"/>
            </a:endParaRPr>
          </a:p>
        </p:txBody>
      </p:sp>
      <p:sp>
        <p:nvSpPr>
          <p:cNvPr id="10" name="object 9">
            <a:extLst>
              <a:ext uri="{FF2B5EF4-FFF2-40B4-BE49-F238E27FC236}">
                <a16:creationId xmlns:a16="http://schemas.microsoft.com/office/drawing/2014/main" id="{66578C30-5616-45BA-BBAE-AD171EFAAAE5}"/>
              </a:ext>
            </a:extLst>
          </p:cNvPr>
          <p:cNvSpPr txBox="1"/>
          <p:nvPr/>
        </p:nvSpPr>
        <p:spPr>
          <a:xfrm rot="19680000">
            <a:off x="9109447" y="5450882"/>
            <a:ext cx="630976" cy="230832"/>
          </a:xfrm>
          <a:prstGeom prst="rect">
            <a:avLst/>
          </a:prstGeom>
        </p:spPr>
        <p:txBody>
          <a:bodyPr vert="horz" wrap="square" lIns="0" tIns="0" rIns="0" bIns="0" rtlCol="0">
            <a:spAutoFit/>
          </a:bodyPr>
          <a:lstStyle/>
          <a:p>
            <a:pPr>
              <a:lnSpc>
                <a:spcPts val="1800"/>
              </a:lnSpc>
            </a:pPr>
            <a:r>
              <a:rPr lang="en-US" sz="1800" b="1" spc="-5" dirty="0">
                <a:solidFill>
                  <a:srgbClr val="C00000"/>
                </a:solidFill>
                <a:latin typeface="Arial"/>
                <a:cs typeface="Arial"/>
              </a:rPr>
              <a:t>CUI</a:t>
            </a:r>
            <a:endParaRPr sz="1800" dirty="0">
              <a:latin typeface="Arial"/>
              <a:cs typeface="Arial"/>
            </a:endParaRPr>
          </a:p>
        </p:txBody>
      </p:sp>
      <p:sp>
        <p:nvSpPr>
          <p:cNvPr id="11" name="object 10">
            <a:extLst>
              <a:ext uri="{FF2B5EF4-FFF2-40B4-BE49-F238E27FC236}">
                <a16:creationId xmlns:a16="http://schemas.microsoft.com/office/drawing/2014/main" id="{62673F68-EC3C-4117-ADBB-4C01B17DD581}"/>
              </a:ext>
            </a:extLst>
          </p:cNvPr>
          <p:cNvSpPr/>
          <p:nvPr/>
        </p:nvSpPr>
        <p:spPr>
          <a:xfrm>
            <a:off x="1824226" y="4384896"/>
            <a:ext cx="8709025" cy="2205355"/>
          </a:xfrm>
          <a:custGeom>
            <a:avLst/>
            <a:gdLst/>
            <a:ahLst/>
            <a:cxnLst/>
            <a:rect l="l" t="t" r="r" b="b"/>
            <a:pathLst>
              <a:path w="8709025" h="2205354">
                <a:moveTo>
                  <a:pt x="0" y="0"/>
                </a:moveTo>
                <a:lnTo>
                  <a:pt x="8708951" y="0"/>
                </a:lnTo>
                <a:lnTo>
                  <a:pt x="8708951" y="2205148"/>
                </a:lnTo>
                <a:lnTo>
                  <a:pt x="0" y="2205148"/>
                </a:lnTo>
                <a:lnTo>
                  <a:pt x="0" y="0"/>
                </a:lnTo>
                <a:close/>
              </a:path>
            </a:pathLst>
          </a:custGeom>
          <a:ln w="60324">
            <a:solidFill>
              <a:srgbClr val="C00000"/>
            </a:solidFill>
          </a:ln>
        </p:spPr>
        <p:txBody>
          <a:bodyPr wrap="square" lIns="0" tIns="0" rIns="0" bIns="0" rtlCol="0"/>
          <a:lstStyle/>
          <a:p>
            <a:endParaRPr/>
          </a:p>
        </p:txBody>
      </p:sp>
      <p:sp>
        <p:nvSpPr>
          <p:cNvPr id="12" name="object 11">
            <a:extLst>
              <a:ext uri="{FF2B5EF4-FFF2-40B4-BE49-F238E27FC236}">
                <a16:creationId xmlns:a16="http://schemas.microsoft.com/office/drawing/2014/main" id="{60F69AB0-59DA-4411-BFFB-4EF55294A3E4}"/>
              </a:ext>
            </a:extLst>
          </p:cNvPr>
          <p:cNvSpPr/>
          <p:nvPr/>
        </p:nvSpPr>
        <p:spPr>
          <a:xfrm>
            <a:off x="1870738" y="4458086"/>
            <a:ext cx="5664835" cy="2005964"/>
          </a:xfrm>
          <a:custGeom>
            <a:avLst/>
            <a:gdLst/>
            <a:ahLst/>
            <a:cxnLst/>
            <a:rect l="l" t="t" r="r" b="b"/>
            <a:pathLst>
              <a:path w="5664835" h="2005964">
                <a:moveTo>
                  <a:pt x="4661833" y="2005758"/>
                </a:moveTo>
                <a:lnTo>
                  <a:pt x="4661833" y="1504318"/>
                </a:lnTo>
                <a:lnTo>
                  <a:pt x="0" y="1504318"/>
                </a:lnTo>
                <a:lnTo>
                  <a:pt x="0" y="501439"/>
                </a:lnTo>
                <a:lnTo>
                  <a:pt x="4661833" y="501439"/>
                </a:lnTo>
                <a:lnTo>
                  <a:pt x="4661833" y="0"/>
                </a:lnTo>
                <a:lnTo>
                  <a:pt x="5664713" y="1002879"/>
                </a:lnTo>
                <a:lnTo>
                  <a:pt x="4661833" y="2005758"/>
                </a:lnTo>
                <a:close/>
              </a:path>
            </a:pathLst>
          </a:custGeom>
          <a:solidFill>
            <a:srgbClr val="000000"/>
          </a:solidFill>
        </p:spPr>
        <p:txBody>
          <a:bodyPr wrap="square" lIns="0" tIns="0" rIns="0" bIns="0" rtlCol="0"/>
          <a:lstStyle/>
          <a:p>
            <a:endParaRPr/>
          </a:p>
        </p:txBody>
      </p:sp>
      <p:sp>
        <p:nvSpPr>
          <p:cNvPr id="13" name="object 12">
            <a:extLst>
              <a:ext uri="{FF2B5EF4-FFF2-40B4-BE49-F238E27FC236}">
                <a16:creationId xmlns:a16="http://schemas.microsoft.com/office/drawing/2014/main" id="{406ED95A-17DA-4FD1-9DC2-4ED8C78CE9CC}"/>
              </a:ext>
            </a:extLst>
          </p:cNvPr>
          <p:cNvSpPr/>
          <p:nvPr/>
        </p:nvSpPr>
        <p:spPr>
          <a:xfrm>
            <a:off x="1870738" y="4458086"/>
            <a:ext cx="5664835" cy="2005964"/>
          </a:xfrm>
          <a:custGeom>
            <a:avLst/>
            <a:gdLst/>
            <a:ahLst/>
            <a:cxnLst/>
            <a:rect l="l" t="t" r="r" b="b"/>
            <a:pathLst>
              <a:path w="5664835" h="2005964">
                <a:moveTo>
                  <a:pt x="0" y="501439"/>
                </a:moveTo>
                <a:lnTo>
                  <a:pt x="4661833" y="501439"/>
                </a:lnTo>
                <a:lnTo>
                  <a:pt x="4661833" y="0"/>
                </a:lnTo>
                <a:lnTo>
                  <a:pt x="5664713" y="1002879"/>
                </a:lnTo>
                <a:lnTo>
                  <a:pt x="4661833" y="2005758"/>
                </a:lnTo>
                <a:lnTo>
                  <a:pt x="4661833" y="1504318"/>
                </a:lnTo>
                <a:lnTo>
                  <a:pt x="0" y="1504318"/>
                </a:lnTo>
                <a:lnTo>
                  <a:pt x="0" y="501439"/>
                </a:lnTo>
                <a:close/>
              </a:path>
            </a:pathLst>
          </a:custGeom>
          <a:ln w="25399">
            <a:solidFill>
              <a:srgbClr val="FFFFFF"/>
            </a:solidFill>
          </a:ln>
        </p:spPr>
        <p:txBody>
          <a:bodyPr wrap="square" lIns="0" tIns="0" rIns="0" bIns="0" rtlCol="0"/>
          <a:lstStyle/>
          <a:p>
            <a:endParaRPr/>
          </a:p>
        </p:txBody>
      </p:sp>
      <p:sp>
        <p:nvSpPr>
          <p:cNvPr id="14" name="object 13">
            <a:extLst>
              <a:ext uri="{FF2B5EF4-FFF2-40B4-BE49-F238E27FC236}">
                <a16:creationId xmlns:a16="http://schemas.microsoft.com/office/drawing/2014/main" id="{86BF9F75-618F-4E75-9F6B-EA24CE95B729}"/>
              </a:ext>
            </a:extLst>
          </p:cNvPr>
          <p:cNvSpPr txBox="1"/>
          <p:nvPr/>
        </p:nvSpPr>
        <p:spPr>
          <a:xfrm>
            <a:off x="1918714" y="2131608"/>
            <a:ext cx="5031105" cy="1736373"/>
          </a:xfrm>
          <a:prstGeom prst="rect">
            <a:avLst/>
          </a:prstGeom>
        </p:spPr>
        <p:txBody>
          <a:bodyPr vert="horz" wrap="square" lIns="0" tIns="12700" rIns="0" bIns="0" rtlCol="0">
            <a:spAutoFit/>
          </a:bodyPr>
          <a:lstStyle/>
          <a:p>
            <a:pPr marL="310515" indent="-297815">
              <a:lnSpc>
                <a:spcPct val="100000"/>
              </a:lnSpc>
              <a:spcBef>
                <a:spcPts val="100"/>
              </a:spcBef>
              <a:buFont typeface="Arial Unicode MS"/>
              <a:buChar char="▪"/>
              <a:tabLst>
                <a:tab pos="310515" algn="l"/>
                <a:tab pos="311150" algn="l"/>
              </a:tabLst>
            </a:pPr>
            <a:r>
              <a:rPr sz="2800" spc="-15" dirty="0">
                <a:cs typeface="Arial"/>
              </a:rPr>
              <a:t>CUI</a:t>
            </a:r>
            <a:r>
              <a:rPr sz="2800" spc="-160" dirty="0">
                <a:cs typeface="Arial"/>
              </a:rPr>
              <a:t> </a:t>
            </a:r>
            <a:r>
              <a:rPr sz="2800" spc="75" dirty="0">
                <a:cs typeface="Arial"/>
              </a:rPr>
              <a:t>may</a:t>
            </a:r>
            <a:r>
              <a:rPr sz="2800" spc="-160" dirty="0">
                <a:cs typeface="Arial"/>
              </a:rPr>
              <a:t> </a:t>
            </a:r>
            <a:r>
              <a:rPr sz="2800" spc="80" dirty="0">
                <a:cs typeface="Arial"/>
              </a:rPr>
              <a:t>be</a:t>
            </a:r>
            <a:r>
              <a:rPr sz="2800" spc="-155" dirty="0">
                <a:cs typeface="Arial"/>
              </a:rPr>
              <a:t> </a:t>
            </a:r>
            <a:r>
              <a:rPr sz="2800" spc="70" dirty="0">
                <a:cs typeface="Arial"/>
              </a:rPr>
              <a:t>shipped</a:t>
            </a:r>
            <a:endParaRPr sz="2800" dirty="0">
              <a:cs typeface="Arial"/>
            </a:endParaRPr>
          </a:p>
          <a:p>
            <a:pPr>
              <a:lnSpc>
                <a:spcPct val="100000"/>
              </a:lnSpc>
              <a:spcBef>
                <a:spcPts val="25"/>
              </a:spcBef>
            </a:pPr>
            <a:endParaRPr sz="2800" dirty="0">
              <a:cs typeface="Times New Roman"/>
            </a:endParaRPr>
          </a:p>
          <a:p>
            <a:pPr marL="410209">
              <a:lnSpc>
                <a:spcPct val="100000"/>
              </a:lnSpc>
              <a:tabLst>
                <a:tab pos="710565" algn="l"/>
              </a:tabLst>
            </a:pPr>
            <a:r>
              <a:rPr sz="2800" dirty="0">
                <a:cs typeface="Arial"/>
              </a:rPr>
              <a:t>–	</a:t>
            </a:r>
            <a:r>
              <a:rPr sz="2800" spc="85" dirty="0">
                <a:cs typeface="Arial"/>
              </a:rPr>
              <a:t>Best</a:t>
            </a:r>
            <a:r>
              <a:rPr sz="2800" spc="-130" dirty="0">
                <a:cs typeface="Arial"/>
              </a:rPr>
              <a:t> </a:t>
            </a:r>
            <a:r>
              <a:rPr sz="2800" spc="75" dirty="0">
                <a:cs typeface="Arial"/>
              </a:rPr>
              <a:t>practice</a:t>
            </a:r>
            <a:r>
              <a:rPr sz="2800" spc="-130" dirty="0">
                <a:cs typeface="Arial"/>
              </a:rPr>
              <a:t> </a:t>
            </a:r>
            <a:r>
              <a:rPr sz="2800" spc="25" dirty="0">
                <a:cs typeface="Arial"/>
              </a:rPr>
              <a:t>is</a:t>
            </a:r>
            <a:r>
              <a:rPr sz="2800" spc="-130" dirty="0">
                <a:cs typeface="Arial"/>
              </a:rPr>
              <a:t> </a:t>
            </a:r>
            <a:r>
              <a:rPr sz="2800" spc="135" dirty="0">
                <a:cs typeface="Arial"/>
              </a:rPr>
              <a:t>to</a:t>
            </a:r>
            <a:r>
              <a:rPr sz="2800" spc="-130" dirty="0">
                <a:cs typeface="Arial"/>
              </a:rPr>
              <a:t> </a:t>
            </a:r>
            <a:r>
              <a:rPr sz="2800" spc="100" dirty="0">
                <a:cs typeface="Arial"/>
              </a:rPr>
              <a:t>track</a:t>
            </a:r>
            <a:r>
              <a:rPr sz="2800" spc="-130" dirty="0">
                <a:cs typeface="Arial"/>
              </a:rPr>
              <a:t> </a:t>
            </a:r>
            <a:r>
              <a:rPr sz="2800" spc="105" dirty="0">
                <a:cs typeface="Arial"/>
              </a:rPr>
              <a:t>the</a:t>
            </a:r>
            <a:r>
              <a:rPr sz="2800" spc="-130" dirty="0">
                <a:cs typeface="Arial"/>
              </a:rPr>
              <a:t> </a:t>
            </a:r>
            <a:r>
              <a:rPr sz="2800" spc="50" dirty="0">
                <a:cs typeface="Arial"/>
              </a:rPr>
              <a:t>package</a:t>
            </a:r>
            <a:endParaRPr sz="2800" dirty="0">
              <a:cs typeface="Arial"/>
            </a:endParaRPr>
          </a:p>
        </p:txBody>
      </p:sp>
      <p:sp>
        <p:nvSpPr>
          <p:cNvPr id="15" name="object 14">
            <a:extLst>
              <a:ext uri="{FF2B5EF4-FFF2-40B4-BE49-F238E27FC236}">
                <a16:creationId xmlns:a16="http://schemas.microsoft.com/office/drawing/2014/main" id="{0A368F94-D6EF-4821-8F3F-2A0BEE526471}"/>
              </a:ext>
            </a:extLst>
          </p:cNvPr>
          <p:cNvSpPr txBox="1"/>
          <p:nvPr/>
        </p:nvSpPr>
        <p:spPr>
          <a:xfrm>
            <a:off x="1876252" y="4968029"/>
            <a:ext cx="2693670" cy="863600"/>
          </a:xfrm>
          <a:prstGeom prst="rect">
            <a:avLst/>
          </a:prstGeom>
        </p:spPr>
        <p:txBody>
          <a:bodyPr vert="horz" wrap="square" lIns="0" tIns="12700" rIns="0" bIns="0" rtlCol="0">
            <a:spAutoFit/>
          </a:bodyPr>
          <a:lstStyle/>
          <a:p>
            <a:pPr>
              <a:lnSpc>
                <a:spcPct val="100000"/>
              </a:lnSpc>
              <a:spcBef>
                <a:spcPts val="100"/>
              </a:spcBef>
            </a:pPr>
            <a:r>
              <a:rPr sz="5500" spc="605" dirty="0">
                <a:solidFill>
                  <a:srgbClr val="FFFFFF"/>
                </a:solidFill>
                <a:latin typeface="Calibri"/>
                <a:cs typeface="Calibri"/>
              </a:rPr>
              <a:t>DO</a:t>
            </a:r>
            <a:r>
              <a:rPr sz="5500" spc="-160" dirty="0">
                <a:solidFill>
                  <a:srgbClr val="FFFFFF"/>
                </a:solidFill>
                <a:latin typeface="Calibri"/>
                <a:cs typeface="Calibri"/>
              </a:rPr>
              <a:t> </a:t>
            </a:r>
            <a:r>
              <a:rPr sz="5500" spc="605" dirty="0">
                <a:solidFill>
                  <a:srgbClr val="FFFFFF"/>
                </a:solidFill>
                <a:latin typeface="Calibri"/>
                <a:cs typeface="Calibri"/>
              </a:rPr>
              <a:t>NOT</a:t>
            </a:r>
            <a:endParaRPr sz="5500">
              <a:latin typeface="Calibri"/>
              <a:cs typeface="Calibri"/>
            </a:endParaRPr>
          </a:p>
        </p:txBody>
      </p:sp>
      <p:sp>
        <p:nvSpPr>
          <p:cNvPr id="16" name="object 15">
            <a:extLst>
              <a:ext uri="{FF2B5EF4-FFF2-40B4-BE49-F238E27FC236}">
                <a16:creationId xmlns:a16="http://schemas.microsoft.com/office/drawing/2014/main" id="{3DEA8C0A-10FD-4C68-B9F2-A6253595DA84}"/>
              </a:ext>
            </a:extLst>
          </p:cNvPr>
          <p:cNvSpPr txBox="1"/>
          <p:nvPr/>
        </p:nvSpPr>
        <p:spPr>
          <a:xfrm>
            <a:off x="4655453" y="5148700"/>
            <a:ext cx="2514600" cy="635000"/>
          </a:xfrm>
          <a:prstGeom prst="rect">
            <a:avLst/>
          </a:prstGeom>
        </p:spPr>
        <p:txBody>
          <a:bodyPr vert="horz" wrap="square" lIns="0" tIns="12700" rIns="0" bIns="0" rtlCol="0">
            <a:spAutoFit/>
          </a:bodyPr>
          <a:lstStyle/>
          <a:p>
            <a:pPr marR="5080">
              <a:lnSpc>
                <a:spcPct val="100000"/>
              </a:lnSpc>
              <a:spcBef>
                <a:spcPts val="100"/>
              </a:spcBef>
            </a:pPr>
            <a:r>
              <a:rPr sz="2000" spc="190" dirty="0">
                <a:solidFill>
                  <a:srgbClr val="FFFFFF"/>
                </a:solidFill>
                <a:latin typeface="Calibri"/>
                <a:cs typeface="Calibri"/>
              </a:rPr>
              <a:t>Place </a:t>
            </a:r>
            <a:r>
              <a:rPr sz="2000" spc="160" dirty="0">
                <a:solidFill>
                  <a:srgbClr val="FFFFFF"/>
                </a:solidFill>
                <a:latin typeface="Calibri"/>
                <a:cs typeface="Calibri"/>
              </a:rPr>
              <a:t>Markings </a:t>
            </a:r>
            <a:r>
              <a:rPr sz="2000" spc="130" dirty="0">
                <a:solidFill>
                  <a:srgbClr val="FFFFFF"/>
                </a:solidFill>
                <a:latin typeface="Calibri"/>
                <a:cs typeface="Calibri"/>
              </a:rPr>
              <a:t>on  </a:t>
            </a:r>
            <a:r>
              <a:rPr sz="2000" spc="235" dirty="0">
                <a:solidFill>
                  <a:srgbClr val="FFFFFF"/>
                </a:solidFill>
                <a:latin typeface="Calibri"/>
                <a:cs typeface="Calibri"/>
              </a:rPr>
              <a:t>Packa</a:t>
            </a:r>
            <a:r>
              <a:rPr sz="2000" spc="210" dirty="0">
                <a:solidFill>
                  <a:srgbClr val="FFFFFF"/>
                </a:solidFill>
                <a:latin typeface="Calibri"/>
                <a:cs typeface="Calibri"/>
              </a:rPr>
              <a:t>g</a:t>
            </a:r>
            <a:r>
              <a:rPr sz="2000" spc="160" dirty="0">
                <a:solidFill>
                  <a:srgbClr val="FFFFFF"/>
                </a:solidFill>
                <a:latin typeface="Calibri"/>
                <a:cs typeface="Calibri"/>
              </a:rPr>
              <a:t>es/En</a:t>
            </a:r>
            <a:r>
              <a:rPr sz="2000" spc="100" dirty="0">
                <a:solidFill>
                  <a:srgbClr val="FFFFFF"/>
                </a:solidFill>
                <a:latin typeface="Calibri"/>
                <a:cs typeface="Calibri"/>
              </a:rPr>
              <a:t>v</a:t>
            </a:r>
            <a:r>
              <a:rPr sz="2000" spc="150" dirty="0">
                <a:solidFill>
                  <a:srgbClr val="FFFFFF"/>
                </a:solidFill>
                <a:latin typeface="Calibri"/>
                <a:cs typeface="Calibri"/>
              </a:rPr>
              <a:t>elopes</a:t>
            </a:r>
            <a:endParaRPr sz="2000">
              <a:latin typeface="Calibri"/>
              <a:cs typeface="Calibri"/>
            </a:endParaRPr>
          </a:p>
        </p:txBody>
      </p:sp>
    </p:spTree>
    <p:extLst>
      <p:ext uri="{BB962C8B-B14F-4D97-AF65-F5344CB8AC3E}">
        <p14:creationId xmlns:p14="http://schemas.microsoft.com/office/powerpoint/2010/main" val="407222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075E5-D9E5-481D-B252-7123D8A2DE12}"/>
              </a:ext>
            </a:extLst>
          </p:cNvPr>
          <p:cNvSpPr>
            <a:spLocks noGrp="1"/>
          </p:cNvSpPr>
          <p:nvPr>
            <p:ph type="body" sz="quarter" idx="13"/>
          </p:nvPr>
        </p:nvSpPr>
        <p:spPr>
          <a:xfrm>
            <a:off x="857250" y="1657611"/>
            <a:ext cx="10436225" cy="4835263"/>
          </a:xfrm>
        </p:spPr>
        <p:txBody>
          <a:bodyPr/>
          <a:lstStyle/>
          <a:p>
            <a:r>
              <a:rPr lang="en-US" sz="2400" dirty="0"/>
              <a:t>National Archives – Federal Governments’ site for CUI Information</a:t>
            </a:r>
          </a:p>
          <a:p>
            <a:pPr lvl="1"/>
            <a:r>
              <a:rPr lang="en-US" sz="2000" dirty="0">
                <a:hlinkClick r:id="rId2"/>
              </a:rPr>
              <a:t>https://www.archives.gov/cui</a:t>
            </a:r>
            <a:r>
              <a:rPr lang="en-US" sz="2000" dirty="0"/>
              <a:t> </a:t>
            </a:r>
          </a:p>
          <a:p>
            <a:endParaRPr lang="en-US" sz="2400" dirty="0"/>
          </a:p>
          <a:p>
            <a:r>
              <a:rPr lang="en-US" sz="2400" dirty="0"/>
              <a:t>Nation Archives – CUI Registry</a:t>
            </a:r>
          </a:p>
          <a:p>
            <a:pPr lvl="1"/>
            <a:r>
              <a:rPr lang="en-US" sz="2000" dirty="0">
                <a:hlinkClick r:id="rId3"/>
              </a:rPr>
              <a:t>https://www.archives.gov/cui/registry/category-list</a:t>
            </a:r>
            <a:r>
              <a:rPr lang="en-US" sz="2000" dirty="0"/>
              <a:t> </a:t>
            </a:r>
          </a:p>
          <a:p>
            <a:endParaRPr lang="en-US" sz="2400" dirty="0"/>
          </a:p>
          <a:p>
            <a:r>
              <a:rPr lang="en-US" sz="2400" dirty="0"/>
              <a:t>NASA OCIO SharePoint – NASA Guidance for CUI</a:t>
            </a:r>
          </a:p>
          <a:p>
            <a:pPr lvl="1"/>
            <a:r>
              <a:rPr lang="en-US" sz="2000" dirty="0">
                <a:hlinkClick r:id="rId4"/>
              </a:rPr>
              <a:t>https://nasa.sharepoint.com/sites/privacy</a:t>
            </a:r>
            <a:r>
              <a:rPr lang="en-US" sz="2000" dirty="0"/>
              <a:t> </a:t>
            </a:r>
          </a:p>
          <a:p>
            <a:endParaRPr lang="en-US" sz="2400" dirty="0"/>
          </a:p>
          <a:p>
            <a:r>
              <a:rPr lang="en-US" sz="2400" dirty="0"/>
              <a:t>NASA Controlled Unclassified Information Handbook (ITS-HBK-CUI_v1.0.0)</a:t>
            </a:r>
          </a:p>
          <a:p>
            <a:pPr lvl="1"/>
            <a:r>
              <a:rPr lang="en-US" sz="2000" dirty="0">
                <a:hlinkClick r:id="rId5"/>
              </a:rPr>
              <a:t>https://cset.nasa.gov/wp-content/uploads/2021/05/ITS-HBK-CUI_v1.0.0.pdf</a:t>
            </a:r>
            <a:r>
              <a:rPr lang="en-US" sz="2000" dirty="0"/>
              <a:t> </a:t>
            </a:r>
          </a:p>
        </p:txBody>
      </p:sp>
      <p:sp>
        <p:nvSpPr>
          <p:cNvPr id="3" name="Title 2">
            <a:extLst>
              <a:ext uri="{FF2B5EF4-FFF2-40B4-BE49-F238E27FC236}">
                <a16:creationId xmlns:a16="http://schemas.microsoft.com/office/drawing/2014/main" id="{0996DFFF-BC43-4D4A-88A5-3A7A03A369AF}"/>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16677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23D1FD-428F-4F75-9232-A084B40C401F}"/>
              </a:ext>
            </a:extLst>
          </p:cNvPr>
          <p:cNvSpPr>
            <a:spLocks noGrp="1"/>
          </p:cNvSpPr>
          <p:nvPr>
            <p:ph type="body" sz="quarter" idx="13"/>
          </p:nvPr>
        </p:nvSpPr>
        <p:spPr/>
        <p:txBody>
          <a:bodyPr/>
          <a:lstStyle/>
          <a:p>
            <a:r>
              <a:rPr lang="en-US" dirty="0"/>
              <a:t>CUI Email</a:t>
            </a:r>
          </a:p>
          <a:p>
            <a:pPr lvl="1"/>
            <a:r>
              <a:rPr lang="en-US" dirty="0">
                <a:hlinkClick r:id="rId2"/>
              </a:rPr>
              <a:t>NASA-CUI@mail.nasa.gov</a:t>
            </a:r>
            <a:endParaRPr lang="en-US" dirty="0"/>
          </a:p>
          <a:p>
            <a:endParaRPr lang="en-US" dirty="0"/>
          </a:p>
          <a:p>
            <a:r>
              <a:rPr lang="en-US" dirty="0"/>
              <a:t>Mike Guerin – Center Privacy Manager (CPM) and CUI Liaison for </a:t>
            </a:r>
            <a:r>
              <a:rPr lang="en-US" dirty="0" err="1"/>
              <a:t>LaRC</a:t>
            </a:r>
            <a:r>
              <a:rPr lang="en-US" dirty="0"/>
              <a:t> </a:t>
            </a:r>
          </a:p>
          <a:p>
            <a:pPr lvl="1"/>
            <a:r>
              <a:rPr lang="en-US" dirty="0">
                <a:hlinkClick r:id="rId3"/>
              </a:rPr>
              <a:t>Michael.D.Guerin@nasa.gov</a:t>
            </a:r>
            <a:r>
              <a:rPr lang="en-US" dirty="0"/>
              <a:t> </a:t>
            </a:r>
          </a:p>
          <a:p>
            <a:endParaRPr lang="en-US" dirty="0"/>
          </a:p>
          <a:p>
            <a:endParaRPr lang="en-US" dirty="0"/>
          </a:p>
        </p:txBody>
      </p:sp>
      <p:sp>
        <p:nvSpPr>
          <p:cNvPr id="3" name="Title 2">
            <a:extLst>
              <a:ext uri="{FF2B5EF4-FFF2-40B4-BE49-F238E27FC236}">
                <a16:creationId xmlns:a16="http://schemas.microsoft.com/office/drawing/2014/main" id="{823DE365-FAED-4343-BADC-4D1D88AE690D}"/>
              </a:ext>
            </a:extLst>
          </p:cNvPr>
          <p:cNvSpPr>
            <a:spLocks noGrp="1"/>
          </p:cNvSpPr>
          <p:nvPr>
            <p:ph type="title"/>
          </p:nvPr>
        </p:nvSpPr>
        <p:spPr/>
        <p:txBody>
          <a:bodyPr/>
          <a:lstStyle/>
          <a:p>
            <a:r>
              <a:rPr lang="en-US" dirty="0"/>
              <a:t>Contact Information	</a:t>
            </a:r>
          </a:p>
        </p:txBody>
      </p:sp>
    </p:spTree>
    <p:extLst>
      <p:ext uri="{BB962C8B-B14F-4D97-AF65-F5344CB8AC3E}">
        <p14:creationId xmlns:p14="http://schemas.microsoft.com/office/powerpoint/2010/main" val="93366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7EF943-719E-4214-88DA-8CDFF8A27E9E}"/>
              </a:ext>
            </a:extLst>
          </p:cNvPr>
          <p:cNvSpPr>
            <a:spLocks noGrp="1"/>
          </p:cNvSpPr>
          <p:nvPr>
            <p:ph type="body" sz="quarter" idx="13"/>
          </p:nvPr>
        </p:nvSpPr>
        <p:spPr/>
        <p:txBody>
          <a:bodyPr/>
          <a:lstStyle/>
          <a:p>
            <a:r>
              <a:rPr lang="en-US" dirty="0"/>
              <a:t>What is the CUI Program?</a:t>
            </a:r>
          </a:p>
          <a:p>
            <a:pPr lvl="1"/>
            <a:r>
              <a:rPr lang="en-US" dirty="0"/>
              <a:t>The CUI Program is an information security reform that standardizes the way the government handles information that requires protection.</a:t>
            </a:r>
          </a:p>
          <a:p>
            <a:endParaRPr lang="en-US" dirty="0"/>
          </a:p>
          <a:p>
            <a:r>
              <a:rPr lang="en-US" dirty="0"/>
              <a:t>What is CUI?</a:t>
            </a:r>
          </a:p>
          <a:p>
            <a:pPr lvl="1"/>
            <a:r>
              <a:rPr lang="en-US" dirty="0"/>
              <a:t>Controlled Unclassified Information (CUI) is information that requires safeguarding as per applicable laws, regulations, or Government-wide policies.</a:t>
            </a:r>
          </a:p>
          <a:p>
            <a:endParaRPr lang="en-US" dirty="0"/>
          </a:p>
        </p:txBody>
      </p:sp>
      <p:sp>
        <p:nvSpPr>
          <p:cNvPr id="3" name="Title 2">
            <a:extLst>
              <a:ext uri="{FF2B5EF4-FFF2-40B4-BE49-F238E27FC236}">
                <a16:creationId xmlns:a16="http://schemas.microsoft.com/office/drawing/2014/main" id="{8828E7C7-DD86-405D-AF6E-D8041888076D}"/>
              </a:ext>
            </a:extLst>
          </p:cNvPr>
          <p:cNvSpPr>
            <a:spLocks noGrp="1"/>
          </p:cNvSpPr>
          <p:nvPr>
            <p:ph type="title"/>
          </p:nvPr>
        </p:nvSpPr>
        <p:spPr/>
        <p:txBody>
          <a:bodyPr/>
          <a:lstStyle/>
          <a:p>
            <a:r>
              <a:rPr lang="en-US" sz="4000" dirty="0"/>
              <a:t>Control Unclassified Information (CUI)</a:t>
            </a:r>
          </a:p>
        </p:txBody>
      </p:sp>
    </p:spTree>
    <p:extLst>
      <p:ext uri="{BB962C8B-B14F-4D97-AF65-F5344CB8AC3E}">
        <p14:creationId xmlns:p14="http://schemas.microsoft.com/office/powerpoint/2010/main" val="343789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D2310-EF80-428B-8952-913875CBBFEA}"/>
              </a:ext>
            </a:extLst>
          </p:cNvPr>
          <p:cNvSpPr>
            <a:spLocks noGrp="1"/>
          </p:cNvSpPr>
          <p:nvPr>
            <p:ph type="body" sz="quarter" idx="13"/>
          </p:nvPr>
        </p:nvSpPr>
        <p:spPr/>
        <p:txBody>
          <a:bodyPr/>
          <a:lstStyle/>
          <a:p>
            <a:pPr marL="321737" indent="-304804">
              <a:spcBef>
                <a:spcPts val="600"/>
              </a:spcBef>
              <a:buClr>
                <a:srgbClr val="000066"/>
              </a:buClr>
              <a:tabLst>
                <a:tab pos="320891" algn="l"/>
                <a:tab pos="321737" algn="l"/>
              </a:tabLst>
            </a:pPr>
            <a:r>
              <a:rPr lang="en-US" spc="-7" dirty="0">
                <a:latin typeface="Arial"/>
                <a:cs typeface="Arial"/>
              </a:rPr>
              <a:t>Executive Order 13556, “Controlled Unclassified Information,” November </a:t>
            </a:r>
            <a:r>
              <a:rPr lang="en-US" dirty="0">
                <a:latin typeface="Arial"/>
                <a:cs typeface="Arial"/>
              </a:rPr>
              <a:t>4,</a:t>
            </a:r>
            <a:r>
              <a:rPr lang="en-US" spc="173" dirty="0">
                <a:latin typeface="Arial"/>
                <a:cs typeface="Arial"/>
              </a:rPr>
              <a:t> </a:t>
            </a:r>
            <a:r>
              <a:rPr lang="en-US" spc="-7" dirty="0">
                <a:latin typeface="Arial"/>
                <a:cs typeface="Arial"/>
              </a:rPr>
              <a:t>2010.</a:t>
            </a:r>
            <a:endParaRPr lang="en-US" dirty="0">
              <a:latin typeface="Arial"/>
              <a:cs typeface="Arial"/>
            </a:endParaRPr>
          </a:p>
          <a:p>
            <a:pPr marL="321737" indent="-304804">
              <a:spcBef>
                <a:spcPts val="573"/>
              </a:spcBef>
              <a:buClr>
                <a:srgbClr val="000066"/>
              </a:buClr>
              <a:tabLst>
                <a:tab pos="320891" algn="l"/>
                <a:tab pos="321737" algn="l"/>
              </a:tabLst>
            </a:pPr>
            <a:r>
              <a:rPr lang="en-US" spc="-7" dirty="0">
                <a:latin typeface="Arial"/>
                <a:cs typeface="Arial"/>
              </a:rPr>
              <a:t>32 Code </a:t>
            </a:r>
            <a:r>
              <a:rPr lang="en-US" dirty="0">
                <a:latin typeface="Arial"/>
                <a:cs typeface="Arial"/>
              </a:rPr>
              <a:t>of </a:t>
            </a:r>
            <a:r>
              <a:rPr lang="en-US" spc="-7" dirty="0">
                <a:latin typeface="Arial"/>
                <a:cs typeface="Arial"/>
              </a:rPr>
              <a:t>Federal Regulations, part 2002, September </a:t>
            </a:r>
            <a:r>
              <a:rPr lang="en-US" dirty="0">
                <a:latin typeface="Arial"/>
                <a:cs typeface="Arial"/>
              </a:rPr>
              <a:t>14,</a:t>
            </a:r>
            <a:r>
              <a:rPr lang="en-US" spc="-33" dirty="0">
                <a:latin typeface="Arial"/>
                <a:cs typeface="Arial"/>
              </a:rPr>
              <a:t> </a:t>
            </a:r>
            <a:r>
              <a:rPr lang="en-US" spc="-7" dirty="0">
                <a:latin typeface="Arial"/>
                <a:cs typeface="Arial"/>
              </a:rPr>
              <a:t>2016.</a:t>
            </a:r>
          </a:p>
          <a:p>
            <a:pPr marL="321737" indent="-304804">
              <a:spcBef>
                <a:spcPts val="573"/>
              </a:spcBef>
              <a:buClr>
                <a:srgbClr val="000066"/>
              </a:buClr>
              <a:tabLst>
                <a:tab pos="320891" algn="l"/>
                <a:tab pos="321737" algn="l"/>
              </a:tabLst>
            </a:pPr>
            <a:r>
              <a:rPr lang="en-US" spc="-7" dirty="0">
                <a:latin typeface="Arial"/>
                <a:cs typeface="Arial"/>
              </a:rPr>
              <a:t>NPD 2810.1, NASA Information Security Policy</a:t>
            </a:r>
          </a:p>
          <a:p>
            <a:pPr marL="321737" indent="-304804">
              <a:spcBef>
                <a:spcPts val="579"/>
              </a:spcBef>
              <a:buClr>
                <a:srgbClr val="000066"/>
              </a:buClr>
              <a:tabLst>
                <a:tab pos="320891" algn="l"/>
                <a:tab pos="321737" algn="l"/>
              </a:tabLst>
            </a:pPr>
            <a:r>
              <a:rPr lang="en-US" spc="-7" dirty="0">
                <a:latin typeface="Arial"/>
                <a:cs typeface="Arial"/>
              </a:rPr>
              <a:t>NPR 2810.7, Controlled Unclassified Information</a:t>
            </a:r>
            <a:endParaRPr lang="en-US" dirty="0">
              <a:latin typeface="Arial"/>
              <a:cs typeface="Arial"/>
            </a:endParaRPr>
          </a:p>
          <a:p>
            <a:endParaRPr lang="en-US" dirty="0"/>
          </a:p>
        </p:txBody>
      </p:sp>
      <p:sp>
        <p:nvSpPr>
          <p:cNvPr id="3" name="Title 2">
            <a:extLst>
              <a:ext uri="{FF2B5EF4-FFF2-40B4-BE49-F238E27FC236}">
                <a16:creationId xmlns:a16="http://schemas.microsoft.com/office/drawing/2014/main" id="{52FD4169-E73D-4F9C-BCC8-AD5F96FBA3C7}"/>
              </a:ext>
            </a:extLst>
          </p:cNvPr>
          <p:cNvSpPr>
            <a:spLocks noGrp="1"/>
          </p:cNvSpPr>
          <p:nvPr>
            <p:ph type="title"/>
          </p:nvPr>
        </p:nvSpPr>
        <p:spPr/>
        <p:txBody>
          <a:bodyPr/>
          <a:lstStyle/>
          <a:p>
            <a:r>
              <a:rPr lang="en-US" dirty="0"/>
              <a:t>Where Did It Come From?</a:t>
            </a:r>
          </a:p>
        </p:txBody>
      </p:sp>
    </p:spTree>
    <p:extLst>
      <p:ext uri="{BB962C8B-B14F-4D97-AF65-F5344CB8AC3E}">
        <p14:creationId xmlns:p14="http://schemas.microsoft.com/office/powerpoint/2010/main" val="7331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7E573-4DC4-46EB-8885-11CC56F4D949}"/>
              </a:ext>
            </a:extLst>
          </p:cNvPr>
          <p:cNvSpPr>
            <a:spLocks noGrp="1"/>
          </p:cNvSpPr>
          <p:nvPr>
            <p:ph type="body" sz="quarter" idx="13"/>
          </p:nvPr>
        </p:nvSpPr>
        <p:spPr/>
        <p:txBody>
          <a:bodyPr/>
          <a:lstStyle/>
          <a:p>
            <a:r>
              <a:rPr lang="en-US" dirty="0"/>
              <a:t>Legacy information that is marked as SBU, prior to the CUI program implementation (prior to October 1, 2021).</a:t>
            </a:r>
          </a:p>
          <a:p>
            <a:pPr lvl="1"/>
            <a:r>
              <a:rPr lang="en-US" dirty="0"/>
              <a:t>NASA waiver states that you do not have to remark SBU information as CUI, unless you reuse or transmit it outside of NASA.</a:t>
            </a:r>
          </a:p>
          <a:p>
            <a:pPr lvl="1"/>
            <a:r>
              <a:rPr lang="en-US" dirty="0"/>
              <a:t>Instead of updating legacy content markings to CUI, NASA permits the use of a CUI coversheet for legacy material. The CUI Coversheet must include all necessary CUI categories and Dissemination controls applicable to the document</a:t>
            </a:r>
          </a:p>
          <a:p>
            <a:pPr lvl="1"/>
            <a:endParaRPr lang="en-US" dirty="0"/>
          </a:p>
        </p:txBody>
      </p:sp>
      <p:sp>
        <p:nvSpPr>
          <p:cNvPr id="3" name="Title 2">
            <a:extLst>
              <a:ext uri="{FF2B5EF4-FFF2-40B4-BE49-F238E27FC236}">
                <a16:creationId xmlns:a16="http://schemas.microsoft.com/office/drawing/2014/main" id="{E9DD2A07-0D25-4BC4-834F-3FEA77E13801}"/>
              </a:ext>
            </a:extLst>
          </p:cNvPr>
          <p:cNvSpPr>
            <a:spLocks noGrp="1"/>
          </p:cNvSpPr>
          <p:nvPr>
            <p:ph type="title"/>
          </p:nvPr>
        </p:nvSpPr>
        <p:spPr/>
        <p:txBody>
          <a:bodyPr/>
          <a:lstStyle/>
          <a:p>
            <a:r>
              <a:rPr lang="en-US" dirty="0"/>
              <a:t>Legacy Information</a:t>
            </a:r>
          </a:p>
        </p:txBody>
      </p:sp>
    </p:spTree>
    <p:extLst>
      <p:ext uri="{BB962C8B-B14F-4D97-AF65-F5344CB8AC3E}">
        <p14:creationId xmlns:p14="http://schemas.microsoft.com/office/powerpoint/2010/main" val="185523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99A25-8B30-4719-A721-6DE60F0C041E}"/>
              </a:ext>
            </a:extLst>
          </p:cNvPr>
          <p:cNvSpPr>
            <a:spLocks noGrp="1"/>
          </p:cNvSpPr>
          <p:nvPr>
            <p:ph type="body" sz="quarter" idx="13"/>
          </p:nvPr>
        </p:nvSpPr>
        <p:spPr/>
        <p:txBody>
          <a:bodyPr/>
          <a:lstStyle/>
          <a:p>
            <a:r>
              <a:rPr lang="en-US" sz="2400" dirty="0"/>
              <a:t>The loss or improper safeguarding  of CUI could be expected to have a serious adverse effect on organizational operations, organizational assets, or individuals.</a:t>
            </a:r>
          </a:p>
          <a:p>
            <a:pPr lvl="1"/>
            <a:r>
              <a:rPr lang="en-US" sz="2000" dirty="0"/>
              <a:t>Significant degradation in mission capability to an extent and duration that the organization can perform its primary functions, but the  effectiveness of the functions is significantly reduced;</a:t>
            </a:r>
          </a:p>
          <a:p>
            <a:pPr lvl="1"/>
            <a:r>
              <a:rPr lang="en-US" sz="2000" dirty="0"/>
              <a:t>Significant damage to organization assets;</a:t>
            </a:r>
          </a:p>
          <a:p>
            <a:pPr lvl="1"/>
            <a:r>
              <a:rPr lang="en-US" sz="2000" dirty="0"/>
              <a:t>Significant financial loss; or</a:t>
            </a:r>
          </a:p>
          <a:p>
            <a:pPr lvl="1"/>
            <a:r>
              <a:rPr lang="en-US" sz="2000" dirty="0"/>
              <a:t>Significant harm to individuals that does not involve loss of life or serious life-threatening injuries</a:t>
            </a:r>
          </a:p>
          <a:p>
            <a:endParaRPr lang="en-US" sz="2400" dirty="0"/>
          </a:p>
          <a:p>
            <a:r>
              <a:rPr lang="en-US" sz="2400" dirty="0"/>
              <a:t>The loss or improper safeguarding of CUI can have impact on national security</a:t>
            </a:r>
          </a:p>
          <a:p>
            <a:endParaRPr lang="en-US" dirty="0"/>
          </a:p>
        </p:txBody>
      </p:sp>
      <p:sp>
        <p:nvSpPr>
          <p:cNvPr id="3" name="Title 2">
            <a:extLst>
              <a:ext uri="{FF2B5EF4-FFF2-40B4-BE49-F238E27FC236}">
                <a16:creationId xmlns:a16="http://schemas.microsoft.com/office/drawing/2014/main" id="{37F0C972-06C0-4B6E-9374-22DBA99219D2}"/>
              </a:ext>
            </a:extLst>
          </p:cNvPr>
          <p:cNvSpPr>
            <a:spLocks noGrp="1"/>
          </p:cNvSpPr>
          <p:nvPr>
            <p:ph type="title"/>
          </p:nvPr>
        </p:nvSpPr>
        <p:spPr/>
        <p:txBody>
          <a:bodyPr/>
          <a:lstStyle/>
          <a:p>
            <a:r>
              <a:rPr lang="en-US" spc="-10" dirty="0"/>
              <a:t>Why </a:t>
            </a:r>
            <a:r>
              <a:rPr lang="en-US" spc="-5" dirty="0"/>
              <a:t>Protect</a:t>
            </a:r>
            <a:r>
              <a:rPr lang="en-US" spc="-65" dirty="0"/>
              <a:t> </a:t>
            </a:r>
            <a:r>
              <a:rPr lang="en-US" spc="-5" dirty="0"/>
              <a:t>CUI?</a:t>
            </a:r>
            <a:endParaRPr lang="en-US" dirty="0"/>
          </a:p>
        </p:txBody>
      </p:sp>
    </p:spTree>
    <p:extLst>
      <p:ext uri="{BB962C8B-B14F-4D97-AF65-F5344CB8AC3E}">
        <p14:creationId xmlns:p14="http://schemas.microsoft.com/office/powerpoint/2010/main" val="9135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2F58F0-2758-4E8E-ACE3-B9C65BF4AEC5}"/>
              </a:ext>
            </a:extLst>
          </p:cNvPr>
          <p:cNvSpPr>
            <a:spLocks noGrp="1"/>
          </p:cNvSpPr>
          <p:nvPr>
            <p:ph type="body" sz="quarter" idx="13"/>
          </p:nvPr>
        </p:nvSpPr>
        <p:spPr/>
        <p:txBody>
          <a:bodyPr/>
          <a:lstStyle/>
          <a:p>
            <a:r>
              <a:rPr lang="en-US" dirty="0"/>
              <a:t>We mark to inform users or recipients that information is CUI and to alert them of any dissemination or safeguarding requirements.</a:t>
            </a:r>
          </a:p>
          <a:p>
            <a:endParaRPr lang="en-US" dirty="0"/>
          </a:p>
        </p:txBody>
      </p:sp>
      <p:sp>
        <p:nvSpPr>
          <p:cNvPr id="3" name="Title 2">
            <a:extLst>
              <a:ext uri="{FF2B5EF4-FFF2-40B4-BE49-F238E27FC236}">
                <a16:creationId xmlns:a16="http://schemas.microsoft.com/office/drawing/2014/main" id="{C6D6AEDD-A9DF-4CE9-A756-F518F8E50219}"/>
              </a:ext>
            </a:extLst>
          </p:cNvPr>
          <p:cNvSpPr>
            <a:spLocks noGrp="1"/>
          </p:cNvSpPr>
          <p:nvPr>
            <p:ph type="title"/>
          </p:nvPr>
        </p:nvSpPr>
        <p:spPr/>
        <p:txBody>
          <a:bodyPr/>
          <a:lstStyle/>
          <a:p>
            <a:r>
              <a:rPr lang="en-US" spc="180" dirty="0"/>
              <a:t>Why </a:t>
            </a:r>
            <a:r>
              <a:rPr lang="en-US" spc="150" dirty="0"/>
              <a:t>Mark</a:t>
            </a:r>
            <a:r>
              <a:rPr lang="en-US" spc="-685" dirty="0"/>
              <a:t> </a:t>
            </a:r>
            <a:r>
              <a:rPr lang="en-US" spc="-45" dirty="0"/>
              <a:t>CUI?</a:t>
            </a:r>
            <a:endParaRPr lang="en-US" dirty="0"/>
          </a:p>
        </p:txBody>
      </p:sp>
      <p:sp>
        <p:nvSpPr>
          <p:cNvPr id="4" name="object 5">
            <a:extLst>
              <a:ext uri="{FF2B5EF4-FFF2-40B4-BE49-F238E27FC236}">
                <a16:creationId xmlns:a16="http://schemas.microsoft.com/office/drawing/2014/main" id="{ADE4F699-79DC-4FBE-B4A2-731A3184B727}"/>
              </a:ext>
            </a:extLst>
          </p:cNvPr>
          <p:cNvSpPr/>
          <p:nvPr/>
        </p:nvSpPr>
        <p:spPr>
          <a:xfrm>
            <a:off x="1833676" y="2929024"/>
            <a:ext cx="3985711" cy="2579322"/>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8A8C6EFA-0223-4BD1-87B4-83F58B3C91A9}"/>
              </a:ext>
            </a:extLst>
          </p:cNvPr>
          <p:cNvSpPr/>
          <p:nvPr/>
        </p:nvSpPr>
        <p:spPr>
          <a:xfrm>
            <a:off x="7228292" y="2814724"/>
            <a:ext cx="2005572" cy="280792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82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923094-66C6-4BF5-8EA4-CEC0A2906A81}"/>
              </a:ext>
            </a:extLst>
          </p:cNvPr>
          <p:cNvSpPr>
            <a:spLocks noGrp="1"/>
          </p:cNvSpPr>
          <p:nvPr>
            <p:ph type="body" sz="quarter" idx="13"/>
          </p:nvPr>
        </p:nvSpPr>
        <p:spPr/>
        <p:txBody>
          <a:bodyPr/>
          <a:lstStyle/>
          <a:p>
            <a:r>
              <a:rPr lang="en-US" dirty="0"/>
              <a:t>It is the responsibility of all NASA personnel to ensure that CUI is managed and protected in accordance with NASA policies</a:t>
            </a:r>
          </a:p>
          <a:p>
            <a:pPr lvl="1"/>
            <a:r>
              <a:rPr lang="en-US" dirty="0"/>
              <a:t>Civil Servants</a:t>
            </a:r>
          </a:p>
          <a:p>
            <a:pPr lvl="1"/>
            <a:r>
              <a:rPr lang="en-US" dirty="0"/>
              <a:t>Contractors</a:t>
            </a:r>
          </a:p>
          <a:p>
            <a:pPr lvl="1"/>
            <a:r>
              <a:rPr lang="en-US" dirty="0"/>
              <a:t>Guest Researchers</a:t>
            </a:r>
          </a:p>
          <a:p>
            <a:pPr lvl="1"/>
            <a:r>
              <a:rPr lang="en-US" dirty="0"/>
              <a:t>Interns</a:t>
            </a:r>
          </a:p>
        </p:txBody>
      </p:sp>
      <p:sp>
        <p:nvSpPr>
          <p:cNvPr id="3" name="Title 2">
            <a:extLst>
              <a:ext uri="{FF2B5EF4-FFF2-40B4-BE49-F238E27FC236}">
                <a16:creationId xmlns:a16="http://schemas.microsoft.com/office/drawing/2014/main" id="{2C3459DB-ED18-4410-BACB-464D7DEA874A}"/>
              </a:ext>
            </a:extLst>
          </p:cNvPr>
          <p:cNvSpPr>
            <a:spLocks noGrp="1"/>
          </p:cNvSpPr>
          <p:nvPr>
            <p:ph type="title"/>
          </p:nvPr>
        </p:nvSpPr>
        <p:spPr/>
        <p:txBody>
          <a:bodyPr/>
          <a:lstStyle/>
          <a:p>
            <a:r>
              <a:rPr lang="en-US" dirty="0"/>
              <a:t>Responsibilities</a:t>
            </a:r>
          </a:p>
        </p:txBody>
      </p:sp>
    </p:spTree>
    <p:extLst>
      <p:ext uri="{BB962C8B-B14F-4D97-AF65-F5344CB8AC3E}">
        <p14:creationId xmlns:p14="http://schemas.microsoft.com/office/powerpoint/2010/main" val="344728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40611-FA5A-4932-8E50-B70B69E1BF06}"/>
              </a:ext>
            </a:extLst>
          </p:cNvPr>
          <p:cNvSpPr>
            <a:spLocks noGrp="1"/>
          </p:cNvSpPr>
          <p:nvPr>
            <p:ph type="body" sz="quarter" idx="13"/>
          </p:nvPr>
        </p:nvSpPr>
        <p:spPr>
          <a:xfrm>
            <a:off x="857250" y="2491529"/>
            <a:ext cx="10436225" cy="3137803"/>
          </a:xfrm>
        </p:spPr>
        <p:txBody>
          <a:bodyPr/>
          <a:lstStyle/>
          <a:p>
            <a:pPr marL="0" indent="0" algn="ctr">
              <a:buNone/>
            </a:pPr>
            <a:r>
              <a:rPr lang="en-US" dirty="0"/>
              <a:t>CUI//Category//Dissemination</a:t>
            </a:r>
          </a:p>
          <a:p>
            <a:pPr marL="0" indent="0">
              <a:buNone/>
            </a:pPr>
            <a:endParaRPr lang="en-US" dirty="0"/>
          </a:p>
          <a:p>
            <a:pPr marL="0" indent="0">
              <a:buNone/>
            </a:pPr>
            <a:endParaRPr lang="en-US" dirty="0"/>
          </a:p>
          <a:p>
            <a:pPr marL="0" indent="0">
              <a:buNone/>
            </a:pPr>
            <a:endParaRPr lang="en-US" sz="800" dirty="0"/>
          </a:p>
          <a:p>
            <a:r>
              <a:rPr lang="en-US" sz="2400" dirty="0"/>
              <a:t>“CUI” is all that is required for CUI Basic</a:t>
            </a:r>
          </a:p>
          <a:p>
            <a:r>
              <a:rPr lang="en-US" sz="2400" dirty="0"/>
              <a:t>CUI Banner Markings must appear on the top portion of the pages (optional best practice –add to bottom of pages)</a:t>
            </a:r>
          </a:p>
          <a:p>
            <a:r>
              <a:rPr lang="en-US" sz="2400" dirty="0"/>
              <a:t>The Banner Marking should be easily distinguishable and readily apparent (bold, capitalized and centered when feasible)</a:t>
            </a:r>
          </a:p>
        </p:txBody>
      </p:sp>
      <p:sp>
        <p:nvSpPr>
          <p:cNvPr id="3" name="Title 2">
            <a:extLst>
              <a:ext uri="{FF2B5EF4-FFF2-40B4-BE49-F238E27FC236}">
                <a16:creationId xmlns:a16="http://schemas.microsoft.com/office/drawing/2014/main" id="{663261CF-AB87-40FC-974A-992D788C061F}"/>
              </a:ext>
            </a:extLst>
          </p:cNvPr>
          <p:cNvSpPr>
            <a:spLocks noGrp="1"/>
          </p:cNvSpPr>
          <p:nvPr>
            <p:ph type="title"/>
          </p:nvPr>
        </p:nvSpPr>
        <p:spPr/>
        <p:txBody>
          <a:bodyPr/>
          <a:lstStyle/>
          <a:p>
            <a:r>
              <a:rPr lang="en-US" dirty="0"/>
              <a:t>CUI Banner Marking Basics	</a:t>
            </a:r>
          </a:p>
        </p:txBody>
      </p:sp>
      <p:sp>
        <p:nvSpPr>
          <p:cNvPr id="4" name="Rectangle 3">
            <a:extLst>
              <a:ext uri="{FF2B5EF4-FFF2-40B4-BE49-F238E27FC236}">
                <a16:creationId xmlns:a16="http://schemas.microsoft.com/office/drawing/2014/main" id="{3FE44670-9281-4AD5-BE55-494F11973BA4}"/>
              </a:ext>
            </a:extLst>
          </p:cNvPr>
          <p:cNvSpPr/>
          <p:nvPr/>
        </p:nvSpPr>
        <p:spPr>
          <a:xfrm>
            <a:off x="3159431" y="1369231"/>
            <a:ext cx="2077673" cy="646331"/>
          </a:xfrm>
          <a:prstGeom prst="rect">
            <a:avLst/>
          </a:prstGeom>
          <a:solidFill>
            <a:srgbClr val="00B0F0"/>
          </a:solidFill>
        </p:spPr>
        <p:txBody>
          <a:bodyPr wrap="square">
            <a:spAutoFit/>
          </a:bodyPr>
          <a:lstStyle/>
          <a:p>
            <a:pPr algn="ctr"/>
            <a:r>
              <a:rPr lang="en-US" dirty="0">
                <a:latin typeface="Calibri" panose="020F0502020204030204" pitchFamily="34" charset="0"/>
              </a:rPr>
              <a:t>CUI Control Marking (required)</a:t>
            </a:r>
            <a:endParaRPr lang="en-US" dirty="0"/>
          </a:p>
        </p:txBody>
      </p:sp>
      <p:sp>
        <p:nvSpPr>
          <p:cNvPr id="7" name="Arrow: Down 6">
            <a:extLst>
              <a:ext uri="{FF2B5EF4-FFF2-40B4-BE49-F238E27FC236}">
                <a16:creationId xmlns:a16="http://schemas.microsoft.com/office/drawing/2014/main" id="{6B8F3135-CCA7-454A-94C3-1242D8A8C076}"/>
              </a:ext>
            </a:extLst>
          </p:cNvPr>
          <p:cNvSpPr/>
          <p:nvPr/>
        </p:nvSpPr>
        <p:spPr>
          <a:xfrm>
            <a:off x="4175409" y="2015562"/>
            <a:ext cx="45719" cy="48005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E658D7-EF0F-4C93-92E6-6B003A0240F9}"/>
              </a:ext>
            </a:extLst>
          </p:cNvPr>
          <p:cNvSpPr/>
          <p:nvPr/>
        </p:nvSpPr>
        <p:spPr>
          <a:xfrm>
            <a:off x="4131854" y="3252076"/>
            <a:ext cx="2210500" cy="646331"/>
          </a:xfrm>
          <a:prstGeom prst="rect">
            <a:avLst/>
          </a:prstGeom>
          <a:solidFill>
            <a:srgbClr val="00B0F0"/>
          </a:solidFill>
        </p:spPr>
        <p:txBody>
          <a:bodyPr wrap="square">
            <a:spAutoFit/>
          </a:bodyPr>
          <a:lstStyle/>
          <a:p>
            <a:pPr algn="ctr"/>
            <a:r>
              <a:rPr lang="en-US" dirty="0">
                <a:latin typeface="Calibri" panose="020F0502020204030204" pitchFamily="34" charset="0"/>
              </a:rPr>
              <a:t>CUI Category Marking (if required)</a:t>
            </a:r>
            <a:endParaRPr lang="en-US" dirty="0"/>
          </a:p>
        </p:txBody>
      </p:sp>
      <p:sp>
        <p:nvSpPr>
          <p:cNvPr id="9" name="Arrow: Down 8">
            <a:extLst>
              <a:ext uri="{FF2B5EF4-FFF2-40B4-BE49-F238E27FC236}">
                <a16:creationId xmlns:a16="http://schemas.microsoft.com/office/drawing/2014/main" id="{C2D10E5E-913F-4B1F-A9FA-11A56496DFED}"/>
              </a:ext>
            </a:extLst>
          </p:cNvPr>
          <p:cNvSpPr/>
          <p:nvPr/>
        </p:nvSpPr>
        <p:spPr>
          <a:xfrm rot="10800000">
            <a:off x="5184393" y="2906676"/>
            <a:ext cx="45719" cy="3382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FA78F6-B724-4BF8-970E-3E3CBAA31ED8}"/>
              </a:ext>
            </a:extLst>
          </p:cNvPr>
          <p:cNvSpPr/>
          <p:nvPr/>
        </p:nvSpPr>
        <p:spPr>
          <a:xfrm>
            <a:off x="5797314" y="1373317"/>
            <a:ext cx="2866169" cy="646331"/>
          </a:xfrm>
          <a:prstGeom prst="rect">
            <a:avLst/>
          </a:prstGeom>
          <a:solidFill>
            <a:srgbClr val="00B0F0"/>
          </a:solidFill>
        </p:spPr>
        <p:txBody>
          <a:bodyPr wrap="square">
            <a:spAutoFit/>
          </a:bodyPr>
          <a:lstStyle/>
          <a:p>
            <a:pPr algn="ctr"/>
            <a:r>
              <a:rPr lang="en-US" dirty="0">
                <a:latin typeface="Calibri" panose="020F0502020204030204" pitchFamily="34" charset="0"/>
              </a:rPr>
              <a:t>Limited Dissemination Control Marking (if required)</a:t>
            </a:r>
            <a:endParaRPr lang="en-US" dirty="0"/>
          </a:p>
        </p:txBody>
      </p:sp>
      <p:sp>
        <p:nvSpPr>
          <p:cNvPr id="11" name="Arrow: Down 10">
            <a:extLst>
              <a:ext uri="{FF2B5EF4-FFF2-40B4-BE49-F238E27FC236}">
                <a16:creationId xmlns:a16="http://schemas.microsoft.com/office/drawing/2014/main" id="{F39575DA-D4FF-45FC-B766-67345A3AC1ED}"/>
              </a:ext>
            </a:extLst>
          </p:cNvPr>
          <p:cNvSpPr/>
          <p:nvPr/>
        </p:nvSpPr>
        <p:spPr>
          <a:xfrm>
            <a:off x="7230399" y="2015561"/>
            <a:ext cx="45719" cy="48005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46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893F8-E7FA-4B0C-909E-1FE1461583FB}"/>
              </a:ext>
            </a:extLst>
          </p:cNvPr>
          <p:cNvSpPr>
            <a:spLocks noGrp="1"/>
          </p:cNvSpPr>
          <p:nvPr>
            <p:ph type="body" sz="quarter" idx="13"/>
          </p:nvPr>
        </p:nvSpPr>
        <p:spPr>
          <a:xfrm>
            <a:off x="857250" y="1691168"/>
            <a:ext cx="10436225" cy="4064000"/>
          </a:xfrm>
        </p:spPr>
        <p:txBody>
          <a:bodyPr/>
          <a:lstStyle/>
          <a:p>
            <a:r>
              <a:rPr lang="en-US" sz="2400" dirty="0"/>
              <a:t>CUI Basic: Laws, Regulations, or Government-wide policies DO NOT require specific protections.</a:t>
            </a:r>
          </a:p>
          <a:p>
            <a:endParaRPr lang="en-US" sz="2400" dirty="0"/>
          </a:p>
          <a:p>
            <a:r>
              <a:rPr lang="en-US" sz="2400" dirty="0"/>
              <a:t>CUI Specified: Laws, Regulations, or Government-wide policies require specific protections. For example:</a:t>
            </a:r>
          </a:p>
          <a:p>
            <a:pPr lvl="1"/>
            <a:r>
              <a:rPr lang="en-US" sz="2000" dirty="0"/>
              <a:t>Unique markings</a:t>
            </a:r>
          </a:p>
          <a:p>
            <a:pPr lvl="1"/>
            <a:r>
              <a:rPr lang="en-US" sz="2000" dirty="0"/>
              <a:t>Enhanced physical safeguards</a:t>
            </a:r>
          </a:p>
          <a:p>
            <a:pPr lvl="1"/>
            <a:r>
              <a:rPr lang="en-US" sz="2000" dirty="0"/>
              <a:t>Limits on who can access the information</a:t>
            </a:r>
          </a:p>
          <a:p>
            <a:endParaRPr lang="en-US" sz="2400" dirty="0"/>
          </a:p>
          <a:p>
            <a:r>
              <a:rPr lang="en-US" sz="2400" dirty="0"/>
              <a:t>CUI Specified examples:</a:t>
            </a:r>
          </a:p>
          <a:p>
            <a:pPr lvl="1"/>
            <a:r>
              <a:rPr lang="en-US" sz="2000" dirty="0"/>
              <a:t>Export Control: CUI//SP-EXPT</a:t>
            </a:r>
          </a:p>
          <a:p>
            <a:pPr lvl="1"/>
            <a:r>
              <a:rPr lang="en-US" sz="2000" dirty="0"/>
              <a:t>Privacy Information (PII): CUI//SP-PRVCY</a:t>
            </a:r>
          </a:p>
          <a:p>
            <a:pPr lvl="1"/>
            <a:r>
              <a:rPr lang="en-US" sz="2000" dirty="0"/>
              <a:t>Proprietary Business Information: CUI//SP-PROPIN</a:t>
            </a:r>
          </a:p>
          <a:p>
            <a:endParaRPr lang="en-US" dirty="0"/>
          </a:p>
        </p:txBody>
      </p:sp>
      <p:sp>
        <p:nvSpPr>
          <p:cNvPr id="3" name="Title 2">
            <a:extLst>
              <a:ext uri="{FF2B5EF4-FFF2-40B4-BE49-F238E27FC236}">
                <a16:creationId xmlns:a16="http://schemas.microsoft.com/office/drawing/2014/main" id="{6E3D4B5B-6999-421C-B0A4-7B2EA14AF532}"/>
              </a:ext>
            </a:extLst>
          </p:cNvPr>
          <p:cNvSpPr>
            <a:spLocks noGrp="1"/>
          </p:cNvSpPr>
          <p:nvPr>
            <p:ph type="title"/>
          </p:nvPr>
        </p:nvSpPr>
        <p:spPr/>
        <p:txBody>
          <a:bodyPr/>
          <a:lstStyle/>
          <a:p>
            <a:r>
              <a:rPr lang="en-US" dirty="0"/>
              <a:t>CUI Basic and CUI Specified</a:t>
            </a:r>
          </a:p>
        </p:txBody>
      </p:sp>
    </p:spTree>
    <p:extLst>
      <p:ext uri="{BB962C8B-B14F-4D97-AF65-F5344CB8AC3E}">
        <p14:creationId xmlns:p14="http://schemas.microsoft.com/office/powerpoint/2010/main" val="3470748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36D95C4DEA4348A567B73E124108C4" ma:contentTypeVersion="7" ma:contentTypeDescription="Create a new document." ma:contentTypeScope="" ma:versionID="5a384ad2086b0bfd6c01ceae46dc1f1c">
  <xsd:schema xmlns:xsd="http://www.w3.org/2001/XMLSchema" xmlns:xs="http://www.w3.org/2001/XMLSchema" xmlns:p="http://schemas.microsoft.com/office/2006/metadata/properties" xmlns:ns2="fdc9763d-fd3b-4877-8c97-01f096f3ce04" targetNamespace="http://schemas.microsoft.com/office/2006/metadata/properties" ma:root="true" ma:fieldsID="8a671fc76467c079838ac780175156b8" ns2:_="">
    <xsd:import namespace="fdc9763d-fd3b-4877-8c97-01f096f3ce04"/>
    <xsd:element name="properties">
      <xsd:complexType>
        <xsd:sequence>
          <xsd:element name="documentManagement">
            <xsd:complexType>
              <xsd:all>
                <xsd:element ref="ns2:MediaServiceAutoTags" minOccurs="0"/>
                <xsd:element ref="ns2:MediaServiceOCR" minOccurs="0"/>
                <xsd:element ref="ns2:MediaServiceMetadata" minOccurs="0"/>
                <xsd:element ref="ns2:MediaServiceFastMetadata"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9763d-fd3b-4877-8c97-01f096f3ce04"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90CA23-A789-4A7D-AB2C-871FAE260AA4}">
  <ds:schemaRefs>
    <ds:schemaRef ds:uri="http://schemas.microsoft.com/sharepoint/v3/contenttype/forms"/>
  </ds:schemaRefs>
</ds:datastoreItem>
</file>

<file path=customXml/itemProps2.xml><?xml version="1.0" encoding="utf-8"?>
<ds:datastoreItem xmlns:ds="http://schemas.openxmlformats.org/officeDocument/2006/customXml" ds:itemID="{C5CF771A-8467-421E-B1DA-B9CDD813E1E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2D1585-7F6B-4B86-AFAF-601400BC5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9763d-fd3b-4877-8c97-01f096f3c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1910</TotalTime>
  <Words>1199</Words>
  <Application>Microsoft Office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Unicode MS</vt:lpstr>
      <vt:lpstr>Calibri</vt:lpstr>
      <vt:lpstr>Calibri Light</vt:lpstr>
      <vt:lpstr>Office Theme</vt:lpstr>
      <vt:lpstr>Controlled Unclassified Information (CUI) Overview  </vt:lpstr>
      <vt:lpstr>Control Unclassified Information (CUI)</vt:lpstr>
      <vt:lpstr>Where Did It Come From?</vt:lpstr>
      <vt:lpstr>Legacy Information</vt:lpstr>
      <vt:lpstr>Why Protect CUI?</vt:lpstr>
      <vt:lpstr>Why Mark CUI?</vt:lpstr>
      <vt:lpstr>Responsibilities</vt:lpstr>
      <vt:lpstr>CUI Banner Marking Basics </vt:lpstr>
      <vt:lpstr>CUI Basic and CUI Specified</vt:lpstr>
      <vt:lpstr>Limited Dissemination Control Markings</vt:lpstr>
      <vt:lpstr>Banner Marking Examples</vt:lpstr>
      <vt:lpstr>Other Examples</vt:lpstr>
      <vt:lpstr>Marking CUI – Export Controlled</vt:lpstr>
      <vt:lpstr>Coversheets</vt:lpstr>
      <vt:lpstr>Storing CUI </vt:lpstr>
      <vt:lpstr>Sharing CUI</vt:lpstr>
      <vt:lpstr>Shipping CUI</vt:lpstr>
      <vt:lpstr>Resources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Porterfield, Michael (HQ-JA000)[Venesco &amp; SaiTech Joint Venture LLC]</dc:creator>
  <cp:lastModifiedBy>Guerin, Michael D. (LARC-B705)</cp:lastModifiedBy>
  <cp:revision>69</cp:revision>
  <dcterms:created xsi:type="dcterms:W3CDTF">2021-06-11T18:47:22Z</dcterms:created>
  <dcterms:modified xsi:type="dcterms:W3CDTF">2022-03-17T19:01:58Z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0x0101001036D95C4DEA4348A567B73E124108C4</vt:lpwstr>
  </property>
</Properties>
</file>