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4" r:id="rId5"/>
  </p:sldMasterIdLst>
  <p:notesMasterIdLst>
    <p:notesMasterId r:id="rId14"/>
  </p:notesMasterIdLst>
  <p:sldIdLst>
    <p:sldId id="256" r:id="rId6"/>
    <p:sldId id="341" r:id="rId7"/>
    <p:sldId id="342" r:id="rId8"/>
    <p:sldId id="340" r:id="rId9"/>
    <p:sldId id="332" r:id="rId10"/>
    <p:sldId id="338" r:id="rId11"/>
    <p:sldId id="309" r:id="rId12"/>
    <p:sldId id="288" r:id="rId13"/>
  </p:sldIdLst>
  <p:sldSz cx="9144000" cy="5715000" type="screen16x10"/>
  <p:notesSz cx="9037638" cy="7102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84502" autoAdjust="0"/>
  </p:normalViewPr>
  <p:slideViewPr>
    <p:cSldViewPr snapToGrid="0" snapToObjects="1">
      <p:cViewPr varScale="1">
        <p:scale>
          <a:sx n="122" d="100"/>
          <a:sy n="122" d="100"/>
        </p:scale>
        <p:origin x="152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4" d="100"/>
          <a:sy n="94" d="100"/>
        </p:scale>
        <p:origin x="4080" y="101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lmatth4\Desktop\OSBP\Reports\Metric%20Reports\FY22\February%202022\2.4.2022%20October%201%202021%20-%20%20January%2031%202022%20FY22%20Metrics%20with%20Tech%20Lin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Goals</c:v>
          </c:tx>
          <c:spPr>
            <a:solidFill>
              <a:schemeClr val="tx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11001461726763E-2"/>
                  <c:y val="-2.1440618020302501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BC-47C8-992C-77FFFEB22230}"/>
                </c:ext>
              </c:extLst>
            </c:dLbl>
            <c:dLbl>
              <c:idx val="1"/>
              <c:layout>
                <c:manualLayout>
                  <c:x val="1.0468097341765001E-2"/>
                  <c:y val="-2.0866626262148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0BC-47C8-992C-77FFFEB22230}"/>
                </c:ext>
              </c:extLst>
            </c:dLbl>
            <c:dLbl>
              <c:idx val="2"/>
              <c:layout>
                <c:manualLayout>
                  <c:x val="9.2146594832631708E-3"/>
                  <c:y val="-1.63873346548581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0BC-47C8-992C-77FFFEB22230}"/>
                </c:ext>
              </c:extLst>
            </c:dLbl>
            <c:dLbl>
              <c:idx val="3"/>
              <c:layout>
                <c:manualLayout>
                  <c:x val="1.0750424629348001E-2"/>
                  <c:y val="-2.9251632922141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0BC-47C8-992C-77FFFEB22230}"/>
                </c:ext>
              </c:extLst>
            </c:dLbl>
            <c:dLbl>
              <c:idx val="4"/>
              <c:layout>
                <c:manualLayout>
                  <c:x val="7.6789119080315597E-3"/>
                  <c:y val="-2.515468233776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0BC-47C8-992C-77FFFEB2223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('Small Business Goaling'!$G$2,'Small Business Goaling'!$K$2,'Small Business Goaling'!$O$2,'Small Business Goaling'!$S$2,'Small Business Goaling'!$W$2)</c:f>
              <c:strCache>
                <c:ptCount val="5"/>
                <c:pt idx="0">
                  <c:v>Small Business </c:v>
                </c:pt>
                <c:pt idx="1">
                  <c:v>SDB</c:v>
                </c:pt>
                <c:pt idx="2">
                  <c:v>WOSB</c:v>
                </c:pt>
                <c:pt idx="3">
                  <c:v>HUBZone </c:v>
                </c:pt>
                <c:pt idx="4">
                  <c:v>SDVOSB</c:v>
                </c:pt>
              </c:strCache>
            </c:strRef>
          </c:cat>
          <c:val>
            <c:numRef>
              <c:f>('Small Business Goaling'!$H$17,'Small Business Goaling'!$L$17,'Small Business Goaling'!$P$17,'Small Business Goaling'!$T$17,'Small Business Goaling'!$X$17)</c:f>
              <c:numCache>
                <c:formatCode>#,##0.0%</c:formatCode>
                <c:ptCount val="5"/>
                <c:pt idx="0" formatCode="0.00%">
                  <c:v>0.1575</c:v>
                </c:pt>
                <c:pt idx="1">
                  <c:v>8.2000000000000003E-2</c:v>
                </c:pt>
                <c:pt idx="2">
                  <c:v>0.05</c:v>
                </c:pt>
                <c:pt idx="3" formatCode="0.0%">
                  <c:v>0.03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0BC-47C8-992C-77FFFEB22230}"/>
            </c:ext>
          </c:extLst>
        </c:ser>
        <c:ser>
          <c:idx val="1"/>
          <c:order val="1"/>
          <c:tx>
            <c:v>Actuals</c:v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threePt" dir="t"/>
            </a:scene3d>
            <a:sp3d prstMaterial="plastic">
              <a:bevelT/>
            </a:sp3d>
          </c:spPr>
          <c:invertIfNegative val="0"/>
          <c:dLbls>
            <c:dLbl>
              <c:idx val="0"/>
              <c:layout>
                <c:manualLayout>
                  <c:x val="1.12399016508606E-2"/>
                  <c:y val="-2.8240044828291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0BC-47C8-992C-77FFFEB22230}"/>
                </c:ext>
              </c:extLst>
            </c:dLbl>
            <c:dLbl>
              <c:idx val="1"/>
              <c:layout>
                <c:manualLayout>
                  <c:x val="1.12399016508606E-2"/>
                  <c:y val="-4.43772133016014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0BC-47C8-992C-77FFFEB22230}"/>
                </c:ext>
              </c:extLst>
            </c:dLbl>
            <c:dLbl>
              <c:idx val="2"/>
              <c:layout>
                <c:manualLayout>
                  <c:x val="1.4049877063575701E-2"/>
                  <c:y val="-2.824004482829160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C0BC-47C8-992C-77FFFEB22230}"/>
                </c:ext>
              </c:extLst>
            </c:dLbl>
            <c:dLbl>
              <c:idx val="3"/>
              <c:layout>
                <c:manualLayout>
                  <c:x val="1.12399016508606E-2"/>
                  <c:y val="-3.6308629064946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0BC-47C8-992C-77FFFEB22230}"/>
                </c:ext>
              </c:extLst>
            </c:dLbl>
            <c:dLbl>
              <c:idx val="4"/>
              <c:layout>
                <c:manualLayout>
                  <c:x val="9.8349139445030008E-3"/>
                  <c:y val="-3.6308629064946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0BC-47C8-992C-77FFFEB2223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('Small Business Goaling'!$G$2,'Small Business Goaling'!$K$2,'Small Business Goaling'!$O$2,'Small Business Goaling'!$S$2,'Small Business Goaling'!$W$2)</c:f>
              <c:strCache>
                <c:ptCount val="5"/>
                <c:pt idx="0">
                  <c:v>Small Business </c:v>
                </c:pt>
                <c:pt idx="1">
                  <c:v>SDB</c:v>
                </c:pt>
                <c:pt idx="2">
                  <c:v>WOSB</c:v>
                </c:pt>
                <c:pt idx="3">
                  <c:v>HUBZone </c:v>
                </c:pt>
                <c:pt idx="4">
                  <c:v>SDVOSB</c:v>
                </c:pt>
              </c:strCache>
            </c:strRef>
          </c:cat>
          <c:val>
            <c:numRef>
              <c:f>('Small Business Goaling'!$G$17,'Small Business Goaling'!$K$17,'Small Business Goaling'!$O$17,'Small Business Goaling'!$S$17,'Small Business Goaling'!$W$17)</c:f>
              <c:numCache>
                <c:formatCode>#,##0.0%</c:formatCode>
                <c:ptCount val="5"/>
                <c:pt idx="0">
                  <c:v>0.15808391715603382</c:v>
                </c:pt>
                <c:pt idx="1">
                  <c:v>7.4972296156203669E-2</c:v>
                </c:pt>
                <c:pt idx="2">
                  <c:v>4.3129426441006764E-2</c:v>
                </c:pt>
                <c:pt idx="3">
                  <c:v>1.3874279189153351E-2</c:v>
                </c:pt>
                <c:pt idx="4">
                  <c:v>1.1346341430202219E-2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0BC-47C8-992C-77FFFEB222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gapDepth val="80"/>
        <c:shape val="cylinder"/>
        <c:axId val="232201416"/>
        <c:axId val="232201800"/>
        <c:axId val="0"/>
      </c:bar3DChart>
      <c:catAx>
        <c:axId val="232201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2201800"/>
        <c:crosses val="autoZero"/>
        <c:auto val="1"/>
        <c:lblAlgn val="ctr"/>
        <c:lblOffset val="100"/>
        <c:noMultiLvlLbl val="0"/>
      </c:catAx>
      <c:valAx>
        <c:axId val="232201800"/>
        <c:scaling>
          <c:orientation val="minMax"/>
        </c:scaling>
        <c:delete val="0"/>
        <c:axPos val="l"/>
        <c:numFmt formatCode="0.00%" sourceLinked="1"/>
        <c:majorTickMark val="out"/>
        <c:minorTickMark val="none"/>
        <c:tickLblPos val="nextTo"/>
        <c:crossAx val="23220141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Goals</c:v>
          </c:tx>
          <c:spPr>
            <a:solidFill>
              <a:schemeClr val="tx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5.82781335395247E-3"/>
                  <c:y val="-1.2865497470967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C2E-4236-84E5-9CA7942650B5}"/>
                </c:ext>
              </c:extLst>
            </c:dLbl>
            <c:dLbl>
              <c:idx val="1"/>
              <c:layout>
                <c:manualLayout>
                  <c:x val="5.8074983492071696E-3"/>
                  <c:y val="-1.81405895691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C2E-4236-84E5-9CA7942650B5}"/>
                </c:ext>
              </c:extLst>
            </c:dLbl>
            <c:dLbl>
              <c:idx val="2"/>
              <c:layout>
                <c:manualLayout>
                  <c:x val="9.6215462151879906E-3"/>
                  <c:y val="-3.0743657042869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C2E-4236-84E5-9CA7942650B5}"/>
                </c:ext>
              </c:extLst>
            </c:dLbl>
            <c:dLbl>
              <c:idx val="3"/>
              <c:layout>
                <c:manualLayout>
                  <c:x val="5.8467318380329399E-3"/>
                  <c:y val="-1.7461803164917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C2E-4236-84E5-9CA7942650B5}"/>
                </c:ext>
              </c:extLst>
            </c:dLbl>
            <c:dLbl>
              <c:idx val="4"/>
              <c:layout>
                <c:manualLayout>
                  <c:x val="7.7433311322762897E-3"/>
                  <c:y val="-2.26757369614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C2E-4236-84E5-9CA7942650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('Small Business Goaling'!$G$2,'Small Business Goaling'!$K$2,'Small Business Goaling'!$O$2,'Small Business Goaling'!$S$2,'Small Business Goaling'!$W$2)</c:f>
              <c:strCache>
                <c:ptCount val="5"/>
                <c:pt idx="0">
                  <c:v>Small Business </c:v>
                </c:pt>
                <c:pt idx="1">
                  <c:v>SDB</c:v>
                </c:pt>
                <c:pt idx="2">
                  <c:v>WOSB</c:v>
                </c:pt>
                <c:pt idx="3">
                  <c:v>HUBZone </c:v>
                </c:pt>
                <c:pt idx="4">
                  <c:v>SDVOSB</c:v>
                </c:pt>
              </c:strCache>
            </c:strRef>
          </c:cat>
          <c:val>
            <c:numRef>
              <c:f>('Small Business Goaling'!$H$10,'Small Business Goaling'!$L$10,'Small Business Goaling'!$P$10,'Small Business Goaling'!$T$10,'Small Business Goaling'!$X$10)</c:f>
              <c:numCache>
                <c:formatCode>#,##0.0%</c:formatCode>
                <c:ptCount val="5"/>
                <c:pt idx="0" formatCode="0.0%">
                  <c:v>0.51900000000000002</c:v>
                </c:pt>
                <c:pt idx="1">
                  <c:v>9.2999999999999999E-2</c:v>
                </c:pt>
                <c:pt idx="2">
                  <c:v>0.14699999999999999</c:v>
                </c:pt>
                <c:pt idx="3" formatCode="0.0%">
                  <c:v>5.0000000000000001E-3</c:v>
                </c:pt>
                <c:pt idx="4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C2E-4236-84E5-9CA7942650B5}"/>
            </c:ext>
          </c:extLst>
        </c:ser>
        <c:ser>
          <c:idx val="1"/>
          <c:order val="1"/>
          <c:tx>
            <c:v>Actuals</c:v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7585787877845498E-3"/>
                  <c:y val="-1.8047744031996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C2E-4236-84E5-9CA7942650B5}"/>
                </c:ext>
              </c:extLst>
            </c:dLbl>
            <c:dLbl>
              <c:idx val="1"/>
              <c:layout>
                <c:manualLayout>
                  <c:x val="9.7062960598640405E-3"/>
                  <c:y val="-3.0759369364543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C2E-4236-84E5-9CA7942650B5}"/>
                </c:ext>
              </c:extLst>
            </c:dLbl>
            <c:dLbl>
              <c:idx val="2"/>
              <c:layout>
                <c:manualLayout>
                  <c:x val="2.1406557946099899E-2"/>
                  <c:y val="-1.6615180700445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C2E-4236-84E5-9CA7942650B5}"/>
                </c:ext>
              </c:extLst>
            </c:dLbl>
            <c:dLbl>
              <c:idx val="3"/>
              <c:layout>
                <c:manualLayout>
                  <c:x val="9.7130222565874995E-3"/>
                  <c:y val="-1.7153996627956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C2E-4236-84E5-9CA7942650B5}"/>
                </c:ext>
              </c:extLst>
            </c:dLbl>
            <c:dLbl>
              <c:idx val="4"/>
              <c:layout>
                <c:manualLayout>
                  <c:x val="9.7130028821044295E-3"/>
                  <c:y val="-2.7210884353741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C2E-4236-84E5-9CA7942650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('Small Business Goaling'!$G$2,'Small Business Goaling'!$K$2,'Small Business Goaling'!$O$2,'Small Business Goaling'!$S$2,'Small Business Goaling'!$W$2)</c:f>
              <c:strCache>
                <c:ptCount val="5"/>
                <c:pt idx="0">
                  <c:v>Small Business </c:v>
                </c:pt>
                <c:pt idx="1">
                  <c:v>SDB</c:v>
                </c:pt>
                <c:pt idx="2">
                  <c:v>WOSB</c:v>
                </c:pt>
                <c:pt idx="3">
                  <c:v>HUBZone </c:v>
                </c:pt>
                <c:pt idx="4">
                  <c:v>SDVOSB</c:v>
                </c:pt>
              </c:strCache>
            </c:strRef>
          </c:cat>
          <c:val>
            <c:numRef>
              <c:f>('Small Business Goaling'!$G$10,'Small Business Goaling'!$K$10,'Small Business Goaling'!$O$10,'Small Business Goaling'!$S$10,'Small Business Goaling'!$W$10)</c:f>
              <c:numCache>
                <c:formatCode>#,##0.0%</c:formatCode>
                <c:ptCount val="5"/>
                <c:pt idx="0">
                  <c:v>0.74156802421331003</c:v>
                </c:pt>
                <c:pt idx="1">
                  <c:v>0.20205973872159599</c:v>
                </c:pt>
                <c:pt idx="2">
                  <c:v>9.6438089045196601E-2</c:v>
                </c:pt>
                <c:pt idx="3">
                  <c:v>8.5778142543952492E-3</c:v>
                </c:pt>
                <c:pt idx="4">
                  <c:v>2.51405018599366E-3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C2E-4236-84E5-9CA7942650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gapDepth val="80"/>
        <c:shape val="cylinder"/>
        <c:axId val="232299344"/>
        <c:axId val="232299736"/>
        <c:axId val="0"/>
      </c:bar3DChart>
      <c:catAx>
        <c:axId val="232299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2299736"/>
        <c:crosses val="autoZero"/>
        <c:auto val="1"/>
        <c:lblAlgn val="ctr"/>
        <c:lblOffset val="100"/>
        <c:noMultiLvlLbl val="0"/>
      </c:catAx>
      <c:valAx>
        <c:axId val="232299736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crossAx val="2322993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/>
          <a:cs typeface="Arial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16310" cy="3563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19237" y="0"/>
            <a:ext cx="3916310" cy="3563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6945D-8718-964F-94BE-5C93BD6376CA}" type="datetimeFigureOut">
              <a:rPr lang="en-US" smtClean="0"/>
              <a:t>02/17/2022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01913" y="889000"/>
            <a:ext cx="3833812" cy="239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03765" y="3418066"/>
            <a:ext cx="7230110" cy="2796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6119"/>
            <a:ext cx="3916310" cy="3563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19237" y="6746119"/>
            <a:ext cx="3916310" cy="3563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E769E-F6AD-C44B-A03E-167DC459E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9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44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11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C0CBE-288C-D84B-B11F-1B62224BD7E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82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C0CBE-288C-D84B-B11F-1B62224BD7E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00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EE3EA-3B2F-DC4F-BC96-86F81BB2CA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23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EE3EA-3B2F-DC4F-BC96-86F81BB2CA5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17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675" y="935302"/>
            <a:ext cx="3686175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675" y="3001698"/>
            <a:ext cx="3686175" cy="1379802"/>
          </a:xfrm>
        </p:spPr>
        <p:txBody>
          <a:bodyPr/>
          <a:lstStyle>
            <a:lvl1pPr marL="0" indent="0" algn="ctr">
              <a:buNone/>
              <a:defRPr sz="18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69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losing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92389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B242A-3E60-4C49-B406-A99D7AB16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81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007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07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F2FB7-AB5E-AE43-A01F-40F5E36DE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97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2"/>
            <a:ext cx="7886700" cy="753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E0C0565-5DE9-B643-BB78-670139D9B4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63201" y="5410728"/>
            <a:ext cx="2489454" cy="239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721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6B4144B-58AD-5D46-AB0F-46D20628E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05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4" y="381000"/>
            <a:ext cx="3743325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9" y="381000"/>
            <a:ext cx="3944541" cy="45032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574" y="1971675"/>
            <a:ext cx="3743325" cy="2919148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28CE1-4F5C-DE44-AEE8-B3F19C5377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3972"/>
            <a:ext cx="2489454" cy="236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15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56630B-2054-7648-B6CC-586C6530BCB2}"/>
              </a:ext>
            </a:extLst>
          </p:cNvPr>
          <p:cNvSpPr/>
          <p:nvPr userDrawn="1"/>
        </p:nvSpPr>
        <p:spPr>
          <a:xfrm>
            <a:off x="4571999" y="-65903"/>
            <a:ext cx="4802660" cy="58406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4" y="381000"/>
            <a:ext cx="3743325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6836" y="381000"/>
            <a:ext cx="4357164" cy="49818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4906A7A-5BCF-1A4F-A7AC-7FAE445FE8C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575" y="2208213"/>
            <a:ext cx="3743325" cy="30887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003C0CF-C1C7-2248-B3BC-43A8313B5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362832"/>
            <a:ext cx="2489454" cy="287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407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1B567C2-5EC7-5141-9DE4-CEC2333B4877}"/>
              </a:ext>
            </a:extLst>
          </p:cNvPr>
          <p:cNvSpPr/>
          <p:nvPr userDrawn="1"/>
        </p:nvSpPr>
        <p:spPr>
          <a:xfrm>
            <a:off x="0" y="-40640"/>
            <a:ext cx="4572000" cy="52677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361" y="238125"/>
            <a:ext cx="3751064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2533" y="238125"/>
            <a:ext cx="4046934" cy="477100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360" y="2019300"/>
            <a:ext cx="3751063" cy="3176323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46B77-990B-0745-833B-90A5D0A98B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9725"/>
            <a:ext cx="2489454" cy="230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24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743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87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5" r:id="rId8"/>
    <p:sldLayoutId id="2147483693" r:id="rId9"/>
    <p:sldLayoutId id="2147483694" r:id="rId10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cap="all" spc="100" baseline="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Impact" panose="020B080603090205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1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bir.nasa.gov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xplorers.larc.nasa.gov/index.html" TargetMode="External"/><Relationship Id="rId4" Type="http://schemas.openxmlformats.org/officeDocument/2006/relationships/hyperlink" Target="https://nspires.nasaprs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ventbrite.com/e/nasa-hbcumsi-engagement-forum-at-the-ciaa-registration-244608299007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asa.gov/osbp/learning-series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ticketbud.com/events/958f473a-d1f4-11eb-b5dc-42010a717014" TargetMode="External"/><Relationship Id="rId3" Type="http://schemas.openxmlformats.org/officeDocument/2006/relationships/hyperlink" Target="https://gcc02.safelinks.protection.outlook.com/?url=https%3A%2F%2Fclicks.eventbrite.com%2Ff%2Fa%2FhuhtU3Spy_Nt8BA-LSDZFQ~~%2FAAQxAQA~%2FRgRj683OP0SBaHR0cHM6Ly93d3cuZXZlbnRicml0ZS5jb20vZS9vcHAtZm9yLXJvY2hlc3Rlci1zbWFsbC1idXNpbmVzc2VzLXRvLXN1cHBvcnQtbmFzYS1hbmQtdGhlLWFydGVtaXMtcHJvZ3JhbS1yZWdpc3RyYXRpb24tMjY0MzA5OTA3MDQ3VwNzcGNCCmIFTpoKYkEt8RlSIGxhcmMtc21hbGxidXNpbmVzc0BtYWlsLm5hc2EuZ292WAQAAAAA&amp;data=04%7C01%7Clarc-smallbusiness%40mail.nasa.gov%7C5c0cbd870ab34f3e75fc08d9efe4dd9d%7C7005d45845be48ae8140d43da96dd17b%7C0%7C0%7C637804588529914612%7CUnknown%7CTWFpbGZsb3d8eyJWIjoiMC4wLjAwMDAiLCJQIjoiV2luMzIiLCJBTiI6Ik1haWwiLCJXVCI6Mn0%3D%7C3000&amp;sdata=PUFRC5ldEnaQ%2FPpgwYL%2FgLohvN0WLjyOhDkptBaXjxo%3D&amp;reserved=0" TargetMode="External"/><Relationship Id="rId7" Type="http://schemas.openxmlformats.org/officeDocument/2006/relationships/hyperlink" Target="https://www.nasa.gov/osbp/regional-outreach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swcc.org/events/national-small-business-federal-contracting-summit-spring-2022/" TargetMode="External"/><Relationship Id="rId5" Type="http://schemas.openxmlformats.org/officeDocument/2006/relationships/hyperlink" Target="https://www.same.org/calendar/ctl/Details/Mid/7385/ItemID/7444?ContainerSrc=%5bG%5dContainers/SAME/No%20Title" TargetMode="External"/><Relationship Id="rId4" Type="http://schemas.openxmlformats.org/officeDocument/2006/relationships/hyperlink" Target="https://www.eventbrite.com/e/nasa-hbcumsi-engagement-forum-at-the-ciaa-registration-244608299007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am.gov/" TargetMode="External"/><Relationship Id="rId7" Type="http://schemas.openxmlformats.org/officeDocument/2006/relationships/hyperlink" Target="http://www.nasa.gov/osb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bir.gsfc.nasa.gov/" TargetMode="External"/><Relationship Id="rId5" Type="http://schemas.openxmlformats.org/officeDocument/2006/relationships/hyperlink" Target="https://nspires.nasaprs.com/external/" TargetMode="External"/><Relationship Id="rId4" Type="http://schemas.openxmlformats.org/officeDocument/2006/relationships/hyperlink" Target="https://www.hq.nasa.gov/office/procurement/forecast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bir.nasa.gov/" TargetMode="External"/><Relationship Id="rId13" Type="http://schemas.openxmlformats.org/officeDocument/2006/relationships/hyperlink" Target="https://twitter.com/NASA_OSBP" TargetMode="External"/><Relationship Id="rId3" Type="http://schemas.openxmlformats.org/officeDocument/2006/relationships/hyperlink" Target="mailto:larc-SmallBusiness@mail.nasa.gov" TargetMode="External"/><Relationship Id="rId7" Type="http://schemas.openxmlformats.org/officeDocument/2006/relationships/hyperlink" Target="http://technology.nasa.gov/" TargetMode="External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asa.gov/partnerships" TargetMode="External"/><Relationship Id="rId11" Type="http://schemas.openxmlformats.org/officeDocument/2006/relationships/hyperlink" Target="https://www.facebook.com/NASASmallBusiness/" TargetMode="External"/><Relationship Id="rId5" Type="http://schemas.openxmlformats.org/officeDocument/2006/relationships/hyperlink" Target="https://docs.google.com/forms/d/1X7YrIAZoC9u4eosdypPhtyLlBTXHDDxs1v4s0orJAJY/edit?usp=sharing" TargetMode="External"/><Relationship Id="rId15" Type="http://schemas.openxmlformats.org/officeDocument/2006/relationships/hyperlink" Target="https://osbp.nasa.gov/vendor_database.html" TargetMode="External"/><Relationship Id="rId10" Type="http://schemas.openxmlformats.org/officeDocument/2006/relationships/hyperlink" Target="https://spinoff.nasa.gov/sites/default/files/2022-01/Spinoff.2022.pdf" TargetMode="External"/><Relationship Id="rId4" Type="http://schemas.openxmlformats.org/officeDocument/2006/relationships/hyperlink" Target="http://www.nasa.gov/" TargetMode="External"/><Relationship Id="rId9" Type="http://schemas.openxmlformats.org/officeDocument/2006/relationships/hyperlink" Target="https://oh.larc.nasa.gov/oh/annual-repport/2021/" TargetMode="External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F17F3-0AA8-F240-8F0F-C9513770BB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LCSC Small Business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B3A536-0B5E-204C-B200-2E3FC12DDC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Robert Betts</a:t>
            </a:r>
          </a:p>
          <a:p>
            <a:r>
              <a:rPr lang="en-US" dirty="0"/>
              <a:t>NASA Office of Small Business Programs</a:t>
            </a:r>
          </a:p>
          <a:p>
            <a:r>
              <a:rPr lang="en-US" dirty="0"/>
              <a:t>Langley Research Center</a:t>
            </a:r>
          </a:p>
          <a:p>
            <a:r>
              <a:rPr lang="en-US" dirty="0"/>
              <a:t>February 17, 2022</a:t>
            </a:r>
          </a:p>
        </p:txBody>
      </p:sp>
    </p:spTree>
    <p:extLst>
      <p:ext uri="{BB962C8B-B14F-4D97-AF65-F5344CB8AC3E}">
        <p14:creationId xmlns:p14="http://schemas.microsoft.com/office/powerpoint/2010/main" val="169252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4B29E-3BDB-4C4F-8717-15FA94A4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NASA Agency October - January FY22</a:t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 Goals vs. Actual Percentages</a:t>
            </a:r>
            <a:br>
              <a:rPr lang="en-US" sz="1600" dirty="0">
                <a:solidFill>
                  <a:srgbClr val="FFFFFF"/>
                </a:solidFill>
              </a:rPr>
            </a:br>
            <a:r>
              <a:rPr lang="en-US" sz="1200" dirty="0">
                <a:solidFill>
                  <a:srgbClr val="FFFFFF"/>
                </a:solidFill>
                <a:ea typeface="Arial Narrow" pitchFamily="34" charset="0"/>
              </a:rPr>
              <a:t>Data generated </a:t>
            </a:r>
            <a:r>
              <a:rPr lang="en-US" altLang="en-US" sz="1200" dirty="0"/>
              <a:t>February 4</a:t>
            </a:r>
            <a:r>
              <a:rPr lang="en-US" sz="1200" dirty="0">
                <a:solidFill>
                  <a:srgbClr val="FFFFFF"/>
                </a:solidFill>
                <a:ea typeface="Arial Narrow" pitchFamily="34" charset="0"/>
              </a:rPr>
              <a:t>, 2022 from SAM.GOV</a:t>
            </a:r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2877F-D982-C548-9404-3D00EE9FA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C3BE5FB-A32C-4BB8-B334-77B5B2E70B05}"/>
              </a:ext>
            </a:extLst>
          </p:cNvPr>
          <p:cNvGraphicFramePr>
            <a:graphicFrameLocks noGrp="1"/>
          </p:cNvGraphicFramePr>
          <p:nvPr/>
        </p:nvGraphicFramePr>
        <p:xfrm>
          <a:off x="4946650" y="1493024"/>
          <a:ext cx="3568700" cy="1733550"/>
        </p:xfrm>
        <a:graphic>
          <a:graphicData uri="http://schemas.openxmlformats.org/drawingml/2006/table">
            <a:tbl>
              <a:tblPr/>
              <a:tblGrid>
                <a:gridCol w="1955800">
                  <a:extLst>
                    <a:ext uri="{9D8B030D-6E8A-4147-A177-3AD203B41FA5}">
                      <a16:colId xmlns:a16="http://schemas.microsoft.com/office/drawing/2014/main" val="1930809515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val="3039145496"/>
                    </a:ext>
                  </a:extLst>
                </a:gridCol>
              </a:tblGrid>
              <a:tr h="2476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CATEGORY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DOLLARS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59469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DOLLARS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$4,511,390,041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5845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SMALL BUSINESS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$713,178,210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338167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SDB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$338,229,270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47287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WOSB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$194,573,665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08725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HUBZone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$62,592,285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156124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SDVOSB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$51,187,772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196273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/>
        </p:nvGraphicFramePr>
        <p:xfrm>
          <a:off x="0" y="1215342"/>
          <a:ext cx="9144000" cy="4499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296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1D08A-973A-4EEC-975A-F0A36919E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Langley Research Center (</a:t>
            </a:r>
            <a:r>
              <a:rPr lang="en-US" sz="1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LaRC</a:t>
            </a: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October - January FY22</a:t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 Goals vs. Actual Percentages</a:t>
            </a:r>
            <a:br>
              <a:rPr lang="en-US" sz="1600" dirty="0">
                <a:solidFill>
                  <a:srgbClr val="FFFFFF"/>
                </a:solidFill>
              </a:rPr>
            </a:br>
            <a:r>
              <a:rPr lang="en-US" sz="1200" dirty="0">
                <a:solidFill>
                  <a:srgbClr val="FFFFFF"/>
                </a:solidFill>
                <a:ea typeface="Arial Narrow" pitchFamily="34" charset="0"/>
              </a:rPr>
              <a:t>Data generated </a:t>
            </a:r>
            <a:r>
              <a:rPr lang="en-US" altLang="en-US" sz="1200" dirty="0"/>
              <a:t>February 4</a:t>
            </a:r>
            <a:r>
              <a:rPr lang="en-US" sz="1200" dirty="0">
                <a:solidFill>
                  <a:srgbClr val="FFFFFF"/>
                </a:solidFill>
                <a:ea typeface="Arial Narrow" pitchFamily="34" charset="0"/>
              </a:rPr>
              <a:t>, 2022 from SAM.GOV</a:t>
            </a:r>
            <a:endParaRPr lang="en-US" sz="1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DD29D1-4D72-4650-AF9D-78334EA1C8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200-00000A000000}"/>
              </a:ext>
            </a:extLst>
          </p:cNvPr>
          <p:cNvGraphicFramePr>
            <a:graphicFrameLocks/>
          </p:cNvGraphicFramePr>
          <p:nvPr/>
        </p:nvGraphicFramePr>
        <p:xfrm>
          <a:off x="0" y="1238491"/>
          <a:ext cx="9144000" cy="4476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D5B4FC-62E0-4A39-933F-725293EA3FF7}"/>
              </a:ext>
            </a:extLst>
          </p:cNvPr>
          <p:cNvGraphicFramePr>
            <a:graphicFrameLocks noGrp="1"/>
          </p:cNvGraphicFramePr>
          <p:nvPr/>
        </p:nvGraphicFramePr>
        <p:xfrm>
          <a:off x="4946650" y="1394291"/>
          <a:ext cx="3568700" cy="1733550"/>
        </p:xfrm>
        <a:graphic>
          <a:graphicData uri="http://schemas.openxmlformats.org/drawingml/2006/table">
            <a:tbl>
              <a:tblPr/>
              <a:tblGrid>
                <a:gridCol w="1955800">
                  <a:extLst>
                    <a:ext uri="{9D8B030D-6E8A-4147-A177-3AD203B41FA5}">
                      <a16:colId xmlns:a16="http://schemas.microsoft.com/office/drawing/2014/main" val="466242255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val="138078351"/>
                    </a:ext>
                  </a:extLst>
                </a:gridCol>
              </a:tblGrid>
              <a:tr h="2476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CATEGORY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DOLLARS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477183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DOLLARS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$49,054,804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805972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SMALL BUSINESS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$36,377,474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117948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SDB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$9,912,001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76631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WOSB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$4,730,752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91835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HUBZone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$420,783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080766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SDVOSB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$123,326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805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7774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4487" y="1083107"/>
            <a:ext cx="5986463" cy="447110"/>
          </a:xfrm>
        </p:spPr>
        <p:txBody>
          <a:bodyPr>
            <a:normAutofit/>
          </a:bodyPr>
          <a:lstStyle/>
          <a:p>
            <a:pPr algn="ctr">
              <a:defRPr/>
            </a:pPr>
            <a:endParaRPr lang="en-US" sz="1800" dirty="0">
              <a:sym typeface="Helvetica Neue" charset="0"/>
            </a:endParaRPr>
          </a:p>
          <a:p>
            <a:pPr algn="ctr">
              <a:defRPr/>
            </a:pPr>
            <a:endParaRPr lang="en-US" sz="1800" dirty="0">
              <a:sym typeface="Helvetica Neue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5148-782F-41B3-B796-D644024D3100}" type="slidenum">
              <a:rPr lang="en-US" altLang="en-US" smtClean="0"/>
              <a:pPr/>
              <a:t>4</a:t>
            </a:fld>
            <a:endParaRPr lang="en-US" altLang="en-US" sz="750" dirty="0">
              <a:latin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742" y="305738"/>
            <a:ext cx="893293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720"/>
            <a:r>
              <a:rPr lang="en-US" sz="2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UPCOMING CONTRACT OPPORTUNITIES</a:t>
            </a:r>
            <a:endParaRPr lang="en-US" sz="2700" b="1" i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031959"/>
              </p:ext>
            </p:extLst>
          </p:nvPr>
        </p:nvGraphicFramePr>
        <p:xfrm>
          <a:off x="48445" y="1186903"/>
          <a:ext cx="9047110" cy="4058476"/>
        </p:xfrm>
        <a:graphic>
          <a:graphicData uri="http://schemas.openxmlformats.org/drawingml/2006/table">
            <a:tbl>
              <a:tblPr firstRow="1" bandRow="1"/>
              <a:tblGrid>
                <a:gridCol w="3209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2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5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763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415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b="0" dirty="0">
                          <a:latin typeface="+mj-lt"/>
                          <a:cs typeface="Arial" panose="020B0604020202020204" pitchFamily="34" charset="0"/>
                        </a:rPr>
                        <a:t>Name of Procurement/Opportunity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NAICS Code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Set-Aside</a:t>
                      </a:r>
                      <a:endParaRPr lang="en-US" sz="11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Est.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RFP/RFQ Release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Remarks/Links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68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GeoCarb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Access to Space (GCATS)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336414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Sources Sought: </a:t>
                      </a:r>
                      <a:r>
                        <a:rPr lang="en-US" sz="1000" u="none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GCATS_Sources_Sought</a:t>
                      </a:r>
                      <a:endParaRPr lang="en-US" sz="1000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Responses Due: February 28, 2022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295200"/>
                  </a:ext>
                </a:extLst>
              </a:tr>
              <a:tr h="10020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NASA SBIR and STTR 2022 Phase I Program Solicitations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January 6, 2022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Proposals Due: March 9, 2022</a:t>
                      </a:r>
                    </a:p>
                    <a:p>
                      <a:pPr algn="ctr"/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NASA SBIR/STTR Program - </a:t>
                      </a: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/>
                        </a:rPr>
                        <a:t>https://sbir.nasa.gov/</a:t>
                      </a: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748167"/>
                  </a:ext>
                </a:extLst>
              </a:tr>
              <a:tr h="41962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Inflatable Aerodynamic Decelerators (IAD)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541715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January 31, 2022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Solicitation: 80LARC22R0016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Proposals due: March 15, 2022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87016"/>
                  </a:ext>
                </a:extLst>
              </a:tr>
              <a:tr h="40083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Announcement for Partnership Proposals (AFPP) to Advance Tipping Point Technologies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February 14, 2022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NSPIRES Solicitation: 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80HQTR22SOA02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sng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hlinkClick r:id="rId4"/>
                        </a:rPr>
                        <a:t>https://nspires.nasaprs.com</a:t>
                      </a:r>
                      <a:endParaRPr lang="en-US" sz="1000" b="0" u="none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Proposals due: March 31, 2022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272430"/>
                  </a:ext>
                </a:extLst>
              </a:tr>
              <a:tr h="394570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Space Technology Announcement of Collaboration Opportunity (ACO)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February 14, 2022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NSPIRES Solicitation: 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80HQTR22SOA01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https://nspires.nasaprs.com</a:t>
                      </a:r>
                      <a:endParaRPr lang="en-US" sz="100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Proposals due: March 31, 2022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369673"/>
                  </a:ext>
                </a:extLst>
              </a:tr>
              <a:tr h="46864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Enterprise Multimedia and Integrated Technical Services (</a:t>
                      </a:r>
                      <a:r>
                        <a:rPr lang="en-US" sz="1000" b="0" i="0" kern="12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eMITS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541519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Spring 2022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80TECH21RFI0007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Updated Draft PWS available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439080"/>
                  </a:ext>
                </a:extLst>
              </a:tr>
              <a:tr h="31725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Research, Science, and Engineering Services (RSES)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541715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Spring 2022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370995"/>
                  </a:ext>
                </a:extLst>
              </a:tr>
              <a:tr h="454173"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Earth Science Earth System Explorers Announcement of Opportunity (AO) Community Announcement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2022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NNH22ZDA002L</a:t>
                      </a:r>
                    </a:p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https://explorers.larc.nasa.gov/index.html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578690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6BAFAE4-32F2-4AB4-9313-10C32E9D9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/>
              <a:t>See beta.SAM.gov for updates and new opportunities!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5987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11" y="243189"/>
            <a:ext cx="8934253" cy="585957"/>
          </a:xfrm>
        </p:spPr>
        <p:txBody>
          <a:bodyPr>
            <a:noAutofit/>
          </a:bodyPr>
          <a:lstStyle/>
          <a:p>
            <a:pPr algn="ctr"/>
            <a:r>
              <a:rPr lang="en-US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Upcoming Learning Opportunities</a:t>
            </a:r>
            <a:endParaRPr lang="en-US" sz="27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457321"/>
              </p:ext>
            </p:extLst>
          </p:nvPr>
        </p:nvGraphicFramePr>
        <p:xfrm>
          <a:off x="118404" y="1202499"/>
          <a:ext cx="8934252" cy="403143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46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5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4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95905">
                  <a:extLst>
                    <a:ext uri="{9D8B030D-6E8A-4147-A177-3AD203B41FA5}">
                      <a16:colId xmlns:a16="http://schemas.microsoft.com/office/drawing/2014/main" val="578134319"/>
                    </a:ext>
                  </a:extLst>
                </a:gridCol>
              </a:tblGrid>
              <a:tr h="3598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Presenter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+mj-lt"/>
                          <a:cs typeface="Arial" panose="020B0604020202020204" pitchFamily="34" charset="0"/>
                        </a:rPr>
                        <a:t>Comments/Registration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4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February 23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NASA Engagement Workshop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NASA Minority University Research and Education Project (MUREP)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  <a:hlinkClick r:id="rId3"/>
                        </a:rPr>
                        <a:t>https://www.eventbrite.com/e/nasa-hbcumsi-engagement-forum-at-the-ciaa-registration-244608299007</a:t>
                      </a: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452818618"/>
                  </a:ext>
                </a:extLst>
              </a:tr>
              <a:tr h="45162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March 16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OSBP Learning Series: Women-Owned Small Business Success at NASA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Past NASA SBIA </a:t>
                      </a:r>
                    </a:p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WOSB winners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https://www.nasa.gov/osbp/learning-series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640859318"/>
                  </a:ext>
                </a:extLst>
              </a:tr>
              <a:tr h="45162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OSBP Learning Series: Financial Management for Small Business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SBA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https://www.nasa.gov/osbp/learning-series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661684392"/>
                  </a:ext>
                </a:extLst>
              </a:tr>
              <a:tr h="2926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18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OSBP Learning Series: NASA Product Services Lines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https://www.nasa.gov/osbp/learning-series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86130078"/>
                  </a:ext>
                </a:extLst>
              </a:tr>
              <a:tr h="45162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15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OSBP Learning Series: Annual NASA Small Business Town Hall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NASA OSBP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https://www.nasa.gov/osbp/learning-series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290816907"/>
                  </a:ext>
                </a:extLst>
              </a:tr>
              <a:tr h="41833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20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Partnering with NASA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https://www.nasa.gov/osbp/learning-series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881999737"/>
                  </a:ext>
                </a:extLst>
              </a:tr>
              <a:tr h="45162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 17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to do Business with the NASA Information Technology Procurement Office (ITPO)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NASA ITPO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https://www.nasa.gov/osbp/learning-series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579714205"/>
                  </a:ext>
                </a:extLst>
              </a:tr>
              <a:tr h="45162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September 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HUBZone Program Update and Resources for Small Business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/>
                        </a:rPr>
                        <a:t>https://www.nasa.gov/osbp/learning-series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6468930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D1F81-D034-4373-84CC-128618D2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908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49" y="286372"/>
            <a:ext cx="8930587" cy="585957"/>
          </a:xfrm>
        </p:spPr>
        <p:txBody>
          <a:bodyPr>
            <a:noAutofit/>
          </a:bodyPr>
          <a:lstStyle/>
          <a:p>
            <a:pPr algn="ctr"/>
            <a:r>
              <a:rPr lang="en-US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Upcoming Outreach Opportunities</a:t>
            </a:r>
            <a:endParaRPr lang="en-US" sz="27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284651"/>
              </p:ext>
            </p:extLst>
          </p:nvPr>
        </p:nvGraphicFramePr>
        <p:xfrm>
          <a:off x="79848" y="1145990"/>
          <a:ext cx="8930587" cy="417794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78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97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8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63713">
                  <a:extLst>
                    <a:ext uri="{9D8B030D-6E8A-4147-A177-3AD203B41FA5}">
                      <a16:colId xmlns:a16="http://schemas.microsoft.com/office/drawing/2014/main" val="578134319"/>
                    </a:ext>
                  </a:extLst>
                </a:gridCol>
              </a:tblGrid>
              <a:tr h="23316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Host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Comments/Registration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668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February 22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Opportunities for Rochester Small Businesses to Support NASA and the Artemis Program </a:t>
                      </a:r>
                      <a:endParaRPr lang="en-US" sz="10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Congressman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Morelle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&amp; NASA OSBP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Virtual Event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https://www.eventbrite.com/e/opp-for-rochester-small-businesses-to-support-nasa-and-the-artemis-program-registration-264309907047</a:t>
                      </a:r>
                      <a:endParaRPr lang="en-US" sz="900" u="none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635587706"/>
                  </a:ext>
                </a:extLst>
              </a:tr>
              <a:tr h="45648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February 23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NASA HBCU/MSI Engagement Forum at the CIAA</a:t>
                      </a:r>
                      <a:endParaRPr lang="en-US" sz="10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NASA MUREP &amp; </a:t>
                      </a:r>
                    </a:p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NASA OSBP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Virtual Event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  <a:hlinkClick r:id="rId4"/>
                        </a:rPr>
                        <a:t>https://www.eventbrite.com/e/nasa-hbcumsi-engagement-forum-at-the-ciaa-registration-244608299007</a:t>
                      </a:r>
                      <a:r>
                        <a:rPr lang="en-US" sz="9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621008377"/>
                  </a:ext>
                </a:extLst>
              </a:tr>
              <a:tr h="576579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March 1-2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2022 SAME Small Business Outreach + Industry Day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Society of American Military Engineers (SAME)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In-person only – Virginia Beach Convention Center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  <a:hlinkClick r:id="rId5"/>
                        </a:rPr>
                        <a:t>https://www.same.org/calendar/ctl/Details/Mid/7385/ItemID/7444?ContainerSrc=[G]Containers/SAME/No%20Title</a:t>
                      </a:r>
                      <a:r>
                        <a:rPr lang="en-US" sz="9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298909366"/>
                  </a:ext>
                </a:extLst>
              </a:tr>
              <a:tr h="48689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March 9-10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National Small Business Federal Contracting Summit | DC Spring 2022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U.S. Women’s Chamber of Commerce (USWCC)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Virtual Matchmaking (March 10)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  <a:hlinkClick r:id="rId6"/>
                        </a:rPr>
                        <a:t>https://www.uswcc.org/events/national-small-business-federal-contracting-summit-spring-2022/</a:t>
                      </a:r>
                      <a:r>
                        <a:rPr lang="en-US" sz="9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542475639"/>
                  </a:ext>
                </a:extLst>
              </a:tr>
              <a:tr h="23204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March 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NASA OSBP Outreach Event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NASA OSBP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Virtual Event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  <a:hlinkClick r:id="rId7"/>
                        </a:rPr>
                        <a:t>https://www.nasa.gov/osbp/regional-outreach</a:t>
                      </a:r>
                      <a:r>
                        <a:rPr lang="en-US" sz="9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466849463"/>
                  </a:ext>
                </a:extLst>
              </a:tr>
              <a:tr h="29672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March 31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33</a:t>
                      </a:r>
                      <a:r>
                        <a:rPr lang="en-US" sz="1000" baseline="30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rd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Marshall Small Business Alliance Meeting with Office of Procurement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NASA MSFC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Virtual Event – PSL Update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sng" kern="1200" dirty="0">
                          <a:solidFill>
                            <a:srgbClr val="2B7AB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https://www.eventbrite.com/e/33rd-marshall-small-business-alliance-meeting-with-office-of-procurement-tickets-240637401947</a:t>
                      </a:r>
                      <a:endParaRPr lang="en-US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111938650"/>
                  </a:ext>
                </a:extLst>
              </a:tr>
              <a:tr h="22995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June 9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NASA OSBP Outreach Event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NASA OSBP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Virtual Event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  <a:hlinkClick r:id="rId7"/>
                        </a:rPr>
                        <a:t>https://www.nasa.gov/osbp/regional-outreach</a:t>
                      </a:r>
                      <a:r>
                        <a:rPr lang="en-US" sz="9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509217502"/>
                  </a:ext>
                </a:extLst>
              </a:tr>
              <a:tr h="637188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July 6-7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Tidewater/Hampton Roads Small Business Contracting Conference &amp; Expo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Contract Ready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In-person only – Hampton Roads Convention Center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  <a:hlinkClick r:id="rId8"/>
                        </a:rPr>
                        <a:t>https://ticketbud.com/events/958f473a-d1f4-11eb-b5dc-42010a717014</a:t>
                      </a:r>
                      <a:r>
                        <a:rPr lang="en-US" sz="900" u="none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65859734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783A6-32C2-41F9-88F7-764BBF5C8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62244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6073699"/>
              </p:ext>
            </p:extLst>
          </p:nvPr>
        </p:nvGraphicFramePr>
        <p:xfrm>
          <a:off x="56509" y="1171254"/>
          <a:ext cx="8996146" cy="1760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0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5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9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4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Source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Location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effectLst/>
                        </a:rPr>
                        <a:t>Comments</a:t>
                      </a:r>
                      <a:endParaRPr lang="en-US" sz="900" dirty="0"/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75">
                <a:tc>
                  <a:txBody>
                    <a:bodyPr/>
                    <a:lstStyle/>
                    <a:p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SAM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hlinkClick r:id="rId3"/>
                        </a:rPr>
                        <a:t>https://sam.gov/</a:t>
                      </a:r>
                      <a:r>
                        <a:rPr lang="en-US" sz="900" b="0" dirty="0"/>
                        <a:t> 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/>
                        <a:t>Federal contract opportunities website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1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NASA Acquisition Forecast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  <a:hlinkClick r:id="rId4"/>
                        </a:rPr>
                        <a:t>https://www.hq.nasa.gov/office/procurement/forecast/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Agency-wide acquisition forecast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423354021"/>
                  </a:ext>
                </a:extLst>
              </a:tr>
              <a:tr h="223354">
                <a:tc>
                  <a:txBody>
                    <a:bodyPr/>
                    <a:lstStyle/>
                    <a:p>
                      <a:r>
                        <a:rPr lang="en-US" sz="900" b="0" dirty="0"/>
                        <a:t>NASA Solicitation and Proposal Integrated Review and Evaluation System (NSPIRES)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  <a:hlinkClick r:id="rId5"/>
                        </a:rPr>
                        <a:t>https://nspires.nasaprs.com/external/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Research opportunities in science and technology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231">
                <a:tc>
                  <a:txBody>
                    <a:bodyPr/>
                    <a:lstStyle/>
                    <a:p>
                      <a:r>
                        <a:rPr lang="en-US" sz="900" b="0" dirty="0"/>
                        <a:t>NASA Small Business Innovation Research/Small Business Technology Transfer (SBIR/STTR)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  <a:hlinkClick r:id="rId6"/>
                        </a:rPr>
                        <a:t>https://sbir.gsfc.nasa.gov/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Opportunities for small, high technology companies and research institutions to participate in Federal Government sponsored R&amp;D efforts in key technology areas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834">
                <a:tc>
                  <a:txBody>
                    <a:bodyPr/>
                    <a:lstStyle/>
                    <a:p>
                      <a:r>
                        <a:rPr lang="en-US" sz="900" b="0" dirty="0"/>
                        <a:t>NASA Active Contract List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NASA OSBP Mobile App and 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  <a:hlinkClick r:id="rId7"/>
                        </a:rPr>
                        <a:t>www.nasa.gov/osbp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Available for download on IOS and Android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3593-C7EF-7B4B-9478-17F0C6DC43BC}" type="slidenum">
              <a:rPr lang="en-US" smtClean="0"/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29413" y="150415"/>
            <a:ext cx="6858000" cy="952500"/>
          </a:xfrm>
        </p:spPr>
        <p:txBody>
          <a:bodyPr>
            <a:normAutofit/>
          </a:bodyPr>
          <a:lstStyle/>
          <a:p>
            <a:pPr algn="ctr"/>
            <a:r>
              <a:rPr lang="en-US" sz="2700" dirty="0">
                <a:latin typeface="Franklin Gothic Book" panose="020B0503020102020204" pitchFamily="34" charset="0"/>
              </a:rPr>
              <a:t>Where to find opportunities</a:t>
            </a:r>
          </a:p>
        </p:txBody>
      </p:sp>
    </p:spTree>
    <p:extLst>
      <p:ext uri="{BB962C8B-B14F-4D97-AF65-F5344CB8AC3E}">
        <p14:creationId xmlns:p14="http://schemas.microsoft.com/office/powerpoint/2010/main" val="20574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04" y="194119"/>
            <a:ext cx="8912832" cy="747223"/>
          </a:xfrm>
        </p:spPr>
        <p:txBody>
          <a:bodyPr>
            <a:noAutofit/>
          </a:bodyPr>
          <a:lstStyle/>
          <a:p>
            <a:pPr algn="ctr"/>
            <a:r>
              <a:rPr lang="en-US" altLang="en-US" sz="27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Contact Information &amp; Links</a:t>
            </a:r>
            <a:endParaRPr lang="en-US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8701" y="1152395"/>
            <a:ext cx="8871735" cy="351271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altLang="en-US" sz="15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Robert Betts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1200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Small Business Specialist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1200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NASA Office of Small Business Programs – Langley Research Center</a:t>
            </a:r>
          </a:p>
          <a:p>
            <a:pPr marL="0" indent="0" algn="ctr">
              <a:spcBef>
                <a:spcPts val="225"/>
              </a:spcBef>
              <a:buNone/>
            </a:pPr>
            <a:r>
              <a:rPr lang="en-US" altLang="en-US" sz="1200" b="1" dirty="0">
                <a:latin typeface="Franklin Gothic Book" panose="020B0503020102020204" pitchFamily="34" charset="0"/>
              </a:rPr>
              <a:t>Tel:</a:t>
            </a:r>
            <a:r>
              <a:rPr lang="en-US" altLang="en-US" sz="1200" dirty="0">
                <a:latin typeface="Franklin Gothic Book" panose="020B0503020102020204" pitchFamily="34" charset="0"/>
              </a:rPr>
              <a:t> (757) 864-6074</a:t>
            </a:r>
          </a:p>
          <a:p>
            <a:pPr marL="0" indent="0" algn="ctr">
              <a:spcBef>
                <a:spcPts val="225"/>
              </a:spcBef>
              <a:buNone/>
            </a:pPr>
            <a:r>
              <a:rPr 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Email: </a:t>
            </a:r>
            <a:r>
              <a:rPr 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  <a:hlinkClick r:id="rId3"/>
              </a:rPr>
              <a:t>larc-S</a:t>
            </a:r>
            <a:r>
              <a:rPr lang="en-US" sz="1200" b="1" u="sng" kern="0" dirty="0">
                <a:solidFill>
                  <a:srgbClr val="0092D2"/>
                </a:solidFill>
                <a:latin typeface="Franklin Gothic Book" panose="020B0503020102020204" pitchFamily="34" charset="0"/>
                <a:sym typeface="Arial" panose="020B0604020202020204" pitchFamily="34" charset="0"/>
                <a:hlinkClick r:id="rId3"/>
              </a:rPr>
              <a:t>mallBusiness@mail.nasa.gov</a:t>
            </a:r>
            <a:endParaRPr lang="en-US" sz="1200" b="1" u="sng" kern="0" dirty="0">
              <a:solidFill>
                <a:srgbClr val="0092D2"/>
              </a:solidFill>
              <a:latin typeface="Franklin Gothic Book" panose="020B0503020102020204" pitchFamily="34" charset="0"/>
              <a:sym typeface="Arial" panose="020B0604020202020204" pitchFamily="34" charset="0"/>
            </a:endParaRPr>
          </a:p>
          <a:p>
            <a:pPr marL="0" indent="0" algn="ctr">
              <a:spcBef>
                <a:spcPts val="225"/>
              </a:spcBef>
              <a:buNone/>
            </a:pPr>
            <a:endParaRPr lang="en-US" sz="1200" b="1" u="sng" kern="0" dirty="0">
              <a:solidFill>
                <a:srgbClr val="0092D2"/>
              </a:solidFill>
              <a:latin typeface="Franklin Gothic Book" panose="020B0503020102020204" pitchFamily="34" charset="0"/>
              <a:sym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Website: </a:t>
            </a:r>
            <a:r>
              <a:rPr lang="en-US" altLang="en-US" sz="1200" b="1" u="sng" kern="0" dirty="0">
                <a:solidFill>
                  <a:srgbClr val="0092D2"/>
                </a:solidFill>
                <a:latin typeface="Franklin Gothic Book" panose="020B0503020102020204" pitchFamily="34" charset="0"/>
                <a:sym typeface="Arial" panose="020B0604020202020204" pitchFamily="34" charset="0"/>
                <a:hlinkClick r:id="rId4"/>
              </a:rPr>
              <a:t>www.nasa.gov</a:t>
            </a:r>
            <a:r>
              <a:rPr lang="en-US" altLang="en-US" sz="1200" b="1" u="sng" kern="0" dirty="0">
                <a:solidFill>
                  <a:srgbClr val="0092D2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/osbp</a:t>
            </a:r>
          </a:p>
          <a:p>
            <a:pPr marL="0" indent="0" algn="ctr">
              <a:buNone/>
            </a:pPr>
            <a:r>
              <a:rPr 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NASA Vendor Database via Google Forms: </a:t>
            </a:r>
            <a:r>
              <a:rPr lang="en-US" sz="1050" b="1" u="sng" dirty="0">
                <a:latin typeface="Franklin Gothic Book" panose="020B0503020102020204" pitchFamily="34" charset="0"/>
                <a:hlinkClick r:id="rId5"/>
              </a:rPr>
              <a:t>https://docs.google.com/forms/d/1X7YrIAZoC9u4eosdypPhtyLlBTXHDDxs1v4s0orJAJY/edit?usp=sharing</a:t>
            </a:r>
            <a:endParaRPr lang="en-US" sz="1050" b="1" dirty="0"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NASA Partnerships: </a:t>
            </a:r>
            <a:r>
              <a:rPr lang="en-US" sz="1200" dirty="0">
                <a:latin typeface="Franklin Gothic Medium" panose="020B0603020102020204" pitchFamily="34" charset="0"/>
                <a:hlinkClick r:id="rId6"/>
              </a:rPr>
              <a:t>www.nasa.gov/partnerships</a:t>
            </a:r>
            <a:endParaRPr lang="en-US" sz="1200" dirty="0">
              <a:latin typeface="Franklin Gothic Medium" panose="020B0603020102020204" pitchFamily="34" charset="0"/>
            </a:endParaRP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NASA Tech Transfer: </a:t>
            </a:r>
            <a:r>
              <a:rPr lang="en-US" sz="1200" b="1" dirty="0">
                <a:solidFill>
                  <a:prstClr val="black"/>
                </a:solidFill>
                <a:latin typeface="Franklin Gothic Book" panose="020B0503020102020204" pitchFamily="34" charset="0"/>
                <a:hlinkClick r:id="rId7"/>
              </a:rPr>
              <a:t>http://technology.nasa.gov</a:t>
            </a:r>
            <a:endParaRPr lang="en-US" sz="1200" b="1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US" sz="1200" b="1" dirty="0">
                <a:solidFill>
                  <a:prstClr val="black"/>
                </a:solidFill>
                <a:latin typeface="Franklin Gothic Book" panose="020B0503020102020204" pitchFamily="34" charset="0"/>
              </a:rPr>
              <a:t>NASA SBIR/STTR: </a:t>
            </a:r>
            <a:r>
              <a:rPr lang="en-US" sz="1200" b="1" dirty="0">
                <a:solidFill>
                  <a:prstClr val="black"/>
                </a:solidFill>
                <a:latin typeface="Franklin Gothic Book" panose="020B0503020102020204" pitchFamily="34" charset="0"/>
                <a:hlinkClick r:id="rId8"/>
              </a:rPr>
              <a:t>www.sbir.nasa.gov</a:t>
            </a:r>
            <a:endParaRPr lang="en-US" sz="1200" b="1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2021 NASA Langley Research Center Annual Report: </a:t>
            </a:r>
            <a:r>
              <a:rPr lang="en-US" sz="1200" u="sng" dirty="0">
                <a:solidFill>
                  <a:srgbClr val="0563C1"/>
                </a:solidFill>
                <a:effectLst/>
                <a:latin typeface="Franklin Gothic Book" panose="020B05030201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https://oh.larc.nasa.gov/oh/annual-report/2021/</a:t>
            </a:r>
            <a:r>
              <a:rPr lang="en-US" sz="1200" dirty="0">
                <a:latin typeface="Franklin Gothic Book" panose="020B0503020102020204" pitchFamily="34" charset="0"/>
              </a:rPr>
              <a:t>  </a:t>
            </a: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NASA Spinoff 2022: </a:t>
            </a:r>
            <a:r>
              <a:rPr lang="en-US" sz="1200" dirty="0">
                <a:latin typeface="Franklin Gothic Medium" panose="020B0603020102020204" pitchFamily="34" charset="0"/>
                <a:hlinkClick r:id="rId10"/>
              </a:rPr>
              <a:t>https://spinoff.nasa.gov/sites/default/files/2022-01/Spinoff.2022.pdf</a:t>
            </a:r>
            <a:r>
              <a:rPr lang="en-US" sz="1200" dirty="0">
                <a:latin typeface="Franklin Gothic Medium" panose="020B0603020102020204" pitchFamily="34" charset="0"/>
              </a:rPr>
              <a:t> </a:t>
            </a:r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4121416" y="5197682"/>
            <a:ext cx="922178" cy="186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/>
          <a:lstStyle>
            <a:lvl1pPr marL="39688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/>
            <a:r>
              <a:rPr lang="en-US" altLang="en-US" sz="900" dirty="0">
                <a:solidFill>
                  <a:prstClr val="black"/>
                </a:solidFill>
                <a:latin typeface="Gadugi" panose="020B0502040204020203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@</a:t>
            </a:r>
            <a:r>
              <a:rPr lang="en-US" altLang="en-US" sz="900" dirty="0">
                <a:solidFill>
                  <a:prstClr val="black"/>
                </a:solidFill>
                <a:latin typeface="Franklin Gothic Book" panose="020B0503020102020204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NASA_OSBP</a:t>
            </a:r>
          </a:p>
        </p:txBody>
      </p:sp>
      <p:sp>
        <p:nvSpPr>
          <p:cNvPr id="12" name="Rectangle 12"/>
          <p:cNvSpPr>
            <a:spLocks/>
          </p:cNvSpPr>
          <p:nvPr/>
        </p:nvSpPr>
        <p:spPr bwMode="auto">
          <a:xfrm>
            <a:off x="2552018" y="5175711"/>
            <a:ext cx="1133735" cy="186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/>
          <a:lstStyle>
            <a:lvl1pPr marL="39688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/>
            <a:r>
              <a:rPr lang="en-US" altLang="en-US" sz="900" dirty="0">
                <a:solidFill>
                  <a:prstClr val="black"/>
                </a:solidFill>
                <a:latin typeface="Franklin Gothic Book" panose="020B0503020102020204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NASASmallBusiness</a:t>
            </a:r>
          </a:p>
        </p:txBody>
      </p:sp>
      <p:sp>
        <p:nvSpPr>
          <p:cNvPr id="13" name="Rectangle 15"/>
          <p:cNvSpPr>
            <a:spLocks/>
          </p:cNvSpPr>
          <p:nvPr/>
        </p:nvSpPr>
        <p:spPr bwMode="auto">
          <a:xfrm>
            <a:off x="5479256" y="5168485"/>
            <a:ext cx="1381125" cy="220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/>
          <a:lstStyle>
            <a:lvl1pPr marL="39688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/>
            <a:r>
              <a:rPr lang="en-US" altLang="en-US" sz="900" dirty="0">
                <a:solidFill>
                  <a:prstClr val="black"/>
                </a:solidFill>
                <a:latin typeface="Franklin Gothic Book" panose="020B0503020102020204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NASA Vendor Database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8</a:t>
            </a:fld>
            <a:endParaRPr lang="en-US" dirty="0"/>
          </a:p>
        </p:txBody>
      </p:sp>
      <p:pic>
        <p:nvPicPr>
          <p:cNvPr id="14" name="Picture 13" descr="Facebook icon">
            <a:hlinkClick r:id="rId11" tooltip="OSBP on Facebook"/>
            <a:extLst>
              <a:ext uri="{FF2B5EF4-FFF2-40B4-BE49-F238E27FC236}">
                <a16:creationId xmlns:a16="http://schemas.microsoft.com/office/drawing/2014/main" id="{BA9DC0EC-EC48-49ED-92D8-15F752F04E3C}"/>
              </a:ext>
            </a:extLst>
          </p:cNvPr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343" y="4714128"/>
            <a:ext cx="447083" cy="405338"/>
          </a:xfrm>
          <a:prstGeom prst="rect">
            <a:avLst/>
          </a:prstGeom>
        </p:spPr>
      </p:pic>
      <p:pic>
        <p:nvPicPr>
          <p:cNvPr id="15" name="Picture 14" descr="Twitter icon">
            <a:hlinkClick r:id="rId13" tooltip="OSBP on Twitter"/>
            <a:extLst>
              <a:ext uri="{FF2B5EF4-FFF2-40B4-BE49-F238E27FC236}">
                <a16:creationId xmlns:a16="http://schemas.microsoft.com/office/drawing/2014/main" id="{B0ADD06F-485B-4ECE-A4C0-999DC2C4444F}"/>
              </a:ext>
            </a:extLst>
          </p:cNvPr>
          <p:cNvPicPr/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345" y="4715522"/>
            <a:ext cx="372950" cy="405337"/>
          </a:xfrm>
          <a:prstGeom prst="rect">
            <a:avLst/>
          </a:prstGeom>
        </p:spPr>
      </p:pic>
      <p:pic>
        <p:nvPicPr>
          <p:cNvPr id="16" name="Picture 15" descr="NASA Vendor Database icon">
            <a:hlinkClick r:id="rId15" tooltip="NASA Vendor Database"/>
            <a:extLst>
              <a:ext uri="{FF2B5EF4-FFF2-40B4-BE49-F238E27FC236}">
                <a16:creationId xmlns:a16="http://schemas.microsoft.com/office/drawing/2014/main" id="{39BA71D0-BB6E-4138-8802-73CE18CB7DEB}"/>
              </a:ext>
            </a:extLst>
          </p:cNvPr>
          <p:cNvPicPr/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658" y="4714130"/>
            <a:ext cx="372950" cy="40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585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SBP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FA7F4"/>
      </a:accent1>
      <a:accent2>
        <a:srgbClr val="FADE21"/>
      </a:accent2>
      <a:accent3>
        <a:srgbClr val="A5A5A5"/>
      </a:accent3>
      <a:accent4>
        <a:srgbClr val="FFA905"/>
      </a:accent4>
      <a:accent5>
        <a:srgbClr val="2B7AB4"/>
      </a:accent5>
      <a:accent6>
        <a:srgbClr val="70AD47"/>
      </a:accent6>
      <a:hlink>
        <a:srgbClr val="2B7AB4"/>
      </a:hlink>
      <a:folHlink>
        <a:srgbClr val="D7621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10 - LCSC SB Update Center" id="{ABC65929-E2DE-4C29-88C9-406AFA4F03AC}" vid="{9E059C9A-F017-421D-817A-55DFE617E3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4bdf555-ed74-49fc-9172-35f0122ddbf1">X42FUWTPVHZK-419532041-2177</_dlc_DocId>
    <_dlc_DocIdUrl xmlns="94bdf555-ed74-49fc-9172-35f0122ddbf1">
      <Url>https://itcdcmsportal.hq.nasa.gov/organization/hqosbp/sbss/_layouts/15/DocIdRedir.aspx?ID=X42FUWTPVHZK-419532041-2177</Url>
      <Description>X42FUWTPVHZK-419532041-2177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C2E690287E9443975D2B459689C2E6" ma:contentTypeVersion="3" ma:contentTypeDescription="Create a new document." ma:contentTypeScope="" ma:versionID="a0a4d33779251b86a81dcde212ff4a4a">
  <xsd:schema xmlns:xsd="http://www.w3.org/2001/XMLSchema" xmlns:xs="http://www.w3.org/2001/XMLSchema" xmlns:p="http://schemas.microsoft.com/office/2006/metadata/properties" xmlns:ns2="94bdf555-ed74-49fc-9172-35f0122ddbf1" xmlns:ns3="aa04f444-95a2-4502-8a33-bc8688baf6ee" targetNamespace="http://schemas.microsoft.com/office/2006/metadata/properties" ma:root="true" ma:fieldsID="fdd717796140ba3a063e4b8516438c4f" ns2:_="" ns3:_="">
    <xsd:import namespace="94bdf555-ed74-49fc-9172-35f0122ddbf1"/>
    <xsd:import namespace="aa04f444-95a2-4502-8a33-bc8688baf6e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bdf555-ed74-49fc-9172-35f0122ddbf1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04f444-95a2-4502-8a33-bc8688baf6e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708B1B-0C9D-41CA-9753-14D6B23AE11C}">
  <ds:schemaRefs>
    <ds:schemaRef ds:uri="http://purl.org/dc/terms/"/>
    <ds:schemaRef ds:uri="http://www.w3.org/XML/1998/namespace"/>
    <ds:schemaRef ds:uri="http://purl.org/dc/dcmitype/"/>
    <ds:schemaRef ds:uri="http://schemas.microsoft.com/office/2006/metadata/properties"/>
    <ds:schemaRef ds:uri="http://purl.org/dc/elements/1.1/"/>
    <ds:schemaRef ds:uri="94bdf555-ed74-49fc-9172-35f0122ddbf1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a04f444-95a2-4502-8a33-bc8688baf6ee"/>
  </ds:schemaRefs>
</ds:datastoreItem>
</file>

<file path=customXml/itemProps2.xml><?xml version="1.0" encoding="utf-8"?>
<ds:datastoreItem xmlns:ds="http://schemas.openxmlformats.org/officeDocument/2006/customXml" ds:itemID="{2ABF8156-53BC-4AF5-AC35-F60DBF6499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bdf555-ed74-49fc-9172-35f0122ddbf1"/>
    <ds:schemaRef ds:uri="aa04f444-95a2-4502-8a33-bc8688baf6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989A92-7B82-4DE3-9063-2EC03FC547E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2DADA97A-BAA5-4DD3-845F-484E5F06D5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2020-10 - LCSC SB Update Center</Template>
  <TotalTime>19222</TotalTime>
  <Words>1181</Words>
  <Application>Microsoft Office PowerPoint</Application>
  <PresentationFormat>On-screen Show (16:10)</PresentationFormat>
  <Paragraphs>245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Black</vt:lpstr>
      <vt:lpstr>Calibri</vt:lpstr>
      <vt:lpstr>Franklin Gothic Book</vt:lpstr>
      <vt:lpstr>Franklin Gothic Medium</vt:lpstr>
      <vt:lpstr>Gadugi</vt:lpstr>
      <vt:lpstr>Impact</vt:lpstr>
      <vt:lpstr>Times New Roman</vt:lpstr>
      <vt:lpstr>Office Theme</vt:lpstr>
      <vt:lpstr>LCSC Small Business Update</vt:lpstr>
      <vt:lpstr>NASA Agency October - January FY22 Prime Goals vs. Actual Percentages Data generated February 4, 2022 from SAM.GOV</vt:lpstr>
      <vt:lpstr>Langley Research Center (LaRC) October - January FY22 Prime Goals vs. Actual Percentages Data generated February 4, 2022 from SAM.GOV</vt:lpstr>
      <vt:lpstr>PowerPoint Presentation</vt:lpstr>
      <vt:lpstr>Upcoming Learning Opportunities</vt:lpstr>
      <vt:lpstr>Upcoming Outreach Opportunities</vt:lpstr>
      <vt:lpstr>Where to find opportunities</vt:lpstr>
      <vt:lpstr>Contact Information &amp; Links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LCSC Small Business Update</dc:title>
  <dc:creator>Betts, Robert O. (LARC-B1)</dc:creator>
  <cp:lastModifiedBy>Betts, Robert O. (LARC-B1)</cp:lastModifiedBy>
  <cp:revision>197</cp:revision>
  <cp:lastPrinted>2021-04-15T14:53:36Z</cp:lastPrinted>
  <dcterms:created xsi:type="dcterms:W3CDTF">2020-11-10T15:42:11Z</dcterms:created>
  <dcterms:modified xsi:type="dcterms:W3CDTF">2022-02-17T18:12:06Z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0x01010096C2E690287E9443975D2B459689C2E6</vt:lpwstr>
  </property>
  <property fmtid="{D5CDD505-2E9C-101B-9397-08002B2CF9AE}" pid="3" name="_dlc_DocIdItemGuid">
    <vt:lpwstr>fcdd3adc-65b1-45ed-9c77-1965f9b9be47</vt:lpwstr>
  </property>
</Properties>
</file>