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4"/>
  </p:notesMasterIdLst>
  <p:sldIdLst>
    <p:sldId id="256" r:id="rId6"/>
    <p:sldId id="341" r:id="rId7"/>
    <p:sldId id="342" r:id="rId8"/>
    <p:sldId id="340" r:id="rId9"/>
    <p:sldId id="332" r:id="rId10"/>
    <p:sldId id="338" r:id="rId11"/>
    <p:sldId id="309" r:id="rId12"/>
    <p:sldId id="288" r:id="rId13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matth4\Desktop\OSBP\Reports\Metric%20Reports\FY22\February%202022\2.4.2022%20October%201%202021%20-%20%20January%2031%202022%20FY22%20Metrics%20with%20Tech%20Lin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BC-47C8-992C-77FFFEB22230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BC-47C8-992C-77FFFEB22230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BC-47C8-992C-77FFFEB22230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BC-47C8-992C-77FFFEB22230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BC-47C8-992C-77FFFEB2223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0.1575</c:v>
                </c:pt>
                <c:pt idx="1">
                  <c:v>8.2000000000000003E-2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BC-47C8-992C-77FFFEB22230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BC-47C8-992C-77FFFEB22230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BC-47C8-992C-77FFFEB22230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0BC-47C8-992C-77FFFEB22230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BC-47C8-992C-77FFFEB22230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BC-47C8-992C-77FFFEB2223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0.15808391715603382</c:v>
                </c:pt>
                <c:pt idx="1">
                  <c:v>7.4972296156203669E-2</c:v>
                </c:pt>
                <c:pt idx="2">
                  <c:v>4.3129426441006764E-2</c:v>
                </c:pt>
                <c:pt idx="3">
                  <c:v>1.3874279189153351E-2</c:v>
                </c:pt>
                <c:pt idx="4">
                  <c:v>1.1346341430202219E-2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0BC-47C8-992C-77FFFEB22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2E-4236-84E5-9CA7942650B5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2E-4236-84E5-9CA7942650B5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2E-4236-84E5-9CA7942650B5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2E-4236-84E5-9CA7942650B5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2E-4236-84E5-9CA794265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0.51900000000000002</c:v>
                </c:pt>
                <c:pt idx="1">
                  <c:v>9.2999999999999999E-2</c:v>
                </c:pt>
                <c:pt idx="2">
                  <c:v>0.14699999999999999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2E-4236-84E5-9CA7942650B5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2E-4236-84E5-9CA7942650B5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2E-4236-84E5-9CA7942650B5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2E-4236-84E5-9CA7942650B5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2E-4236-84E5-9CA7942650B5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2E-4236-84E5-9CA794265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0.74156802421331003</c:v>
                </c:pt>
                <c:pt idx="1">
                  <c:v>0.20205973872159599</c:v>
                </c:pt>
                <c:pt idx="2">
                  <c:v>9.6438089045196601E-2</c:v>
                </c:pt>
                <c:pt idx="3">
                  <c:v>8.5778142543952492E-3</c:v>
                </c:pt>
                <c:pt idx="4">
                  <c:v>2.51405018599366E-3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C2E-4236-84E5-9CA794265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02/17/2022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bir.nasa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xplorers.larc.nasa.gov/index.html" TargetMode="External"/><Relationship Id="rId4" Type="http://schemas.openxmlformats.org/officeDocument/2006/relationships/hyperlink" Target="https://nspires.nasapr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nasa-hbcumsi-engagement-forum-at-the-ciaa-registration-24460829900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sa.gov/osbp/learning-serie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icketbud.com/events/958f473a-d1f4-11eb-b5dc-42010a717014" TargetMode="External"/><Relationship Id="rId3" Type="http://schemas.openxmlformats.org/officeDocument/2006/relationships/hyperlink" Target="https://gcc02.safelinks.protection.outlook.com/?url=https%3A%2F%2Fclicks.eventbrite.com%2Ff%2Fa%2FhuhtU3Spy_Nt8BA-LSDZFQ~~%2FAAQxAQA~%2FRgRj683OP0SBaHR0cHM6Ly93d3cuZXZlbnRicml0ZS5jb20vZS9vcHAtZm9yLXJvY2hlc3Rlci1zbWFsbC1idXNpbmVzc2VzLXRvLXN1cHBvcnQtbmFzYS1hbmQtdGhlLWFydGVtaXMtcHJvZ3JhbS1yZWdpc3RyYXRpb24tMjY0MzA5OTA3MDQ3VwNzcGNCCmIFTpoKYkEt8RlSIGxhcmMtc21hbGxidXNpbmVzc0BtYWlsLm5hc2EuZ292WAQAAAAA&amp;data=04%7C01%7Clarc-smallbusiness%40mail.nasa.gov%7C5c0cbd870ab34f3e75fc08d9efe4dd9d%7C7005d45845be48ae8140d43da96dd17b%7C0%7C0%7C637804588529914612%7CUnknown%7CTWFpbGZsb3d8eyJWIjoiMC4wLjAwMDAiLCJQIjoiV2luMzIiLCJBTiI6Ik1haWwiLCJXVCI6Mn0%3D%7C3000&amp;sdata=PUFRC5ldEnaQ%2FPpgwYL%2FgLohvN0WLjyOhDkptBaXjxo%3D&amp;reserved=0" TargetMode="External"/><Relationship Id="rId7" Type="http://schemas.openxmlformats.org/officeDocument/2006/relationships/hyperlink" Target="https://www.nasa.gov/osbp/regional-outreac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wcc.org/events/national-small-business-federal-contracting-summit-spring-2022/" TargetMode="External"/><Relationship Id="rId5" Type="http://schemas.openxmlformats.org/officeDocument/2006/relationships/hyperlink" Target="https://www.same.org/calendar/ctl/Details/Mid/7385/ItemID/7444?ContainerSrc=%5bG%5dContainers/SAME/No%20Title" TargetMode="External"/><Relationship Id="rId4" Type="http://schemas.openxmlformats.org/officeDocument/2006/relationships/hyperlink" Target="https://www.eventbrite.com/e/nasa-hbcumsi-engagement-forum-at-the-ciaa-registration-24460829900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://www.nasa.gov/osb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bir.gsfc.nasa.gov/" TargetMode="External"/><Relationship Id="rId5" Type="http://schemas.openxmlformats.org/officeDocument/2006/relationships/hyperlink" Target="https://nspires.nasaprs.com/external/" TargetMode="External"/><Relationship Id="rId4" Type="http://schemas.openxmlformats.org/officeDocument/2006/relationships/hyperlink" Target="https://www.hq.nasa.gov/office/procurement/forecas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13" Type="http://schemas.openxmlformats.org/officeDocument/2006/relationships/hyperlink" Target="https://twitter.com/NASA_OSBP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11" Type="http://schemas.openxmlformats.org/officeDocument/2006/relationships/hyperlink" Target="https://www.facebook.com/NASASmallBusiness/" TargetMode="External"/><Relationship Id="rId5" Type="http://schemas.openxmlformats.org/officeDocument/2006/relationships/hyperlink" Target="https://docs.google.com/forms/d/1X7YrIAZoC9u4eosdypPhtyLlBTXHDDxs1v4s0orJAJY/edit?usp=sharing" TargetMode="External"/><Relationship Id="rId15" Type="http://schemas.openxmlformats.org/officeDocument/2006/relationships/hyperlink" Target="https://osbp.nasa.gov/vendor_database.html" TargetMode="External"/><Relationship Id="rId10" Type="http://schemas.openxmlformats.org/officeDocument/2006/relationships/hyperlink" Target="https://spinoff.nasa.gov/sites/default/files/2022-01/Spinoff.2022.pdf" TargetMode="External"/><Relationship Id="rId4" Type="http://schemas.openxmlformats.org/officeDocument/2006/relationships/hyperlink" Target="http://www.nasa.gov/" TargetMode="External"/><Relationship Id="rId9" Type="http://schemas.openxmlformats.org/officeDocument/2006/relationships/hyperlink" Target="https://oh.larc.nasa.gov/oh/annual-repport/2021/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February 17, 2022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January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February 4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3BE5FB-A32C-4BB8-B334-77B5B2E70B05}"/>
              </a:ext>
            </a:extLst>
          </p:cNvPr>
          <p:cNvGraphicFramePr>
            <a:graphicFrameLocks noGrp="1"/>
          </p:cNvGraphicFramePr>
          <p:nvPr/>
        </p:nvGraphicFramePr>
        <p:xfrm>
          <a:off x="4946650" y="1493024"/>
          <a:ext cx="3568700" cy="173355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930809515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3039145496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DOLLARS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946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DOLLARS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$4,511,390,041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5845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SMALL BUSINESS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$713,178,210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3816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$338,229,270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7287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WOSB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$194,573,665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8725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HUBZone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$62,592,285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15612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SDVOSB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$51,187,772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96273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0" y="1215342"/>
          <a:ext cx="9144000" cy="449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296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</a:t>
            </a:r>
            <a:r>
              <a:rPr lang="en-US" sz="1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LaRC</a:t>
            </a: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October - January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February 4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0" y="1238491"/>
          <a:ext cx="9144000" cy="447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D5B4FC-62E0-4A39-933F-725293EA3FF7}"/>
              </a:ext>
            </a:extLst>
          </p:cNvPr>
          <p:cNvGraphicFramePr>
            <a:graphicFrameLocks noGrp="1"/>
          </p:cNvGraphicFramePr>
          <p:nvPr/>
        </p:nvGraphicFramePr>
        <p:xfrm>
          <a:off x="4946650" y="1394291"/>
          <a:ext cx="3568700" cy="173355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466242255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13807835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DOLLARS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47718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DOLLARS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$49,054,804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8059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SMALL BUSINESS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$36,377,474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1794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$9,912,001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631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WOSB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$4,730,752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183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HUBZone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$420,783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08076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SDVOSB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$123,326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0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77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5148-782F-41B3-B796-D644024D3100}" type="slidenum">
              <a:rPr lang="en-US" altLang="en-US" smtClean="0"/>
              <a:pPr/>
              <a:t>4</a:t>
            </a:fld>
            <a:endParaRPr lang="en-US" altLang="en-US" sz="750" dirty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20"/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CONTRACT OPPORTUNITIES</a:t>
            </a:r>
            <a:endParaRPr lang="en-US" sz="2700" b="1" i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31959"/>
              </p:ext>
            </p:extLst>
          </p:nvPr>
        </p:nvGraphicFramePr>
        <p:xfrm>
          <a:off x="48445" y="1186903"/>
          <a:ext cx="9047110" cy="4058476"/>
        </p:xfrm>
        <a:graphic>
          <a:graphicData uri="http://schemas.openxmlformats.org/drawingml/2006/table">
            <a:tbl>
              <a:tblPr firstRow="1" bandRow="1"/>
              <a:tblGrid>
                <a:gridCol w="320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6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1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0" dirty="0">
                          <a:latin typeface="+mj-lt"/>
                          <a:cs typeface="Arial" panose="020B0604020202020204" pitchFamily="34" charset="0"/>
                        </a:rPr>
                        <a:t>Name of Procurement/Opportunity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Remarks/Links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8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GeoCarb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Access to Space (GCATS)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336414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Sought: </a:t>
                      </a:r>
                      <a:r>
                        <a:rPr lang="en-US" sz="10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GCATS_Sources_Sought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Due: February 28,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95200"/>
                  </a:ext>
                </a:extLst>
              </a:tr>
              <a:tr h="1002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NASA SBIR and STTR 2022 Phase I Program Solicitations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6,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March 9, 2022</a:t>
                      </a:r>
                    </a:p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 SBIR/STTR Program - </a:t>
                      </a: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https://sbir.nasa.gov/</a:t>
                      </a: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48167"/>
                  </a:ext>
                </a:extLst>
              </a:tr>
              <a:tr h="41962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Inflatable Aerodynamic Decelerators (IAD)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31,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Solicitation: 80LARC22R0016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March 15,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987016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Announcement for Partnership Proposals (AFPP) to Advance Tipping Point Technologies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 14,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NSPIRES Solicitation: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80HQTR22SOA02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4"/>
                        </a:rPr>
                        <a:t>https://nspires.nasaprs.com</a:t>
                      </a:r>
                      <a:endParaRPr lang="en-US" sz="1000" b="0" u="none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March 31,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72430"/>
                  </a:ext>
                </a:extLst>
              </a:tr>
              <a:tr h="39457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 Technology Announcement of Collaboration Opportunity (ACO)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 14,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NSPIRES Solicitation: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80HQTR22SOA01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https://nspires.nasaprs.com</a:t>
                      </a:r>
                      <a:endParaRPr lang="en-US" sz="10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March 31,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69673"/>
                  </a:ext>
                </a:extLst>
              </a:tr>
              <a:tr h="4686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Enterprise Multimedia and Integrated Technical Services (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eMITS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541519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2022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80TECH21RFI0007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Updated Draft PWS available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439080"/>
                  </a:ext>
                </a:extLst>
              </a:tr>
              <a:tr h="31725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Research, Science, and Engineering Services (RSES)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70995"/>
                  </a:ext>
                </a:extLst>
              </a:tr>
              <a:tr h="454173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 Science Earth System Explorers Announcement of Opportunity (AO) Community Announcement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NNH22ZDA002L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https://explorers.larc.nasa.gov/index.html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7869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See beta.SAM.gov for updates and new opportunities!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57321"/>
              </p:ext>
            </p:extLst>
          </p:nvPr>
        </p:nvGraphicFramePr>
        <p:xfrm>
          <a:off x="118404" y="1202499"/>
          <a:ext cx="8934252" cy="4031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5905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359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48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February 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Engagement Workshop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Minority University Research and Education Project (MUREP)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3"/>
                        </a:rPr>
                        <a:t>https://www.eventbrite.com/e/nasa-hbcumsi-engagement-forum-at-the-ciaa-registration-244608299007</a:t>
                      </a: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52818618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Women-Owned Small Business Success at NASA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NASA SBIA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WOSB winners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40859318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Financial Management for Small Business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61684392"/>
                  </a:ext>
                </a:extLst>
              </a:tr>
              <a:tr h="2926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NASA Product Services Lines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6130078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Annual NASA Small Business Town Hall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90816907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Partnering with NASA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81999737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do Business with the NASA Information Technology Procurement Office (ITPO)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 ITPO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79714205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HUBZone Program Update and Resources for Small Business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646893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284651"/>
              </p:ext>
            </p:extLst>
          </p:nvPr>
        </p:nvGraphicFramePr>
        <p:xfrm>
          <a:off x="79848" y="1145990"/>
          <a:ext cx="8930587" cy="41779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37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February 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 for Rochester Small Businesses to Support NASA and the Artemis Program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Congressman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Morelle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&amp; 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https://www.eventbrite.com/e/opp-for-rochester-small-businesses-to-support-nasa-and-the-artemis-program-registration-264309907047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35587706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February 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HBCU/MSI Engagement Forum at the CIAA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MUREP &amp;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4"/>
                        </a:rPr>
                        <a:t>https://www.eventbrite.com/e/nasa-hbcumsi-engagement-forum-at-the-ciaa-registration-244608299007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21008377"/>
                  </a:ext>
                </a:extLst>
              </a:tr>
              <a:tr h="57657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1-2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2022 SAME Small Business Outreach + Industry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Society of American Military Engineers (SAME)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In-person only – Virginia Beach Convention Center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https://www.same.org/calendar/ctl/Details/Mid/7385/ItemID/7444?ContainerSrc=[G]Containers/SAME/No%20Title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98909366"/>
                  </a:ext>
                </a:extLst>
              </a:tr>
              <a:tr h="48689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9-10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Small Business Federal Contracting Summit | DC Spring 2022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U.S. Women’s Chamber of Commerce (USWCC)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Matchmaking (March 10)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https://www.uswcc.org/events/national-small-business-federal-contracting-summit-spring-2022/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42475639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 Outreach Event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7"/>
                        </a:rPr>
                        <a:t>https://www.nasa.gov/osbp/regional-outreach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66849463"/>
                  </a:ext>
                </a:extLst>
              </a:tr>
              <a:tr h="2967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31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Marshall Small Business Alliance Meeting with Office of Procurement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MSFC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 Event – PSL Update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>
                          <a:solidFill>
                            <a:srgbClr val="2B7A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https://www.eventbrite.com/e/33rd-marshall-small-business-alliance-meeting-with-office-of-procurement-tickets-240637401947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11938650"/>
                  </a:ext>
                </a:extLst>
              </a:tr>
              <a:tr h="22995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June 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 Outreach Event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7"/>
                        </a:rPr>
                        <a:t>https://www.nasa.gov/osbp/regional-outreach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09217502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July 6-7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Tidewater/Hampton Roads Small Business Contracting Conference &amp; Expo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Contract Ready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In-person only – Hampton Roads Convention Center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8"/>
                        </a:rPr>
                        <a:t>https://ticketbud.com/events/958f473a-d1f4-11eb-b5dc-42010a717014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5859734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73699"/>
              </p:ext>
            </p:extLst>
          </p:nvPr>
        </p:nvGraphicFramePr>
        <p:xfrm>
          <a:off x="56509" y="1171254"/>
          <a:ext cx="8996146" cy="17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9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Location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6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and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Available for download on IOS and Android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5127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spcBef>
                <a:spcPts val="225"/>
              </a:spcBef>
              <a:buNone/>
            </a:pP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/osbp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 via Google Forms: </a:t>
            </a:r>
            <a:r>
              <a:rPr lang="en-US" sz="1050" b="1" u="sng" dirty="0">
                <a:latin typeface="Franklin Gothic Book" panose="020B0503020102020204" pitchFamily="34" charset="0"/>
                <a:hlinkClick r:id="rId5"/>
              </a:rPr>
              <a:t>https://docs.google.com/forms/d/1X7YrIAZoC9u4eosdypPhtyLlBTXHDDxs1v4s0orJAJY/edit?usp=sharing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Partnerships: </a:t>
            </a:r>
            <a:r>
              <a:rPr lang="en-US" sz="1200" dirty="0">
                <a:latin typeface="Franklin Gothic Medium" panose="020B0603020102020204" pitchFamily="34" charset="0"/>
                <a:hlinkClick r:id="rId6"/>
              </a:rPr>
              <a:t>www.nasa.gov/partnerships</a:t>
            </a:r>
            <a:endParaRPr lang="en-US" sz="1200" dirty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2021 NASA Langley Research Center Annual Report: </a:t>
            </a:r>
            <a:r>
              <a:rPr lang="en-US" sz="1200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https://oh.larc.nasa.gov/oh/annual-report/2021/</a:t>
            </a:r>
            <a:r>
              <a:rPr lang="en-US" sz="1200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Spinoff 2022: </a:t>
            </a:r>
            <a:r>
              <a:rPr lang="en-US" sz="1200" dirty="0">
                <a:latin typeface="Franklin Gothic Medium" panose="020B0603020102020204" pitchFamily="34" charset="0"/>
                <a:hlinkClick r:id="rId10"/>
              </a:rPr>
              <a:t>https://spinoff.nasa.gov/sites/default/files/2022-01/Spinoff.2022.pdf</a:t>
            </a:r>
            <a:r>
              <a:rPr lang="en-US" sz="1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4121416" y="5197682"/>
            <a:ext cx="922178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Gadugi" panose="020B0502040204020203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@</a:t>
            </a:r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NASA_OSBP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552018" y="5175711"/>
            <a:ext cx="1133735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NASASmallBusiness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5479256" y="5168485"/>
            <a:ext cx="1381125" cy="2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 Vendor Database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8</a:t>
            </a:fld>
            <a:endParaRPr lang="en-US" dirty="0"/>
          </a:p>
        </p:txBody>
      </p:sp>
      <p:pic>
        <p:nvPicPr>
          <p:cNvPr id="14" name="Picture 13" descr="Facebook icon">
            <a:hlinkClick r:id="rId11" tooltip="OSBP on Facebook"/>
            <a:extLst>
              <a:ext uri="{FF2B5EF4-FFF2-40B4-BE49-F238E27FC236}">
                <a16:creationId xmlns:a16="http://schemas.microsoft.com/office/drawing/2014/main" id="{BA9DC0EC-EC48-49ED-92D8-15F752F04E3C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3" y="4714128"/>
            <a:ext cx="447083" cy="405338"/>
          </a:xfrm>
          <a:prstGeom prst="rect">
            <a:avLst/>
          </a:prstGeom>
        </p:spPr>
      </p:pic>
      <p:pic>
        <p:nvPicPr>
          <p:cNvPr id="15" name="Picture 14" descr="Twitter icon">
            <a:hlinkClick r:id="rId13" tooltip="OSBP on Twitter"/>
            <a:extLst>
              <a:ext uri="{FF2B5EF4-FFF2-40B4-BE49-F238E27FC236}">
                <a16:creationId xmlns:a16="http://schemas.microsoft.com/office/drawing/2014/main" id="{B0ADD06F-485B-4ECE-A4C0-999DC2C4444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45" y="4715522"/>
            <a:ext cx="372950" cy="405337"/>
          </a:xfrm>
          <a:prstGeom prst="rect">
            <a:avLst/>
          </a:prstGeom>
        </p:spPr>
      </p:pic>
      <p:pic>
        <p:nvPicPr>
          <p:cNvPr id="16" name="Picture 15" descr="NASA Vendor Database icon">
            <a:hlinkClick r:id="rId15" tooltip="NASA Vendor Database"/>
            <a:extLst>
              <a:ext uri="{FF2B5EF4-FFF2-40B4-BE49-F238E27FC236}">
                <a16:creationId xmlns:a16="http://schemas.microsoft.com/office/drawing/2014/main" id="{39BA71D0-BB6E-4138-8802-73CE18CB7DEB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58" y="4714130"/>
            <a:ext cx="372950" cy="4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2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19222</TotalTime>
  <Words>1181</Words>
  <Application>Microsoft Office PowerPoint</Application>
  <PresentationFormat>On-screen Show (16:10)</PresentationFormat>
  <Paragraphs>245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Franklin Gothic Book</vt:lpstr>
      <vt:lpstr>Franklin Gothic Medium</vt:lpstr>
      <vt:lpstr>Gadugi</vt:lpstr>
      <vt:lpstr>Impact</vt:lpstr>
      <vt:lpstr>Times New Roman</vt:lpstr>
      <vt:lpstr>Office Theme</vt:lpstr>
      <vt:lpstr>LCSC Small Business Update</vt:lpstr>
      <vt:lpstr>NASA Agency October - January FY22 Prime Goals vs. Actual Percentages Data generated February 4, 2022 from SAM.GOV</vt:lpstr>
      <vt:lpstr>Langley Research Center (LaRC) October - January FY22 Prime Goals vs. Actual Percentages Data generated February 4, 2022 from SAM.GOV</vt:lpstr>
      <vt:lpstr>PowerPoint Presentation</vt:lpstr>
      <vt:lpstr>Upcoming Learning Opportunities</vt:lpstr>
      <vt:lpstr>Upcoming Outreach Opportunities</vt:lpstr>
      <vt:lpstr>Where to find opportunities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(LARC-B1)</cp:lastModifiedBy>
  <cp:revision>197</cp:revision>
  <cp:lastPrinted>2021-04-15T14:53:36Z</cp:lastPrinted>
  <dcterms:created xsi:type="dcterms:W3CDTF">2020-11-10T15:42:11Z</dcterms:created>
  <dcterms:modified xsi:type="dcterms:W3CDTF">2022-02-17T18:12:06Z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