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73" r:id="rId3"/>
  </p:sldMasterIdLst>
  <p:notesMasterIdLst>
    <p:notesMasterId r:id="rId11"/>
  </p:notesMasterIdLst>
  <p:sldIdLst>
    <p:sldId id="372" r:id="rId4"/>
    <p:sldId id="396" r:id="rId5"/>
    <p:sldId id="397" r:id="rId6"/>
    <p:sldId id="398" r:id="rId7"/>
    <p:sldId id="399" r:id="rId8"/>
    <p:sldId id="401" r:id="rId9"/>
    <p:sldId id="400" r:id="rId1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nnella, Timothy P. (LARC-B1)" initials="CTP(" lastIdx="8" clrIdx="0">
    <p:extLst>
      <p:ext uri="{19B8F6BF-5375-455C-9EA6-DF929625EA0E}">
        <p15:presenceInfo xmlns:p15="http://schemas.microsoft.com/office/powerpoint/2012/main" userId="S-1-5-21-330711430-3775241029-4075259233-705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5" autoAdjust="0"/>
    <p:restoredTop sz="93953" autoAdjust="0"/>
  </p:normalViewPr>
  <p:slideViewPr>
    <p:cSldViewPr snapToGrid="0">
      <p:cViewPr varScale="1">
        <p:scale>
          <a:sx n="107" d="100"/>
          <a:sy n="107" d="100"/>
        </p:scale>
        <p:origin x="582" y="108"/>
      </p:cViewPr>
      <p:guideLst/>
    </p:cSldViewPr>
  </p:slideViewPr>
  <p:outlineViewPr>
    <p:cViewPr>
      <p:scale>
        <a:sx n="33" d="100"/>
        <a:sy n="33" d="100"/>
      </p:scale>
      <p:origin x="0" y="-8928"/>
    </p:cViewPr>
  </p:outlineViewPr>
  <p:notesTextViewPr>
    <p:cViewPr>
      <p:scale>
        <a:sx n="3" d="2"/>
        <a:sy n="3" d="2"/>
      </p:scale>
      <p:origin x="0" y="0"/>
    </p:cViewPr>
  </p:notesTextViewPr>
  <p:sorterViewPr>
    <p:cViewPr>
      <p:scale>
        <a:sx n="69" d="100"/>
        <a:sy n="69" d="100"/>
      </p:scale>
      <p:origin x="0" y="0"/>
    </p:cViewPr>
  </p:sorterViewPr>
  <p:notesViewPr>
    <p:cSldViewPr snapToGrid="0">
      <p:cViewPr varScale="1">
        <p:scale>
          <a:sx n="51" d="100"/>
          <a:sy n="51" d="100"/>
        </p:scale>
        <p:origin x="2668" y="5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D3A7AD16-BD19-4E7D-8F67-A4E599094E2C}" type="datetimeFigureOut">
              <a:rPr lang="en-US" smtClean="0"/>
              <a:t>2/17/2022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0773D0EA-160C-4F14-A490-7BC5B734519A}" type="slidenum">
              <a:rPr lang="en-US" smtClean="0"/>
              <a:t>‹#›</a:t>
            </a:fld>
            <a:endParaRPr lang="en-US" dirty="0"/>
          </a:p>
        </p:txBody>
      </p:sp>
    </p:spTree>
    <p:extLst>
      <p:ext uri="{BB962C8B-B14F-4D97-AF65-F5344CB8AC3E}">
        <p14:creationId xmlns:p14="http://schemas.microsoft.com/office/powerpoint/2010/main" val="3011408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9579">
              <a:defRPr/>
            </a:pPr>
            <a:fld id="{146C0CBE-288C-D84B-B11F-1B62224BD7E3}" type="slidenum">
              <a:rPr lang="en-US">
                <a:solidFill>
                  <a:prstClr val="black"/>
                </a:solidFill>
                <a:latin typeface="Calibri" panose="020F0502020204030204"/>
              </a:rPr>
              <a:pPr defTabSz="929579">
                <a:defRPr/>
              </a:pPr>
              <a:t>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52172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30D6CF6-6057-4CE6-951E-49A2F483726A}" type="datetimeFigureOut">
              <a:rPr lang="en-US" smtClean="0"/>
              <a:t>2/17/2022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D33552-B3B5-4DB0-9F8A-47F03A574C3D}" type="slidenum">
              <a:rPr lang="en-US" smtClean="0"/>
              <a:t>‹#›</a:t>
            </a:fld>
            <a:endParaRPr lang="en-US" dirty="0"/>
          </a:p>
        </p:txBody>
      </p:sp>
    </p:spTree>
    <p:extLst>
      <p:ext uri="{BB962C8B-B14F-4D97-AF65-F5344CB8AC3E}">
        <p14:creationId xmlns:p14="http://schemas.microsoft.com/office/powerpoint/2010/main" val="413656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0D6CF6-6057-4CE6-951E-49A2F483726A}" type="datetimeFigureOut">
              <a:rPr lang="en-US" smtClean="0"/>
              <a:t>2/17/2022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D33552-B3B5-4DB0-9F8A-47F03A574C3D}" type="slidenum">
              <a:rPr lang="en-US" smtClean="0"/>
              <a:t>‹#›</a:t>
            </a:fld>
            <a:endParaRPr lang="en-US" dirty="0"/>
          </a:p>
        </p:txBody>
      </p:sp>
    </p:spTree>
    <p:extLst>
      <p:ext uri="{BB962C8B-B14F-4D97-AF65-F5344CB8AC3E}">
        <p14:creationId xmlns:p14="http://schemas.microsoft.com/office/powerpoint/2010/main" val="106593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0D6CF6-6057-4CE6-951E-49A2F483726A}" type="datetimeFigureOut">
              <a:rPr lang="en-US" smtClean="0"/>
              <a:t>2/17/2022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D33552-B3B5-4DB0-9F8A-47F03A574C3D}" type="slidenum">
              <a:rPr lang="en-US" smtClean="0"/>
              <a:t>‹#›</a:t>
            </a:fld>
            <a:endParaRPr lang="en-US" dirty="0"/>
          </a:p>
        </p:txBody>
      </p:sp>
    </p:spTree>
    <p:extLst>
      <p:ext uri="{BB962C8B-B14F-4D97-AF65-F5344CB8AC3E}">
        <p14:creationId xmlns:p14="http://schemas.microsoft.com/office/powerpoint/2010/main" val="1987842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6EB35260-6306-BC40-B650-C58F4BFD897E}"/>
              </a:ext>
            </a:extLst>
          </p:cNvPr>
          <p:cNvPicPr>
            <a:picLocks noChangeAspect="1"/>
          </p:cNvPicPr>
          <p:nvPr userDrawn="1"/>
        </p:nvPicPr>
        <p:blipFill>
          <a:blip r:embed="rId2"/>
          <a:stretch>
            <a:fillRect/>
          </a:stretch>
        </p:blipFill>
        <p:spPr>
          <a:xfrm>
            <a:off x="9089050" y="304801"/>
            <a:ext cx="2769575" cy="840423"/>
          </a:xfrm>
          <a:prstGeom prst="rect">
            <a:avLst/>
          </a:prstGeom>
        </p:spPr>
      </p:pic>
      <p:pic>
        <p:nvPicPr>
          <p:cNvPr id="19" name="Picture 18">
            <a:extLst>
              <a:ext uri="{FF2B5EF4-FFF2-40B4-BE49-F238E27FC236}">
                <a16:creationId xmlns:a16="http://schemas.microsoft.com/office/drawing/2014/main" id="{0B8251B3-FC0C-0F4C-BF62-B7CCC07BF65F}"/>
              </a:ext>
            </a:extLst>
          </p:cNvPr>
          <p:cNvPicPr>
            <a:picLocks noChangeAspect="1"/>
          </p:cNvPicPr>
          <p:nvPr userDrawn="1"/>
        </p:nvPicPr>
        <p:blipFill>
          <a:blip r:embed="rId3"/>
          <a:stretch>
            <a:fillRect/>
          </a:stretch>
        </p:blipFill>
        <p:spPr>
          <a:xfrm>
            <a:off x="-1873715" y="-1060174"/>
            <a:ext cx="14212250" cy="8880343"/>
          </a:xfrm>
          <a:prstGeom prst="rect">
            <a:avLst/>
          </a:prstGeom>
        </p:spPr>
      </p:pic>
      <p:pic>
        <p:nvPicPr>
          <p:cNvPr id="24" name="Picture 23">
            <a:extLst>
              <a:ext uri="{FF2B5EF4-FFF2-40B4-BE49-F238E27FC236}">
                <a16:creationId xmlns:a16="http://schemas.microsoft.com/office/drawing/2014/main" id="{7458B7A7-591B-CD49-B601-13DCF4F68899}"/>
              </a:ext>
            </a:extLst>
          </p:cNvPr>
          <p:cNvPicPr>
            <a:picLocks noChangeAspect="1"/>
          </p:cNvPicPr>
          <p:nvPr userDrawn="1"/>
        </p:nvPicPr>
        <p:blipFill>
          <a:blip r:embed="rId4"/>
          <a:stretch>
            <a:fillRect/>
          </a:stretch>
        </p:blipFill>
        <p:spPr>
          <a:xfrm>
            <a:off x="292898" y="0"/>
            <a:ext cx="4608586" cy="6858000"/>
          </a:xfrm>
          <a:prstGeom prst="rect">
            <a:avLst/>
          </a:prstGeom>
        </p:spPr>
      </p:pic>
      <p:pic>
        <p:nvPicPr>
          <p:cNvPr id="25" name="Picture 24">
            <a:extLst>
              <a:ext uri="{FF2B5EF4-FFF2-40B4-BE49-F238E27FC236}">
                <a16:creationId xmlns:a16="http://schemas.microsoft.com/office/drawing/2014/main" id="{35007A38-E0E6-9B48-A085-8D5D65703545}"/>
              </a:ext>
            </a:extLst>
          </p:cNvPr>
          <p:cNvPicPr>
            <a:picLocks noChangeAspect="1"/>
          </p:cNvPicPr>
          <p:nvPr userDrawn="1"/>
        </p:nvPicPr>
        <p:blipFill>
          <a:blip r:embed="rId5"/>
          <a:stretch>
            <a:fillRect/>
          </a:stretch>
        </p:blipFill>
        <p:spPr>
          <a:xfrm>
            <a:off x="2704542" y="-9712"/>
            <a:ext cx="9519753" cy="5995592"/>
          </a:xfrm>
          <a:prstGeom prst="rect">
            <a:avLst/>
          </a:prstGeom>
        </p:spPr>
      </p:pic>
      <p:sp>
        <p:nvSpPr>
          <p:cNvPr id="26" name="Date Placeholder 3">
            <a:extLst>
              <a:ext uri="{FF2B5EF4-FFF2-40B4-BE49-F238E27FC236}">
                <a16:creationId xmlns:a16="http://schemas.microsoft.com/office/drawing/2014/main" id="{F1877299-0CF1-BA43-B494-9DE92EF33703}"/>
              </a:ext>
            </a:extLst>
          </p:cNvPr>
          <p:cNvSpPr>
            <a:spLocks noGrp="1"/>
          </p:cNvSpPr>
          <p:nvPr>
            <p:ph type="dt" sz="half" idx="10"/>
          </p:nvPr>
        </p:nvSpPr>
        <p:spPr>
          <a:xfrm>
            <a:off x="0" y="6356351"/>
            <a:ext cx="2743915" cy="365125"/>
          </a:xfrm>
          <a:prstGeom prst="rect">
            <a:avLst/>
          </a:prstGeom>
        </p:spPr>
        <p:txBody>
          <a:bodyPr/>
          <a:lstStyle/>
          <a:p>
            <a:fld id="{372CC95E-30A4-D744-8BC0-DDA2BE0BB564}" type="datetime1">
              <a:rPr lang="en-US" smtClean="0"/>
              <a:t>2/17/2022</a:t>
            </a:fld>
            <a:endParaRPr lang="en-US"/>
          </a:p>
        </p:txBody>
      </p:sp>
      <p:sp>
        <p:nvSpPr>
          <p:cNvPr id="27" name="Footer Placeholder 4">
            <a:extLst>
              <a:ext uri="{FF2B5EF4-FFF2-40B4-BE49-F238E27FC236}">
                <a16:creationId xmlns:a16="http://schemas.microsoft.com/office/drawing/2014/main" id="{DA1FB5A8-BF41-2C4F-B67A-90721BE256AB}"/>
              </a:ext>
            </a:extLst>
          </p:cNvPr>
          <p:cNvSpPr>
            <a:spLocks noGrp="1"/>
          </p:cNvSpPr>
          <p:nvPr>
            <p:ph type="ftr" sz="quarter" idx="11"/>
          </p:nvPr>
        </p:nvSpPr>
        <p:spPr>
          <a:xfrm>
            <a:off x="4039652" y="6356351"/>
            <a:ext cx="4115872" cy="365125"/>
          </a:xfrm>
          <a:prstGeom prst="rect">
            <a:avLst/>
          </a:prstGeom>
        </p:spPr>
        <p:txBody>
          <a:bodyPr/>
          <a:lstStyle/>
          <a:p>
            <a:endParaRPr lang="en-US" dirty="0"/>
          </a:p>
        </p:txBody>
      </p:sp>
      <p:sp>
        <p:nvSpPr>
          <p:cNvPr id="28" name="Slide Number Placeholder 5">
            <a:extLst>
              <a:ext uri="{FF2B5EF4-FFF2-40B4-BE49-F238E27FC236}">
                <a16:creationId xmlns:a16="http://schemas.microsoft.com/office/drawing/2014/main" id="{F3B632E2-06EF-EF4E-8604-C2644BFD89AF}"/>
              </a:ext>
            </a:extLst>
          </p:cNvPr>
          <p:cNvSpPr>
            <a:spLocks noGrp="1"/>
          </p:cNvSpPr>
          <p:nvPr>
            <p:ph type="sldNum" sz="quarter" idx="12"/>
          </p:nvPr>
        </p:nvSpPr>
        <p:spPr>
          <a:xfrm>
            <a:off x="9304402" y="6422340"/>
            <a:ext cx="2743915" cy="365125"/>
          </a:xfrm>
        </p:spPr>
        <p:txBody>
          <a:bodyPr/>
          <a:lstStyle/>
          <a:p>
            <a:fld id="{2E8C51FE-49D9-314D-9957-ABBF7DDE8782}" type="slidenum">
              <a:rPr lang="en-US" smtClean="0"/>
              <a:t>‹#›</a:t>
            </a:fld>
            <a:endParaRPr lang="en-US"/>
          </a:p>
        </p:txBody>
      </p:sp>
      <p:pic>
        <p:nvPicPr>
          <p:cNvPr id="29" name="Picture 28">
            <a:extLst>
              <a:ext uri="{FF2B5EF4-FFF2-40B4-BE49-F238E27FC236}">
                <a16:creationId xmlns:a16="http://schemas.microsoft.com/office/drawing/2014/main" id="{651F4AFD-9871-2A44-819E-3FC84694E8AB}"/>
              </a:ext>
            </a:extLst>
          </p:cNvPr>
          <p:cNvPicPr>
            <a:picLocks noChangeAspect="1"/>
          </p:cNvPicPr>
          <p:nvPr userDrawn="1"/>
        </p:nvPicPr>
        <p:blipFill>
          <a:blip r:embed="rId6"/>
          <a:stretch>
            <a:fillRect/>
          </a:stretch>
        </p:blipFill>
        <p:spPr>
          <a:xfrm>
            <a:off x="5521690" y="3360252"/>
            <a:ext cx="9801048" cy="5801526"/>
          </a:xfrm>
          <a:prstGeom prst="rect">
            <a:avLst/>
          </a:prstGeom>
        </p:spPr>
      </p:pic>
      <p:pic>
        <p:nvPicPr>
          <p:cNvPr id="30" name="Picture 29">
            <a:extLst>
              <a:ext uri="{FF2B5EF4-FFF2-40B4-BE49-F238E27FC236}">
                <a16:creationId xmlns:a16="http://schemas.microsoft.com/office/drawing/2014/main" id="{0AE9A3B3-8767-3347-BE14-5CCCE13C111D}"/>
              </a:ext>
            </a:extLst>
          </p:cNvPr>
          <p:cNvPicPr>
            <a:picLocks noChangeAspect="1"/>
          </p:cNvPicPr>
          <p:nvPr userDrawn="1"/>
        </p:nvPicPr>
        <p:blipFill>
          <a:blip r:embed="rId7"/>
          <a:stretch>
            <a:fillRect/>
          </a:stretch>
        </p:blipFill>
        <p:spPr>
          <a:xfrm rot="16452727">
            <a:off x="5728596" y="542884"/>
            <a:ext cx="1504114" cy="1495550"/>
          </a:xfrm>
          <a:prstGeom prst="rect">
            <a:avLst/>
          </a:prstGeom>
        </p:spPr>
      </p:pic>
      <p:pic>
        <p:nvPicPr>
          <p:cNvPr id="31" name="Picture 30">
            <a:extLst>
              <a:ext uri="{FF2B5EF4-FFF2-40B4-BE49-F238E27FC236}">
                <a16:creationId xmlns:a16="http://schemas.microsoft.com/office/drawing/2014/main" id="{90D0C47F-002D-9845-80F3-EC50A226C470}"/>
              </a:ext>
            </a:extLst>
          </p:cNvPr>
          <p:cNvPicPr>
            <a:picLocks noChangeAspect="1"/>
          </p:cNvPicPr>
          <p:nvPr userDrawn="1"/>
        </p:nvPicPr>
        <p:blipFill>
          <a:blip r:embed="rId2"/>
          <a:stretch>
            <a:fillRect/>
          </a:stretch>
        </p:blipFill>
        <p:spPr>
          <a:xfrm>
            <a:off x="9091418" y="304800"/>
            <a:ext cx="2770296" cy="840423"/>
          </a:xfrm>
          <a:prstGeom prst="rect">
            <a:avLst/>
          </a:prstGeom>
        </p:spPr>
      </p:pic>
      <p:pic>
        <p:nvPicPr>
          <p:cNvPr id="32" name="Picture 31">
            <a:extLst>
              <a:ext uri="{FF2B5EF4-FFF2-40B4-BE49-F238E27FC236}">
                <a16:creationId xmlns:a16="http://schemas.microsoft.com/office/drawing/2014/main" id="{A61BFE1E-EA5F-7747-A9C7-5B9BD78AE050}"/>
              </a:ext>
            </a:extLst>
          </p:cNvPr>
          <p:cNvPicPr>
            <a:picLocks noChangeAspect="1"/>
          </p:cNvPicPr>
          <p:nvPr userDrawn="1"/>
        </p:nvPicPr>
        <p:blipFill>
          <a:blip r:embed="rId8"/>
          <a:stretch>
            <a:fillRect/>
          </a:stretch>
        </p:blipFill>
        <p:spPr>
          <a:xfrm>
            <a:off x="7944657" y="2934218"/>
            <a:ext cx="838418" cy="838200"/>
          </a:xfrm>
          <a:prstGeom prst="rect">
            <a:avLst/>
          </a:prstGeom>
        </p:spPr>
      </p:pic>
      <p:sp>
        <p:nvSpPr>
          <p:cNvPr id="33" name="TextBox 32">
            <a:extLst>
              <a:ext uri="{FF2B5EF4-FFF2-40B4-BE49-F238E27FC236}">
                <a16:creationId xmlns:a16="http://schemas.microsoft.com/office/drawing/2014/main" id="{DCFCD7B7-C4DF-804A-9ABC-5D8F78E02199}"/>
              </a:ext>
            </a:extLst>
          </p:cNvPr>
          <p:cNvSpPr txBox="1"/>
          <p:nvPr userDrawn="1"/>
        </p:nvSpPr>
        <p:spPr>
          <a:xfrm>
            <a:off x="13331054" y="1836892"/>
            <a:ext cx="184779" cy="369332"/>
          </a:xfrm>
          <a:prstGeom prst="rect">
            <a:avLst/>
          </a:prstGeom>
          <a:noFill/>
        </p:spPr>
        <p:txBody>
          <a:bodyPr wrap="none" rtlCol="0">
            <a:spAutoFit/>
          </a:bodyPr>
          <a:lstStyle/>
          <a:p>
            <a:endParaRPr lang="en-US" sz="1800" dirty="0"/>
          </a:p>
        </p:txBody>
      </p:sp>
      <p:sp>
        <p:nvSpPr>
          <p:cNvPr id="34" name="Date Placeholder 3">
            <a:extLst>
              <a:ext uri="{FF2B5EF4-FFF2-40B4-BE49-F238E27FC236}">
                <a16:creationId xmlns:a16="http://schemas.microsoft.com/office/drawing/2014/main" id="{A2E57CA6-D743-484A-942E-90A6C498DA79}"/>
              </a:ext>
            </a:extLst>
          </p:cNvPr>
          <p:cNvSpPr txBox="1">
            <a:spLocks/>
          </p:cNvSpPr>
          <p:nvPr userDrawn="1"/>
        </p:nvSpPr>
        <p:spPr>
          <a:xfrm>
            <a:off x="1482038" y="6407418"/>
            <a:ext cx="2743915"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b="1" dirty="0" err="1">
                <a:solidFill>
                  <a:schemeClr val="bg1"/>
                </a:solidFill>
                <a:latin typeface="Arial" panose="020B0604020202020204" pitchFamily="34" charset="0"/>
                <a:cs typeface="Arial" panose="020B0604020202020204" pitchFamily="34" charset="0"/>
              </a:rPr>
              <a:t>www.nasa.gov</a:t>
            </a:r>
            <a:endParaRPr lang="en-US" sz="1000" b="1" dirty="0">
              <a:solidFill>
                <a:schemeClr val="bg1"/>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630E9441-4993-3345-BFE8-CCC13B5E183E}"/>
              </a:ext>
            </a:extLst>
          </p:cNvPr>
          <p:cNvSpPr txBox="1"/>
          <p:nvPr userDrawn="1"/>
        </p:nvSpPr>
        <p:spPr>
          <a:xfrm>
            <a:off x="1511142" y="8507896"/>
            <a:ext cx="184779" cy="369332"/>
          </a:xfrm>
          <a:prstGeom prst="rect">
            <a:avLst/>
          </a:prstGeom>
          <a:noFill/>
        </p:spPr>
        <p:txBody>
          <a:bodyPr wrap="none" rtlCol="0">
            <a:spAutoFit/>
          </a:bodyPr>
          <a:lstStyle/>
          <a:p>
            <a:endParaRPr lang="en-US" sz="1800" dirty="0"/>
          </a:p>
        </p:txBody>
      </p:sp>
      <p:sp>
        <p:nvSpPr>
          <p:cNvPr id="36" name="TextBox 35">
            <a:extLst>
              <a:ext uri="{FF2B5EF4-FFF2-40B4-BE49-F238E27FC236}">
                <a16:creationId xmlns:a16="http://schemas.microsoft.com/office/drawing/2014/main" id="{2B44EF01-7A2D-A448-81EF-30F272A40BDC}"/>
              </a:ext>
            </a:extLst>
          </p:cNvPr>
          <p:cNvSpPr txBox="1"/>
          <p:nvPr userDrawn="1"/>
        </p:nvSpPr>
        <p:spPr>
          <a:xfrm>
            <a:off x="9954976" y="9289774"/>
            <a:ext cx="184779" cy="369332"/>
          </a:xfrm>
          <a:prstGeom prst="rect">
            <a:avLst/>
          </a:prstGeom>
          <a:noFill/>
        </p:spPr>
        <p:txBody>
          <a:bodyPr wrap="none" rtlCol="0">
            <a:spAutoFit/>
          </a:bodyPr>
          <a:lstStyle/>
          <a:p>
            <a:endParaRPr lang="en-US" sz="1800"/>
          </a:p>
        </p:txBody>
      </p:sp>
    </p:spTree>
    <p:extLst>
      <p:ext uri="{BB962C8B-B14F-4D97-AF65-F5344CB8AC3E}">
        <p14:creationId xmlns:p14="http://schemas.microsoft.com/office/powerpoint/2010/main" val="3604913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decel="50000" fill="hold" nodeType="withEffect">
                                  <p:stCondLst>
                                    <p:cond delay="0"/>
                                  </p:stCondLst>
                                  <p:childTnLst>
                                    <p:animMotion origin="layout" path="M 3.54167E-6 -4.07407E-6 L 0.12382 -4.07407E-6 " pathEditMode="relative" rAng="0" ptsTypes="AA">
                                      <p:cBhvr>
                                        <p:cTn id="6" dur="40000" fill="hold"/>
                                        <p:tgtEl>
                                          <p:spTgt spid="19"/>
                                        </p:tgtEl>
                                        <p:attrNameLst>
                                          <p:attrName>ppt_x</p:attrName>
                                          <p:attrName>ppt_y</p:attrName>
                                        </p:attrNameLst>
                                      </p:cBhvr>
                                      <p:rCtr x="6185" y="0"/>
                                    </p:animMotion>
                                  </p:childTnLst>
                                </p:cTn>
                              </p:par>
                              <p:par>
                                <p:cTn id="7" presetID="35" presetClass="path" presetSubtype="0" decel="50000" fill="hold" nodeType="withEffect">
                                  <p:stCondLst>
                                    <p:cond delay="0"/>
                                  </p:stCondLst>
                                  <p:childTnLst>
                                    <p:animMotion origin="layout" path="M 2.70833E-6 1.11111E-6 L -0.04883 0.04329 " pathEditMode="relative" rAng="0" ptsTypes="AA">
                                      <p:cBhvr>
                                        <p:cTn id="8" dur="20000" fill="hold"/>
                                        <p:tgtEl>
                                          <p:spTgt spid="32"/>
                                        </p:tgtEl>
                                        <p:attrNameLst>
                                          <p:attrName>ppt_x</p:attrName>
                                          <p:attrName>ppt_y</p:attrName>
                                        </p:attrNameLst>
                                      </p:cBhvr>
                                      <p:rCtr x="-2448" y="2153"/>
                                    </p:animMotion>
                                  </p:childTnLst>
                                </p:cTn>
                              </p:par>
                              <p:par>
                                <p:cTn id="9" presetID="0" presetClass="path" presetSubtype="0" decel="50000" fill="hold" nodeType="withEffect">
                                  <p:stCondLst>
                                    <p:cond delay="0"/>
                                  </p:stCondLst>
                                  <p:childTnLst>
                                    <p:animMotion origin="layout" path="M -0.05768 -0.07685 L -0.0918 -0.19699 " pathEditMode="relative" rAng="0" ptsTypes="AA">
                                      <p:cBhvr>
                                        <p:cTn id="10" dur="16000" fill="hold"/>
                                        <p:tgtEl>
                                          <p:spTgt spid="29"/>
                                        </p:tgtEl>
                                        <p:attrNameLst>
                                          <p:attrName>ppt_x</p:attrName>
                                          <p:attrName>ppt_y</p:attrName>
                                        </p:attrNameLst>
                                      </p:cBhvr>
                                      <p:rCtr x="-1706" y="-6019"/>
                                    </p:animMotion>
                                  </p:childTnLst>
                                </p:cTn>
                              </p:par>
                              <p:par>
                                <p:cTn id="11" presetID="0" presetClass="path" presetSubtype="0" decel="50000" fill="hold" nodeType="withEffect">
                                  <p:stCondLst>
                                    <p:cond delay="0"/>
                                  </p:stCondLst>
                                  <p:childTnLst>
                                    <p:animMotion origin="layout" path="M -0.02591 -0.02129 L 0.05156 0.05973 " pathEditMode="relative" rAng="0" ptsTypes="AA">
                                      <p:cBhvr>
                                        <p:cTn id="12" dur="8500" fill="hold"/>
                                        <p:tgtEl>
                                          <p:spTgt spid="30"/>
                                        </p:tgtEl>
                                        <p:attrNameLst>
                                          <p:attrName>ppt_x</p:attrName>
                                          <p:attrName>ppt_y</p:attrName>
                                        </p:attrNameLst>
                                      </p:cBhvr>
                                      <p:rCtr x="3867" y="405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0D6CF6-6057-4CE6-951E-49A2F483726A}" type="datetimeFigureOut">
              <a:rPr lang="en-US" smtClean="0"/>
              <a:t>2/17/2022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D33552-B3B5-4DB0-9F8A-47F03A574C3D}" type="slidenum">
              <a:rPr lang="en-US" smtClean="0"/>
              <a:t>‹#›</a:t>
            </a:fld>
            <a:endParaRPr lang="en-US" dirty="0"/>
          </a:p>
        </p:txBody>
      </p:sp>
    </p:spTree>
    <p:extLst>
      <p:ext uri="{BB962C8B-B14F-4D97-AF65-F5344CB8AC3E}">
        <p14:creationId xmlns:p14="http://schemas.microsoft.com/office/powerpoint/2010/main" val="721555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0D6CF6-6057-4CE6-951E-49A2F483726A}" type="datetimeFigureOut">
              <a:rPr lang="en-US" smtClean="0"/>
              <a:t>2/17/2022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D33552-B3B5-4DB0-9F8A-47F03A574C3D}" type="slidenum">
              <a:rPr lang="en-US" smtClean="0"/>
              <a:t>‹#›</a:t>
            </a:fld>
            <a:endParaRPr lang="en-US" dirty="0"/>
          </a:p>
        </p:txBody>
      </p:sp>
    </p:spTree>
    <p:extLst>
      <p:ext uri="{BB962C8B-B14F-4D97-AF65-F5344CB8AC3E}">
        <p14:creationId xmlns:p14="http://schemas.microsoft.com/office/powerpoint/2010/main" val="371596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0D6CF6-6057-4CE6-951E-49A2F483726A}" type="datetimeFigureOut">
              <a:rPr lang="en-US" smtClean="0"/>
              <a:t>2/17/2022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D33552-B3B5-4DB0-9F8A-47F03A574C3D}" type="slidenum">
              <a:rPr lang="en-US" smtClean="0"/>
              <a:t>‹#›</a:t>
            </a:fld>
            <a:endParaRPr lang="en-US" dirty="0"/>
          </a:p>
        </p:txBody>
      </p:sp>
    </p:spTree>
    <p:extLst>
      <p:ext uri="{BB962C8B-B14F-4D97-AF65-F5344CB8AC3E}">
        <p14:creationId xmlns:p14="http://schemas.microsoft.com/office/powerpoint/2010/main" val="2371781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0D6CF6-6057-4CE6-951E-49A2F483726A}" type="datetimeFigureOut">
              <a:rPr lang="en-US" smtClean="0"/>
              <a:t>2/17/2022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D33552-B3B5-4DB0-9F8A-47F03A574C3D}" type="slidenum">
              <a:rPr lang="en-US" smtClean="0"/>
              <a:t>‹#›</a:t>
            </a:fld>
            <a:endParaRPr lang="en-US" dirty="0"/>
          </a:p>
        </p:txBody>
      </p:sp>
    </p:spTree>
    <p:extLst>
      <p:ext uri="{BB962C8B-B14F-4D97-AF65-F5344CB8AC3E}">
        <p14:creationId xmlns:p14="http://schemas.microsoft.com/office/powerpoint/2010/main" val="2974518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0D6CF6-6057-4CE6-951E-49A2F483726A}" type="datetimeFigureOut">
              <a:rPr lang="en-US" smtClean="0"/>
              <a:t>2/17/2022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D33552-B3B5-4DB0-9F8A-47F03A574C3D}" type="slidenum">
              <a:rPr lang="en-US" smtClean="0"/>
              <a:t>‹#›</a:t>
            </a:fld>
            <a:endParaRPr lang="en-US" dirty="0"/>
          </a:p>
        </p:txBody>
      </p:sp>
    </p:spTree>
    <p:extLst>
      <p:ext uri="{BB962C8B-B14F-4D97-AF65-F5344CB8AC3E}">
        <p14:creationId xmlns:p14="http://schemas.microsoft.com/office/powerpoint/2010/main" val="2413798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0D6CF6-6057-4CE6-951E-49A2F483726A}" type="datetimeFigureOut">
              <a:rPr lang="en-US" smtClean="0"/>
              <a:t>2/17/2022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D33552-B3B5-4DB0-9F8A-47F03A574C3D}" type="slidenum">
              <a:rPr lang="en-US" smtClean="0"/>
              <a:t>‹#›</a:t>
            </a:fld>
            <a:endParaRPr lang="en-US" dirty="0"/>
          </a:p>
        </p:txBody>
      </p:sp>
    </p:spTree>
    <p:extLst>
      <p:ext uri="{BB962C8B-B14F-4D97-AF65-F5344CB8AC3E}">
        <p14:creationId xmlns:p14="http://schemas.microsoft.com/office/powerpoint/2010/main" val="290367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0D6CF6-6057-4CE6-951E-49A2F483726A}" type="datetimeFigureOut">
              <a:rPr lang="en-US" smtClean="0"/>
              <a:t>2/17/2022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D33552-B3B5-4DB0-9F8A-47F03A574C3D}" type="slidenum">
              <a:rPr lang="en-US" smtClean="0"/>
              <a:t>‹#›</a:t>
            </a:fld>
            <a:endParaRPr lang="en-US" dirty="0"/>
          </a:p>
        </p:txBody>
      </p:sp>
    </p:spTree>
    <p:extLst>
      <p:ext uri="{BB962C8B-B14F-4D97-AF65-F5344CB8AC3E}">
        <p14:creationId xmlns:p14="http://schemas.microsoft.com/office/powerpoint/2010/main" val="1640353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0D6CF6-6057-4CE6-951E-49A2F483726A}" type="datetimeFigureOut">
              <a:rPr lang="en-US" smtClean="0"/>
              <a:t>2/17/2022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D33552-B3B5-4DB0-9F8A-47F03A574C3D}" type="slidenum">
              <a:rPr lang="en-US" smtClean="0"/>
              <a:t>‹#›</a:t>
            </a:fld>
            <a:endParaRPr lang="en-US" dirty="0"/>
          </a:p>
        </p:txBody>
      </p:sp>
    </p:spTree>
    <p:extLst>
      <p:ext uri="{BB962C8B-B14F-4D97-AF65-F5344CB8AC3E}">
        <p14:creationId xmlns:p14="http://schemas.microsoft.com/office/powerpoint/2010/main" val="508004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0D6CF6-6057-4CE6-951E-49A2F483726A}" type="datetimeFigureOut">
              <a:rPr lang="en-US" smtClean="0"/>
              <a:t>2/17/2022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D33552-B3B5-4DB0-9F8A-47F03A574C3D}" type="slidenum">
              <a:rPr lang="en-US" smtClean="0"/>
              <a:t>‹#›</a:t>
            </a:fld>
            <a:endParaRPr lang="en-US" dirty="0"/>
          </a:p>
        </p:txBody>
      </p:sp>
    </p:spTree>
    <p:extLst>
      <p:ext uri="{BB962C8B-B14F-4D97-AF65-F5344CB8AC3E}">
        <p14:creationId xmlns:p14="http://schemas.microsoft.com/office/powerpoint/2010/main" val="168490859"/>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9FA60B5-6ACE-3445-8422-0B03E45AE069}"/>
              </a:ext>
            </a:extLst>
          </p:cNvPr>
          <p:cNvPicPr>
            <a:picLocks noChangeAspect="1"/>
          </p:cNvPicPr>
          <p:nvPr/>
        </p:nvPicPr>
        <p:blipFill>
          <a:blip r:embed="rId3"/>
          <a:stretch>
            <a:fillRect/>
          </a:stretch>
        </p:blipFill>
        <p:spPr>
          <a:xfrm>
            <a:off x="-143298" y="2453873"/>
            <a:ext cx="10119772" cy="2248838"/>
          </a:xfrm>
          <a:prstGeom prst="rect">
            <a:avLst/>
          </a:prstGeom>
        </p:spPr>
      </p:pic>
      <p:sp>
        <p:nvSpPr>
          <p:cNvPr id="3" name="TextBox 2">
            <a:extLst>
              <a:ext uri="{FF2B5EF4-FFF2-40B4-BE49-F238E27FC236}">
                <a16:creationId xmlns:a16="http://schemas.microsoft.com/office/drawing/2014/main" id="{FFB2B5D9-D054-2747-808E-8C08D25100EF}"/>
              </a:ext>
            </a:extLst>
          </p:cNvPr>
          <p:cNvSpPr txBox="1"/>
          <p:nvPr/>
        </p:nvSpPr>
        <p:spPr>
          <a:xfrm>
            <a:off x="4983108" y="8600207"/>
            <a:ext cx="184683" cy="369236"/>
          </a:xfrm>
          <a:prstGeom prst="rect">
            <a:avLst/>
          </a:prstGeom>
          <a:noFill/>
        </p:spPr>
        <p:txBody>
          <a:bodyPr wrap="none" rtlCol="0">
            <a:spAutoFit/>
          </a:bodyPr>
          <a:lstStyle/>
          <a:p>
            <a:pPr defTabSz="914126"/>
            <a:endParaRPr lang="en-US" sz="1799" dirty="0">
              <a:solidFill>
                <a:prstClr val="black"/>
              </a:solidFill>
              <a:latin typeface="Calibri" panose="020F0502020204030204"/>
            </a:endParaRPr>
          </a:p>
        </p:txBody>
      </p:sp>
      <p:sp>
        <p:nvSpPr>
          <p:cNvPr id="9" name="TextBox 8">
            <a:extLst>
              <a:ext uri="{FF2B5EF4-FFF2-40B4-BE49-F238E27FC236}">
                <a16:creationId xmlns:a16="http://schemas.microsoft.com/office/drawing/2014/main" id="{DFC13868-E4B5-F248-9D28-25AF6FC1189B}"/>
              </a:ext>
            </a:extLst>
          </p:cNvPr>
          <p:cNvSpPr txBox="1"/>
          <p:nvPr/>
        </p:nvSpPr>
        <p:spPr>
          <a:xfrm>
            <a:off x="3669474" y="3876908"/>
            <a:ext cx="8725604" cy="461543"/>
          </a:xfrm>
          <a:prstGeom prst="rect">
            <a:avLst/>
          </a:prstGeom>
          <a:noFill/>
        </p:spPr>
        <p:txBody>
          <a:bodyPr wrap="square" lIns="91414" tIns="45707" rIns="91414" bIns="45707" rtlCol="0">
            <a:spAutoFit/>
          </a:bodyPr>
          <a:lstStyle/>
          <a:p>
            <a:pPr defTabSz="914126"/>
            <a:r>
              <a:rPr lang="en-US" sz="1999" spc="90" dirty="0">
                <a:solidFill>
                  <a:prstClr val="white"/>
                </a:solidFill>
                <a:latin typeface="Arial" panose="020B0604020202020204" pitchFamily="34" charset="0"/>
                <a:cs typeface="Arial" panose="020B0604020202020204" pitchFamily="34" charset="0"/>
              </a:rPr>
              <a:t>The cornerstone of </a:t>
            </a:r>
            <a:r>
              <a:rPr lang="en-US" sz="2399" spc="90" dirty="0">
                <a:solidFill>
                  <a:prstClr val="white"/>
                </a:solidFill>
                <a:latin typeface="Arial" panose="020B0604020202020204" pitchFamily="34" charset="0"/>
                <a:cs typeface="Arial" panose="020B0604020202020204" pitchFamily="34" charset="0"/>
              </a:rPr>
              <a:t>NASA’s</a:t>
            </a:r>
            <a:r>
              <a:rPr lang="en-US" sz="1999" spc="90" dirty="0">
                <a:solidFill>
                  <a:prstClr val="white"/>
                </a:solidFill>
                <a:latin typeface="Arial" panose="020B0604020202020204" pitchFamily="34" charset="0"/>
                <a:cs typeface="Arial" panose="020B0604020202020204" pitchFamily="34" charset="0"/>
              </a:rPr>
              <a:t> current and future missions</a:t>
            </a:r>
          </a:p>
        </p:txBody>
      </p:sp>
      <p:sp>
        <p:nvSpPr>
          <p:cNvPr id="6" name="TextBox 1">
            <a:extLst>
              <a:ext uri="{FF2B5EF4-FFF2-40B4-BE49-F238E27FC236}">
                <a16:creationId xmlns:a16="http://schemas.microsoft.com/office/drawing/2014/main" id="{1D7ADDB6-6D1F-A741-88C3-0518F84464AD}"/>
              </a:ext>
            </a:extLst>
          </p:cNvPr>
          <p:cNvSpPr txBox="1"/>
          <p:nvPr/>
        </p:nvSpPr>
        <p:spPr>
          <a:xfrm>
            <a:off x="1801239" y="4594625"/>
            <a:ext cx="9670949" cy="1692771"/>
          </a:xfrm>
          <a:prstGeom prst="rect">
            <a:avLst/>
          </a:prstGeom>
          <a:noFill/>
        </p:spPr>
        <p:txBody>
          <a:bodyPr wrap="square" rtlCol="0">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defTabSz="914126"/>
            <a:r>
              <a:rPr lang="en-US" sz="4000" b="1" dirty="0">
                <a:solidFill>
                  <a:prstClr val="white"/>
                </a:solidFill>
                <a:latin typeface="Arial" panose="020B0604020202020204" pitchFamily="34" charset="0"/>
                <a:cs typeface="Arial" panose="020B0604020202020204" pitchFamily="34" charset="0"/>
              </a:rPr>
              <a:t>LaRC Contractor Steering Council</a:t>
            </a:r>
          </a:p>
          <a:p>
            <a:pPr algn="ctr" defTabSz="914126"/>
            <a:r>
              <a:rPr lang="en-US" sz="4000" b="1" dirty="0">
                <a:solidFill>
                  <a:prstClr val="white"/>
                </a:solidFill>
                <a:latin typeface="Arial" panose="020B0604020202020204" pitchFamily="34" charset="0"/>
                <a:cs typeface="Arial" panose="020B0604020202020204" pitchFamily="34" charset="0"/>
              </a:rPr>
              <a:t>February 17, 2021</a:t>
            </a:r>
          </a:p>
          <a:p>
            <a:pPr defTabSz="914126"/>
            <a:endParaRPr lang="en-US" b="1"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210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82A40-EE90-4C58-A6E9-4F9E7AEF340B}"/>
              </a:ext>
            </a:extLst>
          </p:cNvPr>
          <p:cNvSpPr>
            <a:spLocks noGrp="1"/>
          </p:cNvSpPr>
          <p:nvPr>
            <p:ph type="title"/>
          </p:nvPr>
        </p:nvSpPr>
        <p:spPr/>
        <p:txBody>
          <a:bodyPr>
            <a:normAutofit/>
          </a:bodyPr>
          <a:lstStyle/>
          <a:p>
            <a:r>
              <a:rPr lang="en-US" sz="2400" dirty="0">
                <a:latin typeface="Arial" panose="020B0604020202020204" pitchFamily="34" charset="0"/>
                <a:cs typeface="Arial" panose="020B0604020202020204" pitchFamily="34" charset="0"/>
              </a:rPr>
              <a:t>MEMORANDUM FOR NASA CONTRACTOR COMMUNITY 02-11-22</a:t>
            </a:r>
          </a:p>
        </p:txBody>
      </p:sp>
      <p:sp>
        <p:nvSpPr>
          <p:cNvPr id="3" name="Content Placeholder 2">
            <a:extLst>
              <a:ext uri="{FF2B5EF4-FFF2-40B4-BE49-F238E27FC236}">
                <a16:creationId xmlns:a16="http://schemas.microsoft.com/office/drawing/2014/main" id="{C0813DCD-B845-42B6-9CFC-E612BBE4AC74}"/>
              </a:ext>
            </a:extLst>
          </p:cNvPr>
          <p:cNvSpPr>
            <a:spLocks noGrp="1"/>
          </p:cNvSpPr>
          <p:nvPr>
            <p:ph idx="1"/>
          </p:nvPr>
        </p:nvSpPr>
        <p:spPr/>
        <p:txBody>
          <a:bodyPr>
            <a:normAutofit fontScale="55000" lnSpcReduction="20000"/>
          </a:bodyPr>
          <a:lstStyle/>
          <a:p>
            <a:pPr marL="0" indent="0">
              <a:lnSpc>
                <a:spcPct val="100000"/>
              </a:lnSpc>
              <a:spcBef>
                <a:spcPts val="0"/>
              </a:spcBef>
              <a:buNone/>
            </a:pPr>
            <a:r>
              <a:rPr lang="en-US" sz="2000" dirty="0">
                <a:latin typeface="Arial" panose="020B0604020202020204" pitchFamily="34" charset="0"/>
                <a:cs typeface="Arial" panose="020B0604020202020204" pitchFamily="34" charset="0"/>
              </a:rPr>
              <a:t>SUBJECT: Update to COVID-19 Safety Protocols for Federal Contractors – Guidance Regarding Access to NASA buildings and facilities</a:t>
            </a:r>
          </a:p>
          <a:p>
            <a:pPr marL="0" indent="0">
              <a:lnSpc>
                <a:spcPct val="120000"/>
              </a:lnSpc>
              <a:spcBef>
                <a:spcPts val="0"/>
              </a:spcBef>
            </a:pPr>
            <a:endParaRPr lang="en-US" dirty="0">
              <a:latin typeface="Arial" panose="020B0604020202020204" pitchFamily="34" charset="0"/>
              <a:cs typeface="Arial" panose="020B0604020202020204" pitchFamily="34" charset="0"/>
            </a:endParaRPr>
          </a:p>
          <a:p>
            <a:pPr marL="0" indent="0">
              <a:lnSpc>
                <a:spcPct val="120000"/>
              </a:lnSpc>
              <a:spcBef>
                <a:spcPts val="0"/>
              </a:spcBef>
            </a:pPr>
            <a:r>
              <a:rPr lang="en-US" dirty="0">
                <a:latin typeface="Arial" panose="020B0604020202020204" pitchFamily="34" charset="0"/>
                <a:cs typeface="Arial" panose="020B0604020202020204" pitchFamily="34" charset="0"/>
              </a:rPr>
              <a:t>The purpose of this memorandum is to </a:t>
            </a:r>
            <a:r>
              <a:rPr lang="en-US" dirty="0">
                <a:highlight>
                  <a:srgbClr val="FFFF00"/>
                </a:highlight>
                <a:latin typeface="Arial" panose="020B0604020202020204" pitchFamily="34" charset="0"/>
                <a:cs typeface="Arial" panose="020B0604020202020204" pitchFamily="34" charset="0"/>
              </a:rPr>
              <a:t>restate safety protocols and clarify testing procedures for NASA Contractors when working onsite in NASA federal buildings or facilities of which a substantial portion of occupants are NASA federal employees.</a:t>
            </a:r>
            <a:r>
              <a:rPr lang="en-US" dirty="0">
                <a:latin typeface="Arial" panose="020B0604020202020204" pitchFamily="34" charset="0"/>
                <a:cs typeface="Arial" panose="020B0604020202020204" pitchFamily="34" charset="0"/>
              </a:rPr>
              <a:t> Executive Order (E.O.) 13991, Protecting the Federal Workforce and Requiring Mask-Wearing (the Order), issued January 20, 2021 provides guidance for on-site Federal contractors, and other individuals working onsite in Federal buildings and on Federal lands; and requires Federal contractors to wear masks, maintain physical distance, and adhere to other public health measures, as provided in CDC guidelines. Therefore, contractor employees working onsite in NASA Federal buildings or facilities must still follow Federal agency workplace safety protocols as follows:</a:t>
            </a:r>
          </a:p>
          <a:p>
            <a:pPr marL="0" indent="0">
              <a:lnSpc>
                <a:spcPct val="120000"/>
              </a:lnSpc>
              <a:spcBef>
                <a:spcPts val="0"/>
              </a:spcBef>
            </a:pPr>
            <a:endParaRPr lang="en-US" dirty="0">
              <a:latin typeface="Arial" panose="020B0604020202020204" pitchFamily="34" charset="0"/>
              <a:cs typeface="Arial" panose="020B0604020202020204" pitchFamily="34" charset="0"/>
            </a:endParaRPr>
          </a:p>
          <a:p>
            <a:pPr marL="0" indent="0">
              <a:lnSpc>
                <a:spcPct val="120000"/>
              </a:lnSpc>
              <a:spcBef>
                <a:spcPts val="0"/>
              </a:spcBef>
            </a:pPr>
            <a:r>
              <a:rPr lang="en-US" dirty="0">
                <a:latin typeface="Arial" panose="020B0604020202020204" pitchFamily="34" charset="0"/>
                <a:cs typeface="Arial" panose="020B0604020202020204" pitchFamily="34" charset="0"/>
              </a:rPr>
              <a:t>For fully vaccinated on-site federal contract employees and other visitors: In areas of low or moderate transmission, as defined by CDC guidelines, fully vaccinated people generally can safely participate in most activities, indoor or outdoor, without needing to wear a mask or maintain physical distance, and do not need to undertake regular testing. NASA facilities are monitoring the transmission rates and will have mask policies consistent with local transmission rates and CDC guidance. Regardless of vaccination status, in areas of high or substantial transmission, Federal employees, Federal contract employees, and other visitors must wear a mask inside Federal buildings. The current mask usage requirement status for the NASA facility can be found at https://nasapeople.nasa.gov/coronavirus/coronavirus.htm</a:t>
            </a:r>
          </a:p>
        </p:txBody>
      </p:sp>
    </p:spTree>
    <p:extLst>
      <p:ext uri="{BB962C8B-B14F-4D97-AF65-F5344CB8AC3E}">
        <p14:creationId xmlns:p14="http://schemas.microsoft.com/office/powerpoint/2010/main" val="2478072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82A40-EE90-4C58-A6E9-4F9E7AEF340B}"/>
              </a:ext>
            </a:extLst>
          </p:cNvPr>
          <p:cNvSpPr>
            <a:spLocks noGrp="1"/>
          </p:cNvSpPr>
          <p:nvPr>
            <p:ph type="title"/>
          </p:nvPr>
        </p:nvSpPr>
        <p:spPr/>
        <p:txBody>
          <a:bodyPr>
            <a:normAutofit/>
          </a:bodyPr>
          <a:lstStyle/>
          <a:p>
            <a:r>
              <a:rPr lang="en-US" sz="2400" dirty="0">
                <a:latin typeface="Arial" panose="020B0604020202020204" pitchFamily="34" charset="0"/>
                <a:cs typeface="Arial" panose="020B0604020202020204" pitchFamily="34" charset="0"/>
              </a:rPr>
              <a:t>MEMORANDUM FOR NASA CONTRACTOR COMMUNITY 02-11-22</a:t>
            </a:r>
          </a:p>
        </p:txBody>
      </p:sp>
      <p:sp>
        <p:nvSpPr>
          <p:cNvPr id="3" name="Content Placeholder 2">
            <a:extLst>
              <a:ext uri="{FF2B5EF4-FFF2-40B4-BE49-F238E27FC236}">
                <a16:creationId xmlns:a16="http://schemas.microsoft.com/office/drawing/2014/main" id="{C0813DCD-B845-42B6-9CFC-E612BBE4AC74}"/>
              </a:ext>
            </a:extLst>
          </p:cNvPr>
          <p:cNvSpPr>
            <a:spLocks noGrp="1"/>
          </p:cNvSpPr>
          <p:nvPr>
            <p:ph idx="1"/>
          </p:nvPr>
        </p:nvSpPr>
        <p:spPr/>
        <p:txBody>
          <a:bodyPr>
            <a:normAutofit/>
          </a:bodyPr>
          <a:lstStyle/>
          <a:p>
            <a:pPr marL="0" indent="0">
              <a:lnSpc>
                <a:spcPct val="100000"/>
              </a:lnSpc>
              <a:spcBef>
                <a:spcPts val="0"/>
              </a:spcBef>
              <a:buNone/>
            </a:pPr>
            <a:r>
              <a:rPr lang="en-US" sz="1800" dirty="0">
                <a:latin typeface="Arial" panose="020B0604020202020204" pitchFamily="34" charset="0"/>
                <a:cs typeface="Arial" panose="020B0604020202020204" pitchFamily="34" charset="0"/>
              </a:rPr>
              <a:t>For on-site federal contract employees and other visitors not yet fully vaccinated, nonvaccinated or vaccination status was not declared or is unknown: Individuals in this category must continue to comply with the following safety protocols while on a NASA facility:</a:t>
            </a:r>
          </a:p>
          <a:p>
            <a:pPr marL="0" indent="0">
              <a:lnSpc>
                <a:spcPct val="100000"/>
              </a:lnSpc>
              <a:spcBef>
                <a:spcPts val="0"/>
              </a:spcBef>
              <a:buNone/>
            </a:pPr>
            <a:r>
              <a:rPr lang="en-US" sz="1800" dirty="0">
                <a:latin typeface="Arial" panose="020B0604020202020204" pitchFamily="34" charset="0"/>
                <a:cs typeface="Arial" panose="020B0604020202020204" pitchFamily="34" charset="0"/>
              </a:rPr>
              <a:t>1. Wear a mask regardless of the level of transmission level, physically distance, and comply with travel requirements.</a:t>
            </a:r>
          </a:p>
          <a:p>
            <a:pPr marL="0" indent="0">
              <a:lnSpc>
                <a:spcPct val="100000"/>
              </a:lnSpc>
              <a:spcBef>
                <a:spcPts val="0"/>
              </a:spcBef>
              <a:buNone/>
            </a:pPr>
            <a:r>
              <a:rPr lang="en-US" sz="1800" dirty="0">
                <a:latin typeface="Arial" panose="020B0604020202020204" pitchFamily="34" charset="0"/>
                <a:cs typeface="Arial" panose="020B0604020202020204" pitchFamily="34" charset="0"/>
              </a:rPr>
              <a:t>2. Physically distance in federal buildings or on federal lands.</a:t>
            </a:r>
          </a:p>
          <a:p>
            <a:pPr marL="0" indent="0">
              <a:lnSpc>
                <a:spcPct val="100000"/>
              </a:lnSpc>
              <a:spcBef>
                <a:spcPts val="0"/>
              </a:spcBef>
              <a:buNone/>
            </a:pPr>
            <a:r>
              <a:rPr lang="en-US" sz="1800" dirty="0">
                <a:latin typeface="Arial" panose="020B0604020202020204" pitchFamily="34" charset="0"/>
                <a:cs typeface="Arial" panose="020B0604020202020204" pitchFamily="34" charset="0"/>
              </a:rPr>
              <a:t>3. Contractors working onsite are required to adhere to NASA health and safety protocols including COVID-19 screening testing. NASA will not provide testing for contract employees and visitors and </a:t>
            </a:r>
          </a:p>
          <a:p>
            <a:pPr marL="0" indent="0">
              <a:lnSpc>
                <a:spcPct val="100000"/>
              </a:lnSpc>
              <a:spcBef>
                <a:spcPts val="0"/>
              </a:spcBef>
              <a:buNone/>
            </a:pPr>
            <a:r>
              <a:rPr lang="en-US" sz="1800" dirty="0">
                <a:latin typeface="Arial" panose="020B0604020202020204" pitchFamily="34" charset="0"/>
                <a:cs typeface="Arial" panose="020B0604020202020204" pitchFamily="34" charset="0"/>
              </a:rPr>
              <a:t>contract employees and visitors must adhere to applicable travel restrictions.</a:t>
            </a:r>
          </a:p>
          <a:p>
            <a:pPr marL="0" indent="0">
              <a:lnSpc>
                <a:spcPct val="100000"/>
              </a:lnSpc>
              <a:spcBef>
                <a:spcPts val="0"/>
              </a:spcBef>
              <a:buNone/>
            </a:pPr>
            <a:r>
              <a:rPr lang="en-US" sz="1800" dirty="0">
                <a:latin typeface="Arial" panose="020B0604020202020204" pitchFamily="34" charset="0"/>
                <a:cs typeface="Arial" panose="020B0604020202020204" pitchFamily="34" charset="0"/>
              </a:rPr>
              <a:t>4. </a:t>
            </a:r>
            <a:r>
              <a:rPr lang="en-US" sz="1800" dirty="0">
                <a:highlight>
                  <a:srgbClr val="FFFF00"/>
                </a:highlight>
                <a:latin typeface="Arial" panose="020B0604020202020204" pitchFamily="34" charset="0"/>
                <a:cs typeface="Arial" panose="020B0604020202020204" pitchFamily="34" charset="0"/>
              </a:rPr>
              <a:t>Contractors must be able to show proof of a negative COVID-19 test result weekly if coming</a:t>
            </a:r>
          </a:p>
          <a:p>
            <a:pPr marL="0" indent="0">
              <a:lnSpc>
                <a:spcPct val="100000"/>
              </a:lnSpc>
              <a:spcBef>
                <a:spcPts val="0"/>
              </a:spcBef>
              <a:buNone/>
            </a:pPr>
            <a:r>
              <a:rPr lang="en-US" sz="1800" dirty="0">
                <a:highlight>
                  <a:srgbClr val="FFFF00"/>
                </a:highlight>
                <a:latin typeface="Arial" panose="020B0604020202020204" pitchFamily="34" charset="0"/>
                <a:cs typeface="Arial" panose="020B0604020202020204" pitchFamily="34" charset="0"/>
              </a:rPr>
              <a:t>on site regularly, or within 3 days of a single visit or infrequent visits. The test results should</a:t>
            </a:r>
          </a:p>
          <a:p>
            <a:pPr marL="0" indent="0">
              <a:lnSpc>
                <a:spcPct val="100000"/>
              </a:lnSpc>
              <a:spcBef>
                <a:spcPts val="0"/>
              </a:spcBef>
              <a:buNone/>
            </a:pPr>
            <a:r>
              <a:rPr lang="en-US" sz="1800" dirty="0">
                <a:highlight>
                  <a:srgbClr val="FFFF00"/>
                </a:highlight>
                <a:latin typeface="Arial" panose="020B0604020202020204" pitchFamily="34" charset="0"/>
                <a:cs typeface="Arial" panose="020B0604020202020204" pitchFamily="34" charset="0"/>
              </a:rPr>
              <a:t>be provided to the contractor employee’s company. The test must be from a U.S. Food and</a:t>
            </a:r>
          </a:p>
          <a:p>
            <a:pPr marL="0" indent="0">
              <a:lnSpc>
                <a:spcPct val="100000"/>
              </a:lnSpc>
              <a:spcBef>
                <a:spcPts val="0"/>
              </a:spcBef>
              <a:buNone/>
            </a:pPr>
            <a:r>
              <a:rPr lang="en-US" sz="1800" dirty="0">
                <a:highlight>
                  <a:srgbClr val="FFFF00"/>
                </a:highlight>
                <a:latin typeface="Arial" panose="020B0604020202020204" pitchFamily="34" charset="0"/>
                <a:cs typeface="Arial" panose="020B0604020202020204" pitchFamily="34" charset="0"/>
              </a:rPr>
              <a:t>Drug Administration authorized test to detect current infection and produce a dated result.</a:t>
            </a:r>
          </a:p>
          <a:p>
            <a:pPr marL="0" indent="0">
              <a:lnSpc>
                <a:spcPct val="100000"/>
              </a:lnSpc>
              <a:spcBef>
                <a:spcPts val="0"/>
              </a:spcBef>
              <a:buNone/>
            </a:pPr>
            <a:r>
              <a:rPr lang="en-US" sz="1800" dirty="0">
                <a:highlight>
                  <a:srgbClr val="FFFF00"/>
                </a:highlight>
                <a:latin typeface="Arial" panose="020B0604020202020204" pitchFamily="34" charset="0"/>
                <a:cs typeface="Arial" panose="020B0604020202020204" pitchFamily="34" charset="0"/>
              </a:rPr>
              <a:t>Testing that may result in increased contract costs should be minimized to the maximum</a:t>
            </a:r>
          </a:p>
          <a:p>
            <a:pPr marL="0" indent="0">
              <a:lnSpc>
                <a:spcPct val="100000"/>
              </a:lnSpc>
              <a:spcBef>
                <a:spcPts val="0"/>
              </a:spcBef>
              <a:buNone/>
            </a:pPr>
            <a:r>
              <a:rPr lang="en-US" sz="1800" dirty="0">
                <a:highlight>
                  <a:srgbClr val="FFFF00"/>
                </a:highlight>
                <a:latin typeface="Arial" panose="020B0604020202020204" pitchFamily="34" charset="0"/>
                <a:cs typeface="Arial" panose="020B0604020202020204" pitchFamily="34" charset="0"/>
              </a:rPr>
              <a:t>extent practical.</a:t>
            </a:r>
          </a:p>
        </p:txBody>
      </p:sp>
    </p:spTree>
    <p:extLst>
      <p:ext uri="{BB962C8B-B14F-4D97-AF65-F5344CB8AC3E}">
        <p14:creationId xmlns:p14="http://schemas.microsoft.com/office/powerpoint/2010/main" val="3797231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82A40-EE90-4C58-A6E9-4F9E7AEF340B}"/>
              </a:ext>
            </a:extLst>
          </p:cNvPr>
          <p:cNvSpPr>
            <a:spLocks noGrp="1"/>
          </p:cNvSpPr>
          <p:nvPr>
            <p:ph type="title"/>
          </p:nvPr>
        </p:nvSpPr>
        <p:spPr/>
        <p:txBody>
          <a:bodyPr>
            <a:normAutofit/>
          </a:bodyPr>
          <a:lstStyle/>
          <a:p>
            <a:r>
              <a:rPr lang="en-US" sz="2400" dirty="0">
                <a:latin typeface="Arial" panose="020B0604020202020204" pitchFamily="34" charset="0"/>
                <a:cs typeface="Arial" panose="020B0604020202020204" pitchFamily="34" charset="0"/>
              </a:rPr>
              <a:t>MEMORANDUM FOR NASA CONTRACTOR COMMUNITY 02-11-22</a:t>
            </a:r>
          </a:p>
        </p:txBody>
      </p:sp>
      <p:sp>
        <p:nvSpPr>
          <p:cNvPr id="3" name="Content Placeholder 2">
            <a:extLst>
              <a:ext uri="{FF2B5EF4-FFF2-40B4-BE49-F238E27FC236}">
                <a16:creationId xmlns:a16="http://schemas.microsoft.com/office/drawing/2014/main" id="{C0813DCD-B845-42B6-9CFC-E612BBE4AC74}"/>
              </a:ext>
            </a:extLst>
          </p:cNvPr>
          <p:cNvSpPr>
            <a:spLocks noGrp="1"/>
          </p:cNvSpPr>
          <p:nvPr>
            <p:ph idx="1"/>
          </p:nvPr>
        </p:nvSpPr>
        <p:spPr/>
        <p:txBody>
          <a:bodyPr>
            <a:normAutofit/>
          </a:bodyPr>
          <a:lstStyle/>
          <a:p>
            <a:pPr marL="0" indent="0">
              <a:lnSpc>
                <a:spcPct val="100000"/>
              </a:lnSpc>
              <a:spcBef>
                <a:spcPts val="0"/>
              </a:spcBef>
              <a:buNone/>
            </a:pPr>
            <a:r>
              <a:rPr lang="en-US" sz="1800" dirty="0">
                <a:latin typeface="Arial" panose="020B0604020202020204" pitchFamily="34" charset="0"/>
                <a:cs typeface="Arial" panose="020B0604020202020204" pitchFamily="34" charset="0"/>
              </a:rPr>
              <a:t>For “transient” and construction contractor employees:</a:t>
            </a:r>
          </a:p>
          <a:p>
            <a:pPr marL="0" indent="0">
              <a:lnSpc>
                <a:spcPct val="100000"/>
              </a:lnSpc>
              <a:spcBef>
                <a:spcPts val="0"/>
              </a:spcBef>
              <a:buNone/>
            </a:pPr>
            <a:r>
              <a:rPr lang="en-US" sz="1800" dirty="0">
                <a:latin typeface="Arial" panose="020B0604020202020204" pitchFamily="34" charset="0"/>
                <a:cs typeface="Arial" panose="020B0604020202020204" pitchFamily="34" charset="0"/>
              </a:rPr>
              <a:t>• “Transient” contractor employees who are making deliveries to a NASA facility or site (e.g. package delivery services; propellant supplier) but will not enter a Federal Building for an extended period of time, are not required to complete and submit a Certification of Vaccination Status or show proof of a negative COVID-19 test result report; and</a:t>
            </a:r>
          </a:p>
          <a:p>
            <a:pPr marL="0" indent="0">
              <a:lnSpc>
                <a:spcPct val="100000"/>
              </a:lnSpc>
              <a:spcBef>
                <a:spcPts val="0"/>
              </a:spcBef>
              <a:buNone/>
            </a:pPr>
            <a:r>
              <a:rPr lang="en-US" sz="1800" dirty="0">
                <a:latin typeface="Arial" panose="020B0604020202020204" pitchFamily="34" charset="0"/>
                <a:cs typeface="Arial" panose="020B0604020202020204" pitchFamily="34" charset="0"/>
              </a:rPr>
              <a:t>• Construction contractor employees, who principally work outside, can be</a:t>
            </a:r>
          </a:p>
          <a:p>
            <a:pPr marL="0" indent="0">
              <a:lnSpc>
                <a:spcPct val="100000"/>
              </a:lnSpc>
              <a:spcBef>
                <a:spcPts val="0"/>
              </a:spcBef>
              <a:buNone/>
            </a:pPr>
            <a:r>
              <a:rPr lang="en-US" sz="1800" dirty="0">
                <a:latin typeface="Arial" panose="020B0604020202020204" pitchFamily="34" charset="0"/>
                <a:cs typeface="Arial" panose="020B0604020202020204" pitchFamily="34" charset="0"/>
              </a:rPr>
              <a:t>exempt from the attestation and testing requirements. Consideration should be</a:t>
            </a:r>
          </a:p>
          <a:p>
            <a:pPr marL="0" indent="0">
              <a:lnSpc>
                <a:spcPct val="100000"/>
              </a:lnSpc>
              <a:spcBef>
                <a:spcPts val="0"/>
              </a:spcBef>
              <a:buNone/>
            </a:pPr>
            <a:r>
              <a:rPr lang="en-US" sz="1800" dirty="0">
                <a:latin typeface="Arial" panose="020B0604020202020204" pitchFamily="34" charset="0"/>
                <a:cs typeface="Arial" panose="020B0604020202020204" pitchFamily="34" charset="0"/>
              </a:rPr>
              <a:t>given to limiting indoor activities for these employees, such as limiting them to only</a:t>
            </a:r>
          </a:p>
          <a:p>
            <a:pPr marL="0" indent="0">
              <a:lnSpc>
                <a:spcPct val="100000"/>
              </a:lnSpc>
              <a:spcBef>
                <a:spcPts val="0"/>
              </a:spcBef>
              <a:buNone/>
            </a:pPr>
            <a:r>
              <a:rPr lang="en-US" sz="1800" dirty="0">
                <a:latin typeface="Arial" panose="020B0604020202020204" pitchFamily="34" charset="0"/>
                <a:cs typeface="Arial" panose="020B0604020202020204" pitchFamily="34" charset="0"/>
              </a:rPr>
              <a:t>food pickup at a dining facility.</a:t>
            </a:r>
          </a:p>
          <a:p>
            <a:pPr marL="0" indent="0">
              <a:lnSpc>
                <a:spcPct val="100000"/>
              </a:lnSpc>
              <a:spcBef>
                <a:spcPts val="0"/>
              </a:spcBef>
              <a:buNone/>
            </a:pPr>
            <a:endParaRPr lang="en-US" sz="1800" dirty="0">
              <a:latin typeface="Arial" panose="020B0604020202020204" pitchFamily="34" charset="0"/>
              <a:cs typeface="Arial" panose="020B0604020202020204" pitchFamily="34" charset="0"/>
            </a:endParaRPr>
          </a:p>
          <a:p>
            <a:pPr marL="0" indent="0">
              <a:lnSpc>
                <a:spcPct val="100000"/>
              </a:lnSpc>
              <a:spcBef>
                <a:spcPts val="0"/>
              </a:spcBef>
              <a:buNone/>
            </a:pPr>
            <a:r>
              <a:rPr lang="en-US" sz="1800" dirty="0">
                <a:latin typeface="Arial" panose="020B0604020202020204" pitchFamily="34" charset="0"/>
                <a:cs typeface="Arial" panose="020B0604020202020204" pitchFamily="34" charset="0"/>
              </a:rPr>
              <a:t>Center/facility leadership has discretion to approve additional exemptions, for other</a:t>
            </a:r>
          </a:p>
          <a:p>
            <a:pPr marL="0" indent="0">
              <a:lnSpc>
                <a:spcPct val="100000"/>
              </a:lnSpc>
              <a:spcBef>
                <a:spcPts val="0"/>
              </a:spcBef>
              <a:buNone/>
            </a:pPr>
            <a:r>
              <a:rPr lang="en-US" sz="1800" dirty="0">
                <a:latin typeface="Arial" panose="020B0604020202020204" pitchFamily="34" charset="0"/>
                <a:cs typeface="Arial" panose="020B0604020202020204" pitchFamily="34" charset="0"/>
              </a:rPr>
              <a:t>infrequent situations where access of individuals does not represent increased risk of exposure</a:t>
            </a:r>
          </a:p>
          <a:p>
            <a:pPr marL="0" indent="0">
              <a:lnSpc>
                <a:spcPct val="100000"/>
              </a:lnSpc>
              <a:spcBef>
                <a:spcPts val="0"/>
              </a:spcBef>
              <a:buNone/>
            </a:pPr>
            <a:r>
              <a:rPr lang="en-US" sz="1800" dirty="0">
                <a:latin typeface="Arial" panose="020B0604020202020204" pitchFamily="34" charset="0"/>
                <a:cs typeface="Arial" panose="020B0604020202020204" pitchFamily="34" charset="0"/>
              </a:rPr>
              <a:t>or spreading of COVID-19 in the facility/installation. These exemptions may be most efficient</a:t>
            </a:r>
          </a:p>
          <a:p>
            <a:pPr marL="0" indent="0">
              <a:lnSpc>
                <a:spcPct val="100000"/>
              </a:lnSpc>
              <a:spcBef>
                <a:spcPts val="0"/>
              </a:spcBef>
              <a:buNone/>
            </a:pPr>
            <a:r>
              <a:rPr lang="en-US" sz="1800" dirty="0">
                <a:latin typeface="Arial" panose="020B0604020202020204" pitchFamily="34" charset="0"/>
                <a:cs typeface="Arial" panose="020B0604020202020204" pitchFamily="34" charset="0"/>
              </a:rPr>
              <a:t>when applied to a contract company when all their employees represent the same low risk.</a:t>
            </a:r>
          </a:p>
        </p:txBody>
      </p:sp>
    </p:spTree>
    <p:extLst>
      <p:ext uri="{BB962C8B-B14F-4D97-AF65-F5344CB8AC3E}">
        <p14:creationId xmlns:p14="http://schemas.microsoft.com/office/powerpoint/2010/main" val="1466494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82A40-EE90-4C58-A6E9-4F9E7AEF340B}"/>
              </a:ext>
            </a:extLst>
          </p:cNvPr>
          <p:cNvSpPr>
            <a:spLocks noGrp="1"/>
          </p:cNvSpPr>
          <p:nvPr>
            <p:ph type="title"/>
          </p:nvPr>
        </p:nvSpPr>
        <p:spPr/>
        <p:txBody>
          <a:bodyPr>
            <a:normAutofit/>
          </a:bodyPr>
          <a:lstStyle/>
          <a:p>
            <a:r>
              <a:rPr lang="en-US" sz="2400" dirty="0">
                <a:latin typeface="Arial" panose="020B0604020202020204" pitchFamily="34" charset="0"/>
                <a:cs typeface="Arial" panose="020B0604020202020204" pitchFamily="34" charset="0"/>
              </a:rPr>
              <a:t>MEMORANDUM FOR NASA CONTRACTOR COMMUNITY 02-11-22</a:t>
            </a:r>
          </a:p>
        </p:txBody>
      </p:sp>
      <p:sp>
        <p:nvSpPr>
          <p:cNvPr id="3" name="Content Placeholder 2">
            <a:extLst>
              <a:ext uri="{FF2B5EF4-FFF2-40B4-BE49-F238E27FC236}">
                <a16:creationId xmlns:a16="http://schemas.microsoft.com/office/drawing/2014/main" id="{C0813DCD-B845-42B6-9CFC-E612BBE4AC74}"/>
              </a:ext>
            </a:extLst>
          </p:cNvPr>
          <p:cNvSpPr>
            <a:spLocks noGrp="1"/>
          </p:cNvSpPr>
          <p:nvPr>
            <p:ph idx="1"/>
          </p:nvPr>
        </p:nvSpPr>
        <p:spPr/>
        <p:txBody>
          <a:bodyPr>
            <a:normAutofit/>
          </a:bodyPr>
          <a:lstStyle/>
          <a:p>
            <a:pPr marL="0" indent="0">
              <a:lnSpc>
                <a:spcPct val="100000"/>
              </a:lnSpc>
              <a:spcBef>
                <a:spcPts val="0"/>
              </a:spcBef>
              <a:buNone/>
            </a:pPr>
            <a:r>
              <a:rPr lang="en-US" sz="1800" dirty="0">
                <a:latin typeface="Arial" panose="020B0604020202020204" pitchFamily="34" charset="0"/>
                <a:cs typeface="Arial" panose="020B0604020202020204" pitchFamily="34" charset="0"/>
              </a:rPr>
              <a:t>Additional information about the coronavirus, including preventative best practices and lessons</a:t>
            </a:r>
          </a:p>
          <a:p>
            <a:pPr marL="0" indent="0">
              <a:lnSpc>
                <a:spcPct val="100000"/>
              </a:lnSpc>
              <a:spcBef>
                <a:spcPts val="0"/>
              </a:spcBef>
              <a:buNone/>
            </a:pPr>
            <a:r>
              <a:rPr lang="en-US" sz="1800" dirty="0">
                <a:latin typeface="Arial" panose="020B0604020202020204" pitchFamily="34" charset="0"/>
                <a:cs typeface="Arial" panose="020B0604020202020204" pitchFamily="34" charset="0"/>
              </a:rPr>
              <a:t>learned is being continuously updated. Contractors are responsible for ensuring that its</a:t>
            </a:r>
          </a:p>
          <a:p>
            <a:pPr marL="0" indent="0">
              <a:lnSpc>
                <a:spcPct val="100000"/>
              </a:lnSpc>
              <a:spcBef>
                <a:spcPts val="0"/>
              </a:spcBef>
              <a:buNone/>
            </a:pPr>
            <a:r>
              <a:rPr lang="en-US" sz="1800" dirty="0">
                <a:latin typeface="Arial" panose="020B0604020202020204" pitchFamily="34" charset="0"/>
                <a:cs typeface="Arial" panose="020B0604020202020204" pitchFamily="34" charset="0"/>
              </a:rPr>
              <a:t>employees monitor local radio, television stations, and other communications channels. For the</a:t>
            </a:r>
          </a:p>
          <a:p>
            <a:pPr marL="0" indent="0">
              <a:lnSpc>
                <a:spcPct val="100000"/>
              </a:lnSpc>
              <a:spcBef>
                <a:spcPts val="0"/>
              </a:spcBef>
              <a:buNone/>
            </a:pPr>
            <a:r>
              <a:rPr lang="en-US" sz="1800" dirty="0">
                <a:latin typeface="Arial" panose="020B0604020202020204" pitchFamily="34" charset="0"/>
                <a:cs typeface="Arial" panose="020B0604020202020204" pitchFamily="34" charset="0"/>
              </a:rPr>
              <a:t>latest NASA information, follow all communications from the NASA Center/facility and Agency</a:t>
            </a:r>
          </a:p>
          <a:p>
            <a:pPr marL="0" indent="0">
              <a:lnSpc>
                <a:spcPct val="100000"/>
              </a:lnSpc>
              <a:spcBef>
                <a:spcPts val="0"/>
              </a:spcBef>
              <a:buNone/>
            </a:pPr>
            <a:r>
              <a:rPr lang="en-US" sz="1800" dirty="0">
                <a:latin typeface="Arial" panose="020B0604020202020204" pitchFamily="34" charset="0"/>
                <a:cs typeface="Arial" panose="020B0604020202020204" pitchFamily="34" charset="0"/>
              </a:rPr>
              <a:t>including NASA People.</a:t>
            </a:r>
          </a:p>
          <a:p>
            <a:pPr marL="0" indent="0">
              <a:lnSpc>
                <a:spcPct val="100000"/>
              </a:lnSpc>
              <a:spcBef>
                <a:spcPts val="0"/>
              </a:spcBef>
              <a:buNone/>
            </a:pPr>
            <a:endParaRPr lang="en-US" sz="1800" dirty="0">
              <a:latin typeface="Arial" panose="020B0604020202020204" pitchFamily="34" charset="0"/>
              <a:cs typeface="Arial" panose="020B0604020202020204" pitchFamily="34" charset="0"/>
            </a:endParaRPr>
          </a:p>
          <a:p>
            <a:pPr marL="0" indent="0">
              <a:lnSpc>
                <a:spcPct val="100000"/>
              </a:lnSpc>
              <a:spcBef>
                <a:spcPts val="0"/>
              </a:spcBef>
              <a:buNone/>
            </a:pPr>
            <a:r>
              <a:rPr lang="en-US" sz="1800" dirty="0">
                <a:highlight>
                  <a:srgbClr val="FFFF00"/>
                </a:highlight>
                <a:latin typeface="Arial" panose="020B0604020202020204" pitchFamily="34" charset="0"/>
                <a:cs typeface="Arial" panose="020B0604020202020204" pitchFamily="34" charset="0"/>
              </a:rPr>
              <a:t>The guidance above is separate and distinct from requirements of Executive Order 14042. NASA</a:t>
            </a:r>
          </a:p>
          <a:p>
            <a:pPr marL="0" indent="0">
              <a:lnSpc>
                <a:spcPct val="100000"/>
              </a:lnSpc>
              <a:spcBef>
                <a:spcPts val="0"/>
              </a:spcBef>
              <a:buNone/>
            </a:pPr>
            <a:r>
              <a:rPr lang="en-US" sz="1800" dirty="0">
                <a:highlight>
                  <a:srgbClr val="FFFF00"/>
                </a:highlight>
                <a:latin typeface="Arial" panose="020B0604020202020204" pitchFamily="34" charset="0"/>
                <a:cs typeface="Arial" panose="020B0604020202020204" pitchFamily="34" charset="0"/>
              </a:rPr>
              <a:t>continues to take no action to enforce NASA FAR deviation clause 52.223-99, Ensuring</a:t>
            </a:r>
          </a:p>
          <a:p>
            <a:pPr marL="0" indent="0">
              <a:lnSpc>
                <a:spcPct val="100000"/>
              </a:lnSpc>
              <a:spcBef>
                <a:spcPts val="0"/>
              </a:spcBef>
              <a:buNone/>
            </a:pPr>
            <a:r>
              <a:rPr lang="en-US" sz="1800" dirty="0">
                <a:highlight>
                  <a:srgbClr val="FFFF00"/>
                </a:highlight>
                <a:latin typeface="Arial" panose="020B0604020202020204" pitchFamily="34" charset="0"/>
                <a:cs typeface="Arial" panose="020B0604020202020204" pitchFamily="34" charset="0"/>
              </a:rPr>
              <a:t>Adequate COVID-19 Safety Protocols for Federal Contractors, in contracts or contract-like</a:t>
            </a:r>
          </a:p>
          <a:p>
            <a:pPr marL="0" indent="0">
              <a:lnSpc>
                <a:spcPct val="100000"/>
              </a:lnSpc>
              <a:spcBef>
                <a:spcPts val="0"/>
              </a:spcBef>
              <a:buNone/>
            </a:pPr>
            <a:r>
              <a:rPr lang="en-US" sz="1800" dirty="0">
                <a:highlight>
                  <a:srgbClr val="FFFF00"/>
                </a:highlight>
                <a:latin typeface="Arial" panose="020B0604020202020204" pitchFamily="34" charset="0"/>
                <a:cs typeface="Arial" panose="020B0604020202020204" pitchFamily="34" charset="0"/>
              </a:rPr>
              <a:t>instruments implementing requirements of Executive Order 14042, absent further written notice</a:t>
            </a:r>
          </a:p>
          <a:p>
            <a:pPr marL="0" indent="0">
              <a:lnSpc>
                <a:spcPct val="100000"/>
              </a:lnSpc>
              <a:spcBef>
                <a:spcPts val="0"/>
              </a:spcBef>
              <a:buNone/>
            </a:pPr>
            <a:r>
              <a:rPr lang="en-US" sz="1800" dirty="0">
                <a:highlight>
                  <a:srgbClr val="FFFF00"/>
                </a:highlight>
                <a:latin typeface="Arial" panose="020B0604020202020204" pitchFamily="34" charset="0"/>
                <a:cs typeface="Arial" panose="020B0604020202020204" pitchFamily="34" charset="0"/>
              </a:rPr>
              <a:t>from the agency, as stated in previous guidance dated December 9, 2021.</a:t>
            </a:r>
          </a:p>
          <a:p>
            <a:pPr marL="0" indent="0">
              <a:lnSpc>
                <a:spcPct val="100000"/>
              </a:lnSpc>
              <a:spcBef>
                <a:spcPts val="0"/>
              </a:spcBef>
              <a:buNone/>
            </a:pPr>
            <a:endParaRPr lang="en-US" sz="1800" dirty="0">
              <a:latin typeface="Arial" panose="020B0604020202020204" pitchFamily="34" charset="0"/>
              <a:cs typeface="Arial" panose="020B0604020202020204" pitchFamily="34" charset="0"/>
            </a:endParaRPr>
          </a:p>
          <a:p>
            <a:pPr marL="0" indent="0">
              <a:lnSpc>
                <a:spcPct val="100000"/>
              </a:lnSpc>
              <a:spcBef>
                <a:spcPts val="0"/>
              </a:spcBef>
              <a:buNone/>
            </a:pPr>
            <a:r>
              <a:rPr lang="en-US" sz="1800" dirty="0">
                <a:latin typeface="Arial" panose="020B0604020202020204" pitchFamily="34" charset="0"/>
                <a:cs typeface="Arial" panose="020B0604020202020204" pitchFamily="34" charset="0"/>
              </a:rPr>
              <a:t>I appreciate your cooperation and continued commitment to safety and the NASA mission.</a:t>
            </a:r>
          </a:p>
          <a:p>
            <a:pPr marL="0" indent="0">
              <a:lnSpc>
                <a:spcPct val="100000"/>
              </a:lnSpc>
              <a:spcBef>
                <a:spcPts val="0"/>
              </a:spcBef>
              <a:buNone/>
            </a:pPr>
            <a:r>
              <a:rPr lang="en-US" sz="1800" dirty="0">
                <a:latin typeface="Arial" panose="020B0604020202020204" pitchFamily="34" charset="0"/>
                <a:cs typeface="Arial" panose="020B0604020202020204" pitchFamily="34" charset="0"/>
              </a:rPr>
              <a:t>Please direct any other questions concerning this letter to your cognizant NASA contracting</a:t>
            </a:r>
          </a:p>
          <a:p>
            <a:pPr marL="0" indent="0">
              <a:lnSpc>
                <a:spcPct val="100000"/>
              </a:lnSpc>
              <a:spcBef>
                <a:spcPts val="0"/>
              </a:spcBef>
              <a:buNone/>
            </a:pPr>
            <a:r>
              <a:rPr lang="en-US" sz="1800" dirty="0">
                <a:latin typeface="Arial" panose="020B0604020202020204" pitchFamily="34" charset="0"/>
                <a:cs typeface="Arial" panose="020B0604020202020204" pitchFamily="34" charset="0"/>
              </a:rPr>
              <a:t>officer.</a:t>
            </a:r>
          </a:p>
          <a:p>
            <a:pPr marL="0" indent="0">
              <a:lnSpc>
                <a:spcPct val="100000"/>
              </a:lnSpc>
              <a:spcBef>
                <a:spcPts val="0"/>
              </a:spcBef>
              <a:buNone/>
            </a:pP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2821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82A40-EE90-4C58-A6E9-4F9E7AEF340B}"/>
              </a:ext>
            </a:extLst>
          </p:cNvPr>
          <p:cNvSpPr>
            <a:spLocks noGrp="1"/>
          </p:cNvSpPr>
          <p:nvPr>
            <p:ph type="title"/>
          </p:nvPr>
        </p:nvSpPr>
        <p:spPr/>
        <p:txBody>
          <a:bodyPr>
            <a:normAutofit/>
          </a:bodyPr>
          <a:lstStyle/>
          <a:p>
            <a:r>
              <a:rPr lang="en-US" sz="2400" dirty="0">
                <a:latin typeface="Arial" panose="020B0604020202020204" pitchFamily="34" charset="0"/>
                <a:cs typeface="Arial" panose="020B0604020202020204" pitchFamily="34" charset="0"/>
              </a:rPr>
              <a:t>MEMORANDUM FOR NASA CONTRACTOR COMMUNITY 02-11-22</a:t>
            </a:r>
          </a:p>
        </p:txBody>
      </p:sp>
      <p:sp>
        <p:nvSpPr>
          <p:cNvPr id="3" name="Content Placeholder 2">
            <a:extLst>
              <a:ext uri="{FF2B5EF4-FFF2-40B4-BE49-F238E27FC236}">
                <a16:creationId xmlns:a16="http://schemas.microsoft.com/office/drawing/2014/main" id="{C0813DCD-B845-42B6-9CFC-E612BBE4AC74}"/>
              </a:ext>
            </a:extLst>
          </p:cNvPr>
          <p:cNvSpPr>
            <a:spLocks noGrp="1"/>
          </p:cNvSpPr>
          <p:nvPr>
            <p:ph idx="1"/>
          </p:nvPr>
        </p:nvSpPr>
        <p:spPr/>
        <p:txBody>
          <a:bodyPr>
            <a:normAutofit/>
          </a:bodyPr>
          <a:lstStyle/>
          <a:p>
            <a:pPr marL="0" indent="0">
              <a:lnSpc>
                <a:spcPct val="100000"/>
              </a:lnSpc>
              <a:spcBef>
                <a:spcPts val="0"/>
              </a:spcBef>
              <a:buNone/>
            </a:pPr>
            <a:r>
              <a:rPr lang="en-US" sz="1800" dirty="0">
                <a:latin typeface="Arial" panose="020B0604020202020204" pitchFamily="34" charset="0"/>
                <a:cs typeface="Arial" panose="020B0604020202020204" pitchFamily="34" charset="0"/>
              </a:rPr>
              <a:t>Getting number of questions from civil servants who are being asked to interpret the testing requirements </a:t>
            </a:r>
          </a:p>
          <a:p>
            <a:pPr>
              <a:lnSpc>
                <a:spcPct val="100000"/>
              </a:lnSpc>
              <a:spcBef>
                <a:spcPts val="0"/>
              </a:spcBef>
            </a:pPr>
            <a:r>
              <a:rPr lang="en-US" sz="1800" dirty="0">
                <a:latin typeface="Arial" panose="020B0604020202020204" pitchFamily="34" charset="0"/>
                <a:cs typeface="Arial" panose="020B0604020202020204" pitchFamily="34" charset="0"/>
              </a:rPr>
              <a:t>Contractor are responsible for educating their employees and their subcontractors on the rules</a:t>
            </a:r>
          </a:p>
          <a:p>
            <a:pPr>
              <a:lnSpc>
                <a:spcPct val="100000"/>
              </a:lnSpc>
              <a:spcBef>
                <a:spcPts val="0"/>
              </a:spcBef>
            </a:pPr>
            <a:r>
              <a:rPr lang="en-US" sz="1800" dirty="0">
                <a:latin typeface="Arial" panose="020B0604020202020204" pitchFamily="34" charset="0"/>
                <a:cs typeface="Arial" panose="020B0604020202020204" pitchFamily="34" charset="0"/>
              </a:rPr>
              <a:t>Civil servants should not be interpreting the testing requirements – that is your responsibility</a:t>
            </a:r>
          </a:p>
          <a:p>
            <a:pPr>
              <a:lnSpc>
                <a:spcPct val="100000"/>
              </a:lnSpc>
              <a:spcBef>
                <a:spcPts val="0"/>
              </a:spcBef>
            </a:pPr>
            <a:r>
              <a:rPr lang="en-US" sz="1800" dirty="0">
                <a:latin typeface="Arial" panose="020B0604020202020204" pitchFamily="34" charset="0"/>
                <a:cs typeface="Arial" panose="020B0604020202020204" pitchFamily="34" charset="0"/>
              </a:rPr>
              <a:t>I have sent an email to Center Leadership reminding them that we do not interpret the testing requirements </a:t>
            </a:r>
          </a:p>
          <a:p>
            <a:pPr>
              <a:lnSpc>
                <a:spcPct val="100000"/>
              </a:lnSpc>
              <a:spcBef>
                <a:spcPts val="0"/>
              </a:spcBef>
            </a:pP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126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812D5-275B-4535-AAA2-40A08AA2DCA2}"/>
              </a:ext>
            </a:extLst>
          </p:cNvPr>
          <p:cNvSpPr>
            <a:spLocks noGrp="1"/>
          </p:cNvSpPr>
          <p:nvPr>
            <p:ph type="title"/>
          </p:nvPr>
        </p:nvSpPr>
        <p:spPr/>
        <p:txBody>
          <a:bodyPr/>
          <a:lstStyle/>
          <a:p>
            <a:r>
              <a:rPr lang="en-US" dirty="0"/>
              <a:t>Center Standdown on February 28</a:t>
            </a:r>
          </a:p>
        </p:txBody>
      </p:sp>
      <p:sp>
        <p:nvSpPr>
          <p:cNvPr id="3" name="Content Placeholder 2">
            <a:extLst>
              <a:ext uri="{FF2B5EF4-FFF2-40B4-BE49-F238E27FC236}">
                <a16:creationId xmlns:a16="http://schemas.microsoft.com/office/drawing/2014/main" id="{8FDB5085-4F1F-4666-BBFD-A451ED2FF19F}"/>
              </a:ext>
            </a:extLst>
          </p:cNvPr>
          <p:cNvSpPr>
            <a:spLocks noGrp="1"/>
          </p:cNvSpPr>
          <p:nvPr>
            <p:ph idx="1"/>
          </p:nvPr>
        </p:nvSpPr>
        <p:spPr/>
        <p:txBody>
          <a:bodyPr/>
          <a:lstStyle/>
          <a:p>
            <a:r>
              <a:rPr lang="en-US" dirty="0"/>
              <a:t>Focus on safety and security </a:t>
            </a:r>
          </a:p>
          <a:p>
            <a:pPr lvl="1"/>
            <a:r>
              <a:rPr lang="en-US" dirty="0"/>
              <a:t>Safety trends are curving upward and seeing numerous close calls – need to refocus</a:t>
            </a:r>
          </a:p>
          <a:p>
            <a:pPr lvl="1"/>
            <a:r>
              <a:rPr lang="en-US" dirty="0"/>
              <a:t>Most on-site contractors will be attending training provided by the center organization</a:t>
            </a:r>
          </a:p>
          <a:p>
            <a:pPr lvl="1"/>
            <a:r>
              <a:rPr lang="en-US" dirty="0"/>
              <a:t>If you wish to provide specific training to your employees, please work with your COR and Contracting Officer</a:t>
            </a:r>
          </a:p>
          <a:p>
            <a:pPr lvl="1"/>
            <a:endParaRPr lang="en-US" dirty="0"/>
          </a:p>
          <a:p>
            <a:pPr lvl="1"/>
            <a:endParaRPr lang="en-US" dirty="0"/>
          </a:p>
        </p:txBody>
      </p:sp>
    </p:spTree>
    <p:extLst>
      <p:ext uri="{BB962C8B-B14F-4D97-AF65-F5344CB8AC3E}">
        <p14:creationId xmlns:p14="http://schemas.microsoft.com/office/powerpoint/2010/main" val="10730684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Application xmlns="http://www.sap.com/cof/ao/powerpoint/application">
  <com.sap.ip.bi.pioneer>
    <Version>4</Version>
    <AAO_Revision>2.3.2.62482</AAO_Revision>
    <RefreshOnOpen>False</RefreshOnOpen>
    <PlanningModeSetToChangeMode>True</PlanningModeSetToChangeMode>
    <Cleaned>False</Cleaned>
    <ForcePromptOnInitialRefresh>False</ForcePromptOnInitialRefresh>
    <StorePromptsInDocument>True</StorePromptsInDocument>
    <MergeVariables>False</MergeVariables>
    <WorkingMode>Local</WorkingMode>
    <RefreshPlanningObjectsOnRefreshAll>True</RefreshPlanningObjectsOnRefreshAll>
    <Items/>
  </com.sap.ip.bi.pioneer>
</Application>
</file>

<file path=customXml/item2.xml><?xml version="1.0" encoding="utf-8"?>
<Application xmlns="http://www.sap.com/cof/powerpoint/application">
  <Version>2</Version>
  <Revision>2.3.2.62482</Revision>
</Application>
</file>

<file path=customXml/itemProps1.xml><?xml version="1.0" encoding="utf-8"?>
<ds:datastoreItem xmlns:ds="http://schemas.openxmlformats.org/officeDocument/2006/customXml" ds:itemID="{E005F9EB-0323-499D-9A58-901716931EEF}">
  <ds:schemaRefs>
    <ds:schemaRef ds:uri="http://www.sap.com/cof/ao/powerpoint/application"/>
  </ds:schemaRefs>
</ds:datastoreItem>
</file>

<file path=customXml/itemProps2.xml><?xml version="1.0" encoding="utf-8"?>
<ds:datastoreItem xmlns:ds="http://schemas.openxmlformats.org/officeDocument/2006/customXml" ds:itemID="{36F61390-5206-4730-9441-838A83B0F4B7}">
  <ds:schemaRefs>
    <ds:schemaRef ds:uri="http://www.sap.com/cof/powerpoint/application"/>
  </ds:schemaRefs>
</ds:datastoreItem>
</file>

<file path=docProps/app.xml><?xml version="1.0" encoding="utf-8"?>
<Properties xmlns="http://schemas.openxmlformats.org/officeDocument/2006/extended-properties" xmlns:vt="http://schemas.openxmlformats.org/officeDocument/2006/docPropsVTypes">
  <Template/>
  <TotalTime>7753</TotalTime>
  <Words>995</Words>
  <Application>Microsoft Office PowerPoint</Application>
  <PresentationFormat>Widescreen</PresentationFormat>
  <Paragraphs>60</Paragraphs>
  <Slides>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PowerPoint Presentation</vt:lpstr>
      <vt:lpstr>MEMORANDUM FOR NASA CONTRACTOR COMMUNITY 02-11-22</vt:lpstr>
      <vt:lpstr>MEMORANDUM FOR NASA CONTRACTOR COMMUNITY 02-11-22</vt:lpstr>
      <vt:lpstr>MEMORANDUM FOR NASA CONTRACTOR COMMUNITY 02-11-22</vt:lpstr>
      <vt:lpstr>MEMORANDUM FOR NASA CONTRACTOR COMMUNITY 02-11-22</vt:lpstr>
      <vt:lpstr>MEMORANDUM FOR NASA CONTRACTOR COMMUNITY 02-11-22</vt:lpstr>
      <vt:lpstr>Center Standdown on February 28</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Siebels, Richard J. (LARC-B1)</dc:creator>
  <cp:lastModifiedBy>Mcclain, Susan E. (LARC-B1)</cp:lastModifiedBy>
  <cp:revision>259</cp:revision>
  <cp:lastPrinted>2018-09-17T16:35:09Z</cp:lastPrinted>
  <dcterms:created xsi:type="dcterms:W3CDTF">2017-04-17T15:42:01Z</dcterms:created>
  <dcterms:modified xsi:type="dcterms:W3CDTF">2022-02-17T19:17:42Z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Jive_VersionGuid">
    <vt:lpwstr>09978c9a-d19c-429c-bfa1-7eff1e48dcd9</vt:lpwstr>
  </property>
  <property fmtid="{D5CDD505-2E9C-101B-9397-08002B2CF9AE}" pid="3" name="Offisync_UpdateToken">
    <vt:lpwstr>1</vt:lpwstr>
  </property>
  <property fmtid="{D5CDD505-2E9C-101B-9397-08002B2CF9AE}" pid="4" name="Offisync_ProviderInitializationData">
    <vt:lpwstr>https://explornet.nasa.gov</vt:lpwstr>
  </property>
  <property fmtid="{D5CDD505-2E9C-101B-9397-08002B2CF9AE}" pid="5" name="Offisync_ServerID">
    <vt:lpwstr>479288e8-773e-4e87-b6d5-ce4a332de138</vt:lpwstr>
  </property>
  <property fmtid="{D5CDD505-2E9C-101B-9397-08002B2CF9AE}" pid="6" name="Jive_LatestUserAccountName">
    <vt:lpwstr>kjensen</vt:lpwstr>
  </property>
  <property fmtid="{D5CDD505-2E9C-101B-9397-08002B2CF9AE}" pid="7" name="Offisync_UniqueId">
    <vt:lpwstr>55223</vt:lpwstr>
  </property>
</Properties>
</file>