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4" r:id="rId6"/>
    <p:sldId id="260" r:id="rId7"/>
    <p:sldId id="261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319453"/>
            <a:ext cx="12192000" cy="4538547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177263"/>
            <a:ext cx="12192000" cy="1973420"/>
          </a:xfrm>
          <a:prstGeom prst="rect">
            <a:avLst/>
          </a:prstGeom>
          <a:solidFill>
            <a:schemeClr val="tx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149531" y="2653480"/>
            <a:ext cx="9892937" cy="1446032"/>
          </a:xfrm>
          <a:prstGeom prst="rect">
            <a:avLst/>
          </a:prstGeom>
        </p:spPr>
        <p:txBody>
          <a:bodyPr anchor="b"/>
          <a:lstStyle>
            <a:lvl1pPr algn="ctr">
              <a:defRPr sz="44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HERE TO EDIT MAIN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3999" y="4381716"/>
            <a:ext cx="9144000" cy="499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61108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5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2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8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8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8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47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04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017" b="26155"/>
          <a:stretch/>
        </p:blipFill>
        <p:spPr>
          <a:xfrm>
            <a:off x="0" y="5908"/>
            <a:ext cx="12192000" cy="1583996"/>
          </a:xfrm>
          <a:prstGeom prst="rect">
            <a:avLst/>
          </a:prstGeom>
          <a:blipFill dpi="0" rotWithShape="1">
            <a:blip r:embed="rId14">
              <a:alphaModFix amt="42000"/>
            </a:blip>
            <a:srcRect/>
            <a:tile tx="0" ty="0" sx="100000" sy="100000" flip="none" algn="tl"/>
          </a:blip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9864" y="365125"/>
            <a:ext cx="9753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A9BCF-2F24-46DE-BA45-DF12BF6626E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F513-699A-4401-B09A-580B5BAAF9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70764" y="1354183"/>
            <a:ext cx="10998926" cy="550381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8BCCE9E3-3292-354F-BC68-758D4AE5E8D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2814" y="99281"/>
            <a:ext cx="892448" cy="7412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984492-E684-A546-BC4D-5E103388ABC7}"/>
              </a:ext>
            </a:extLst>
          </p:cNvPr>
          <p:cNvSpPr txBox="1"/>
          <p:nvPr userDrawn="1"/>
        </p:nvSpPr>
        <p:spPr>
          <a:xfrm>
            <a:off x="8934430" y="54933"/>
            <a:ext cx="23264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ans Medium" panose="020B0504020202020204" pitchFamily="34" charset="0"/>
              </a:rPr>
              <a:t>NASA</a:t>
            </a:r>
            <a:r>
              <a:rPr lang="en-US" sz="1100" b="0" i="0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ans Medium" panose="020B0504020202020204" pitchFamily="34" charset="0"/>
              </a:rPr>
              <a:t> L:angley Research Center</a:t>
            </a:r>
            <a:endParaRPr lang="en-US" sz="11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ans Medium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97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757VisionSeries-0629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pidtech-3d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atshow.com/" TargetMode="External"/><Relationship Id="rId3" Type="http://schemas.openxmlformats.org/officeDocument/2006/relationships/hyperlink" Target="https://igarss2021.org/" TargetMode="External"/><Relationship Id="rId7" Type="http://schemas.openxmlformats.org/officeDocument/2006/relationships/hyperlink" Target="http://www.nsrec.com/nsrec_2021.html" TargetMode="External"/><Relationship Id="rId2" Type="http://schemas.openxmlformats.org/officeDocument/2006/relationships/hyperlink" Target="https://agenda.infn.it/event/20574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cose.org/symp2021" TargetMode="External"/><Relationship Id="rId5" Type="http://schemas.openxmlformats.org/officeDocument/2006/relationships/hyperlink" Target="http://www.dmcmeeting.com/" TargetMode="External"/><Relationship Id="rId4" Type="http://schemas.openxmlformats.org/officeDocument/2006/relationships/hyperlink" Target="https://www.ices.space/ices-info/" TargetMode="External"/><Relationship Id="rId9" Type="http://schemas.openxmlformats.org/officeDocument/2006/relationships/hyperlink" Target="https://www.eaa.org/airventur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iaa.org/propulsionenergy" TargetMode="External"/><Relationship Id="rId3" Type="http://schemas.openxmlformats.org/officeDocument/2006/relationships/hyperlink" Target="https://xplan-lab.org/icaps2021/" TargetMode="External"/><Relationship Id="rId7" Type="http://schemas.openxmlformats.org/officeDocument/2006/relationships/hyperlink" Target="https://smallsat.org/" TargetMode="External"/><Relationship Id="rId2" Type="http://schemas.openxmlformats.org/officeDocument/2006/relationships/hyperlink" Target="http://www.asiaoceania.org/aogs2019/public.asp?page=home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hinecon.org/CurrentMeeting.php" TargetMode="External"/><Relationship Id="rId5" Type="http://schemas.openxmlformats.org/officeDocument/2006/relationships/hyperlink" Target="https://www.aiaa.org/Aeroacoustics-2019/" TargetMode="External"/><Relationship Id="rId4" Type="http://schemas.openxmlformats.org/officeDocument/2006/relationships/hyperlink" Target="https://aviation.aiaa.org/" TargetMode="External"/><Relationship Id="rId9" Type="http://schemas.openxmlformats.org/officeDocument/2006/relationships/hyperlink" Target="https://meteoritical.org/society/annual-meeting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sconference.org/" TargetMode="External"/><Relationship Id="rId2" Type="http://schemas.openxmlformats.org/officeDocument/2006/relationships/hyperlink" Target="https://www.afsbirsttr.af.mil/AF-Pitch-Day/How-to-submi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rad2020.ch/" TargetMode="External"/><Relationship Id="rId4" Type="http://schemas.openxmlformats.org/officeDocument/2006/relationships/hyperlink" Target="https://www.mssconferences.org/public/meetings/conferenceDetail.aspx?enc=GfDU%2bZmq%2bv4HMMQH%2ff7CZA%3d%3d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2019.foss4g-na.org/" TargetMode="External"/><Relationship Id="rId3" Type="http://schemas.openxmlformats.org/officeDocument/2006/relationships/hyperlink" Target="https://ict2021.agh.edu.pl/" TargetMode="External"/><Relationship Id="rId7" Type="http://schemas.openxmlformats.org/officeDocument/2006/relationships/hyperlink" Target="http://www.afa.org/" TargetMode="External"/><Relationship Id="rId2" Type="http://schemas.openxmlformats.org/officeDocument/2006/relationships/hyperlink" Target="https://nexis.gsfc.nasa.gov/osam/ttw/index.html#:~:text=NASA%20hosts%20an%20annual%20technology,OSAM%20technologies%20to%20U.S.%20industry.&amp;text=Workshop%20attendees%20will%20enjoy%20access,a%20tour%20of%20NASA%20facilities.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fense.aiaa.org/" TargetMode="External"/><Relationship Id="rId5" Type="http://schemas.openxmlformats.org/officeDocument/2006/relationships/hyperlink" Target="https://spie.org/conferences-and-exhibitions/remote-sensing" TargetMode="External"/><Relationship Id="rId4" Type="http://schemas.openxmlformats.org/officeDocument/2006/relationships/hyperlink" Target="https://rapid3deven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9530" y="3099794"/>
            <a:ext cx="9892937" cy="1446032"/>
          </a:xfrm>
        </p:spPr>
        <p:txBody>
          <a:bodyPr/>
          <a:lstStyle/>
          <a:p>
            <a:r>
              <a:rPr lang="en-US" dirty="0"/>
              <a:t>Partnerships Brief</a:t>
            </a:r>
            <a:br>
              <a:rPr lang="en-US" dirty="0"/>
            </a:br>
            <a:r>
              <a:rPr lang="en-US" dirty="0"/>
              <a:t>Contractor Steering Council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8" y="4632087"/>
            <a:ext cx="9144000" cy="499699"/>
          </a:xfrm>
        </p:spPr>
        <p:txBody>
          <a:bodyPr/>
          <a:lstStyle/>
          <a:p>
            <a:r>
              <a:rPr lang="en-US" dirty="0" smtClean="0"/>
              <a:t>OSACB – Carrie Rhoades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3998" y="5666229"/>
            <a:ext cx="9144000" cy="499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June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0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043" y="457200"/>
            <a:ext cx="4841768" cy="626581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66206"/>
          </a:xfrm>
        </p:spPr>
        <p:txBody>
          <a:bodyPr>
            <a:normAutofit/>
          </a:bodyPr>
          <a:lstStyle/>
          <a:p>
            <a:r>
              <a:rPr lang="en-US" dirty="0"/>
              <a:t>757 Vision Series: 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839788" y="1663337"/>
            <a:ext cx="4559255" cy="4205651"/>
          </a:xfrm>
        </p:spPr>
        <p:txBody>
          <a:bodyPr>
            <a:normAutofit/>
          </a:bodyPr>
          <a:lstStyle/>
          <a:p>
            <a:r>
              <a:rPr lang="en-US" sz="2800" dirty="0"/>
              <a:t>Technology Transfer and the Commercialization of Scientific Research in the </a:t>
            </a:r>
            <a:r>
              <a:rPr lang="en-US" sz="2800" dirty="0" smtClean="0"/>
              <a:t>757</a:t>
            </a:r>
          </a:p>
          <a:p>
            <a:r>
              <a:rPr lang="en-US" sz="2800" dirty="0" smtClean="0"/>
              <a:t>June 29, 2021 </a:t>
            </a:r>
            <a:r>
              <a:rPr lang="en-US" sz="2800" smtClean="0"/>
              <a:t>at 11:30 AM</a:t>
            </a:r>
            <a:endParaRPr lang="en-US" sz="2800" dirty="0" smtClean="0"/>
          </a:p>
          <a:p>
            <a:r>
              <a:rPr lang="en-US" sz="2000" dirty="0" smtClean="0">
                <a:hlinkClick r:id="rId3"/>
              </a:rPr>
              <a:t>http://bit.ly/757VisionSeries-0629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6337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40820"/>
              </p:ext>
            </p:extLst>
          </p:nvPr>
        </p:nvGraphicFramePr>
        <p:xfrm>
          <a:off x="261258" y="1191935"/>
          <a:ext cx="11617234" cy="1364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7599">
                  <a:extLst>
                    <a:ext uri="{9D8B030D-6E8A-4147-A177-3AD203B41FA5}">
                      <a16:colId xmlns:a16="http://schemas.microsoft.com/office/drawing/2014/main" val="1348801079"/>
                    </a:ext>
                  </a:extLst>
                </a:gridCol>
                <a:gridCol w="953872">
                  <a:extLst>
                    <a:ext uri="{9D8B030D-6E8A-4147-A177-3AD203B41FA5}">
                      <a16:colId xmlns:a16="http://schemas.microsoft.com/office/drawing/2014/main" val="308691693"/>
                    </a:ext>
                  </a:extLst>
                </a:gridCol>
                <a:gridCol w="1025057">
                  <a:extLst>
                    <a:ext uri="{9D8B030D-6E8A-4147-A177-3AD203B41FA5}">
                      <a16:colId xmlns:a16="http://schemas.microsoft.com/office/drawing/2014/main" val="4012047921"/>
                    </a:ext>
                  </a:extLst>
                </a:gridCol>
                <a:gridCol w="896925">
                  <a:extLst>
                    <a:ext uri="{9D8B030D-6E8A-4147-A177-3AD203B41FA5}">
                      <a16:colId xmlns:a16="http://schemas.microsoft.com/office/drawing/2014/main" val="2458912960"/>
                    </a:ext>
                  </a:extLst>
                </a:gridCol>
                <a:gridCol w="811503">
                  <a:extLst>
                    <a:ext uri="{9D8B030D-6E8A-4147-A177-3AD203B41FA5}">
                      <a16:colId xmlns:a16="http://schemas.microsoft.com/office/drawing/2014/main" val="1393031371"/>
                    </a:ext>
                  </a:extLst>
                </a:gridCol>
                <a:gridCol w="3502278">
                  <a:extLst>
                    <a:ext uri="{9D8B030D-6E8A-4147-A177-3AD203B41FA5}">
                      <a16:colId xmlns:a16="http://schemas.microsoft.com/office/drawing/2014/main" val="3665679201"/>
                    </a:ext>
                  </a:extLst>
                </a:gridCol>
              </a:tblGrid>
              <a:tr h="436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Conference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Acronym Title when shown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Start Date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End Date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Location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Website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406071"/>
                  </a:ext>
                </a:extLst>
              </a:tr>
              <a:tr h="7274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Cognitive Communications for Aerospace Applications (CCAA) Workshop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6/21/2021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6/23/2021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</a:rPr>
                        <a:t>https://www.aiaa.org/events-learning/event/2021/06/21/default-calendar/3rd-cognitive-communications-for-aerospace-applications-(ccaa)-workshop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extLst>
                  <a:ext uri="{0D108BD9-81ED-4DB2-BD59-A6C34878D82A}">
                    <a16:rowId xmlns:a16="http://schemas.microsoft.com/office/drawing/2014/main" val="1563660290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RAPID.TECH + FABCON 3.D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6/22/2021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6/23/2021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2"/>
                        </a:rPr>
                        <a:t>https://www.rapidtech-3d.com/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5" marR="6995" marT="6995" marB="0" anchor="ctr"/>
                </a:tc>
                <a:extLst>
                  <a:ext uri="{0D108BD9-81ED-4DB2-BD59-A6C34878D82A}">
                    <a16:rowId xmlns:a16="http://schemas.microsoft.com/office/drawing/2014/main" val="1606337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68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447280"/>
              </p:ext>
            </p:extLst>
          </p:nvPr>
        </p:nvGraphicFramePr>
        <p:xfrm>
          <a:off x="287383" y="1157623"/>
          <a:ext cx="11704319" cy="42904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08121">
                  <a:extLst>
                    <a:ext uri="{9D8B030D-6E8A-4147-A177-3AD203B41FA5}">
                      <a16:colId xmlns:a16="http://schemas.microsoft.com/office/drawing/2014/main" val="4064720699"/>
                    </a:ext>
                  </a:extLst>
                </a:gridCol>
                <a:gridCol w="1021081">
                  <a:extLst>
                    <a:ext uri="{9D8B030D-6E8A-4147-A177-3AD203B41FA5}">
                      <a16:colId xmlns:a16="http://schemas.microsoft.com/office/drawing/2014/main" val="2794804554"/>
                    </a:ext>
                  </a:extLst>
                </a:gridCol>
                <a:gridCol w="1097279">
                  <a:extLst>
                    <a:ext uri="{9D8B030D-6E8A-4147-A177-3AD203B41FA5}">
                      <a16:colId xmlns:a16="http://schemas.microsoft.com/office/drawing/2014/main" val="3496034819"/>
                    </a:ext>
                  </a:extLst>
                </a:gridCol>
                <a:gridCol w="960119">
                  <a:extLst>
                    <a:ext uri="{9D8B030D-6E8A-4147-A177-3AD203B41FA5}">
                      <a16:colId xmlns:a16="http://schemas.microsoft.com/office/drawing/2014/main" val="4181941759"/>
                    </a:ext>
                  </a:extLst>
                </a:gridCol>
                <a:gridCol w="868679">
                  <a:extLst>
                    <a:ext uri="{9D8B030D-6E8A-4147-A177-3AD203B41FA5}">
                      <a16:colId xmlns:a16="http://schemas.microsoft.com/office/drawing/2014/main" val="2295919234"/>
                    </a:ext>
                  </a:extLst>
                </a:gridCol>
                <a:gridCol w="3749040">
                  <a:extLst>
                    <a:ext uri="{9D8B030D-6E8A-4147-A177-3AD203B41FA5}">
                      <a16:colId xmlns:a16="http://schemas.microsoft.com/office/drawing/2014/main" val="4050623379"/>
                    </a:ext>
                  </a:extLst>
                </a:gridCol>
              </a:tblGrid>
              <a:tr h="4489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Conference</a:t>
                      </a:r>
                    </a:p>
                  </a:txBody>
                  <a:tcPr marL="4317" marR="4317" marT="431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Acronym Title when shown</a:t>
                      </a:r>
                    </a:p>
                  </a:txBody>
                  <a:tcPr marL="4317" marR="4317" marT="431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Date</a:t>
                      </a:r>
                    </a:p>
                  </a:txBody>
                  <a:tcPr marL="4317" marR="4317" marT="431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Date</a:t>
                      </a:r>
                    </a:p>
                  </a:txBody>
                  <a:tcPr marL="4317" marR="4317" marT="431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Location</a:t>
                      </a:r>
                    </a:p>
                  </a:txBody>
                  <a:tcPr marL="4317" marR="4317" marT="4317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Website</a:t>
                      </a:r>
                    </a:p>
                  </a:txBody>
                  <a:tcPr marL="4317" marR="4317" marT="4317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172081"/>
                  </a:ext>
                </a:extLst>
              </a:tr>
              <a:tr h="2244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Satellite 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Conference | July 26-29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SATELLITE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7/26/2020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7/29/2020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https://www.satshow.com/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846913856"/>
                  </a:ext>
                </a:extLst>
              </a:tr>
              <a:tr h="383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Satellite 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Exhibition | July </a:t>
                      </a:r>
                      <a:r>
                        <a:rPr lang="en-US" sz="1200" u="none" strike="noStrike" dirty="0" smtClean="0">
                          <a:effectLst/>
                        </a:rPr>
                        <a:t>27-29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SATELLITE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7/27/2020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7/29/2020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https://www.satshow.com/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2887961286"/>
                  </a:ext>
                </a:extLst>
              </a:tr>
              <a:tr h="1122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RHESSI Workshop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7/7/2021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7/9/2021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Pisa, Italy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2"/>
                        </a:rPr>
                        <a:t>https://agenda.infn.it/event/20574/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2877894665"/>
                  </a:ext>
                </a:extLst>
              </a:tr>
              <a:tr h="71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IEEE Geoscience and Remote Sensing Society (IGARSS)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IGARSS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Brussels, Belgium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3"/>
                        </a:rPr>
                        <a:t>https://igarss2021.org/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379368117"/>
                  </a:ext>
                </a:extLst>
              </a:tr>
              <a:tr h="2244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International Conference on Environmental Systems (ICES)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ICES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7/15/2021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Lisbon, Portugal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4"/>
                        </a:rPr>
                        <a:t>https://www.ices.space/ices-info/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3419511586"/>
                  </a:ext>
                </a:extLst>
              </a:tr>
              <a:tr h="1122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Defense Manufacturing Conference (DMC)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DMC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Orlando, Fl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5"/>
                        </a:rPr>
                        <a:t>http://www.dmcmeeting.com/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1235415565"/>
                  </a:ext>
                </a:extLst>
              </a:tr>
              <a:tr h="2115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Annual INCOSE International Symposium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INCOSE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7/17/2021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Honolulu, HI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6"/>
                        </a:rPr>
                        <a:t>https://www.incose.org/symp2021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866978958"/>
                  </a:ext>
                </a:extLst>
              </a:tr>
              <a:tr h="2244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IEEE Nuclear and Space Radiation Effects Conference (NSREC)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NSREC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7/19/2021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Ottawa, Canada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7"/>
                        </a:rPr>
                        <a:t>http://www.nsrec.com/nsrec_2021.html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4123912619"/>
                  </a:ext>
                </a:extLst>
              </a:tr>
              <a:tr h="6734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Satellite 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7/29/2021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8"/>
                        </a:rPr>
                        <a:t>https://www.satshow.com/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256332222"/>
                  </a:ext>
                </a:extLst>
              </a:tr>
              <a:tr h="2115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EAA Airventure Oshkosh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7/26/2021 - 8/1/2021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Oshkosh, WI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9"/>
                        </a:rPr>
                        <a:t>https://www.eaa.org/airventure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ctr"/>
                </a:tc>
                <a:extLst>
                  <a:ext uri="{0D108BD9-81ED-4DB2-BD59-A6C34878D82A}">
                    <a16:rowId xmlns:a16="http://schemas.microsoft.com/office/drawing/2014/main" val="1095257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5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776" y="335234"/>
            <a:ext cx="9753600" cy="779463"/>
          </a:xfrm>
        </p:spPr>
        <p:txBody>
          <a:bodyPr/>
          <a:lstStyle/>
          <a:p>
            <a:r>
              <a:rPr lang="en-US" dirty="0" smtClean="0"/>
              <a:t>August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826518"/>
              </p:ext>
            </p:extLst>
          </p:nvPr>
        </p:nvGraphicFramePr>
        <p:xfrm>
          <a:off x="304800" y="1114697"/>
          <a:ext cx="11599817" cy="5421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2333">
                  <a:extLst>
                    <a:ext uri="{9D8B030D-6E8A-4147-A177-3AD203B41FA5}">
                      <a16:colId xmlns:a16="http://schemas.microsoft.com/office/drawing/2014/main" val="1448931490"/>
                    </a:ext>
                  </a:extLst>
                </a:gridCol>
                <a:gridCol w="1011963">
                  <a:extLst>
                    <a:ext uri="{9D8B030D-6E8A-4147-A177-3AD203B41FA5}">
                      <a16:colId xmlns:a16="http://schemas.microsoft.com/office/drawing/2014/main" val="1643434463"/>
                    </a:ext>
                  </a:extLst>
                </a:gridCol>
                <a:gridCol w="1087483">
                  <a:extLst>
                    <a:ext uri="{9D8B030D-6E8A-4147-A177-3AD203B41FA5}">
                      <a16:colId xmlns:a16="http://schemas.microsoft.com/office/drawing/2014/main" val="3444178933"/>
                    </a:ext>
                  </a:extLst>
                </a:gridCol>
                <a:gridCol w="951547">
                  <a:extLst>
                    <a:ext uri="{9D8B030D-6E8A-4147-A177-3AD203B41FA5}">
                      <a16:colId xmlns:a16="http://schemas.microsoft.com/office/drawing/2014/main" val="989107696"/>
                    </a:ext>
                  </a:extLst>
                </a:gridCol>
                <a:gridCol w="860925">
                  <a:extLst>
                    <a:ext uri="{9D8B030D-6E8A-4147-A177-3AD203B41FA5}">
                      <a16:colId xmlns:a16="http://schemas.microsoft.com/office/drawing/2014/main" val="1655059079"/>
                    </a:ext>
                  </a:extLst>
                </a:gridCol>
                <a:gridCol w="3715566">
                  <a:extLst>
                    <a:ext uri="{9D8B030D-6E8A-4147-A177-3AD203B41FA5}">
                      <a16:colId xmlns:a16="http://schemas.microsoft.com/office/drawing/2014/main" val="4008080738"/>
                    </a:ext>
                  </a:extLst>
                </a:gridCol>
              </a:tblGrid>
              <a:tr h="1654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Conference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Acronym Title when shown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Date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Date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Location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Website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121805"/>
                  </a:ext>
                </a:extLst>
              </a:tr>
              <a:tr h="6903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Asia Oceana Geosciences Society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8/6/2021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Virtual &amp; Singapore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2"/>
                        </a:rPr>
                        <a:t>http://www.asiaoceania.org/aogs2019/public.asp?page=home.htm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740028521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International Conference on Automated Planning and Scheduling</a:t>
                      </a:r>
                      <a:endParaRPr lang="en-US" sz="1200" b="0" i="0" u="none" strike="noStrike">
                        <a:solidFill>
                          <a:srgbClr val="474F5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ICAPS</a:t>
                      </a:r>
                      <a:endParaRPr lang="en-US" sz="1200" b="0" i="0" u="none" strike="noStrike">
                        <a:solidFill>
                          <a:srgbClr val="474F5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8/13/2021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Vitual/China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3"/>
                        </a:rPr>
                        <a:t>https://xplan-lab.org/icaps2021/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493260465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AIAA Aviation Forum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4"/>
                        </a:rPr>
                        <a:t>https://aviation.aiaa.org/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189818332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AIAA/CEAS Aeroacoustics Conference (Aeroacoustics 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5"/>
                        </a:rPr>
                        <a:t>https://www.aiaa.org/Aeroacoustics-2019/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1450650803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Solar Heliospheric &amp; Interplanetary Environment (SHINE) Conference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SHINE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Honolulu, HI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6"/>
                        </a:rPr>
                        <a:t>https://shinecon.org/CurrentMeeting.php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452000106"/>
                  </a:ext>
                </a:extLst>
              </a:tr>
              <a:tr h="3068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AIAA Aviation and Aeronautics Forum and Exposition (2021 AIAA AVIATION Forum)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AVIATION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8/2/2021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8/6/2021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Virtual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</a:rPr>
                        <a:t>https://www.aiaa.org/events-learning/event/2021/08/02/default-calendar/2021-aiaa-aviation-and-aeronautics-forum-and-exposition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249888821"/>
                  </a:ext>
                </a:extLst>
              </a:tr>
              <a:tr h="3068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Small Satellite Conference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r>
                        <a:rPr lang="en-US" sz="1200" u="none" strike="noStrike" dirty="0" smtClean="0">
                          <a:effectLst/>
                        </a:rPr>
                        <a:t>SmallSat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</a:rPr>
                        <a:t>8/7/2021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</a:rPr>
                        <a:t>8/12/2021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smtClean="0">
                          <a:effectLst/>
                        </a:rPr>
                        <a:t>Virtual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7"/>
                        </a:rPr>
                        <a:t>https://smallsat.org/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081264011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AIAA Propulsion and Energy Forum and Exposition (AIAA Propulsion and Energy 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8/9/2021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8/11/2021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Denver, CO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8"/>
                        </a:rPr>
                        <a:t>https://www.aiaa.org/propulsionenergy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448890540"/>
                  </a:ext>
                </a:extLst>
              </a:tr>
              <a:tr h="383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AIAA Propulsion and Energy Forum and Exposition (AIAA Propulsion and Energy Forum)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8/9/2021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8/11/2021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https://www.aiaa.org/events-learning/event/2021/08/09/default-calendar/2021-aiaa-propulsion-and-energy-forum-and-exposition-(aiaa-propulsion-and-energy-forum)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466642169"/>
                  </a:ext>
                </a:extLst>
              </a:tr>
              <a:tr h="2301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AIAA/IEEE Electric Aircraft Technologies Symposium (EATS)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EATS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8/11/2021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8/13/2021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</a:rPr>
                        <a:t>https://www.aiaa.org/events-learning/event/2021/08/11/default-calendar/EATS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19827627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Annual Meeting of The Meteoritical Society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8/14/2021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Chicago, IL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9"/>
                        </a:rPr>
                        <a:t>https://meteoritical.org/society/annual-meetings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575252318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Satellite 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Digital Encore | August 16-20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SATELLITE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8/16/2021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8/20/2021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https://www.satshow.com/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442553531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AUVSI Xponential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8/16/2021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8/19/2021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Atlanta, GA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</a:rPr>
                        <a:t>https://www.xponential.org/xponential2021/public/enter.aspx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599499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44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484" y="457154"/>
            <a:ext cx="9753600" cy="779463"/>
          </a:xfrm>
        </p:spPr>
        <p:txBody>
          <a:bodyPr/>
          <a:lstStyle/>
          <a:p>
            <a:r>
              <a:rPr lang="en-US" dirty="0" smtClean="0"/>
              <a:t>August Continued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653680"/>
              </p:ext>
            </p:extLst>
          </p:nvPr>
        </p:nvGraphicFramePr>
        <p:xfrm>
          <a:off x="313509" y="1236617"/>
          <a:ext cx="11599817" cy="26783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2333">
                  <a:extLst>
                    <a:ext uri="{9D8B030D-6E8A-4147-A177-3AD203B41FA5}">
                      <a16:colId xmlns:a16="http://schemas.microsoft.com/office/drawing/2014/main" val="1448931490"/>
                    </a:ext>
                  </a:extLst>
                </a:gridCol>
                <a:gridCol w="1011963">
                  <a:extLst>
                    <a:ext uri="{9D8B030D-6E8A-4147-A177-3AD203B41FA5}">
                      <a16:colId xmlns:a16="http://schemas.microsoft.com/office/drawing/2014/main" val="1643434463"/>
                    </a:ext>
                  </a:extLst>
                </a:gridCol>
                <a:gridCol w="1087483">
                  <a:extLst>
                    <a:ext uri="{9D8B030D-6E8A-4147-A177-3AD203B41FA5}">
                      <a16:colId xmlns:a16="http://schemas.microsoft.com/office/drawing/2014/main" val="3444178933"/>
                    </a:ext>
                  </a:extLst>
                </a:gridCol>
                <a:gridCol w="951547">
                  <a:extLst>
                    <a:ext uri="{9D8B030D-6E8A-4147-A177-3AD203B41FA5}">
                      <a16:colId xmlns:a16="http://schemas.microsoft.com/office/drawing/2014/main" val="989107696"/>
                    </a:ext>
                  </a:extLst>
                </a:gridCol>
                <a:gridCol w="860925">
                  <a:extLst>
                    <a:ext uri="{9D8B030D-6E8A-4147-A177-3AD203B41FA5}">
                      <a16:colId xmlns:a16="http://schemas.microsoft.com/office/drawing/2014/main" val="1655059079"/>
                    </a:ext>
                  </a:extLst>
                </a:gridCol>
                <a:gridCol w="3715566">
                  <a:extLst>
                    <a:ext uri="{9D8B030D-6E8A-4147-A177-3AD203B41FA5}">
                      <a16:colId xmlns:a16="http://schemas.microsoft.com/office/drawing/2014/main" val="4008080738"/>
                    </a:ext>
                  </a:extLst>
                </a:gridCol>
              </a:tblGrid>
              <a:tr h="12987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Conference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Acronym Title when shown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Date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Date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Location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Website</a:t>
                      </a:r>
                    </a:p>
                  </a:txBody>
                  <a:tcPr marL="2950" marR="2950" marT="29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121805"/>
                  </a:ext>
                </a:extLst>
              </a:tr>
              <a:tr h="2861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Air Force Space Pitch Day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8/18/2021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8/19/2021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2"/>
                        </a:rPr>
                        <a:t>Spaceforcepitchday.com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971480886"/>
                  </a:ext>
                </a:extLst>
              </a:tr>
              <a:tr h="2861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Space Symposium by the Space Foundation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8/23/2021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8/26/2021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Hybrid - Virtual/</a:t>
                      </a:r>
                      <a:r>
                        <a:rPr lang="en-US" sz="1200" u="none" strike="noStrike" dirty="0" err="1">
                          <a:effectLst/>
                        </a:rPr>
                        <a:t>Colorodo</a:t>
                      </a:r>
                      <a:r>
                        <a:rPr lang="en-US" sz="1200" u="none" strike="noStrike" dirty="0">
                          <a:effectLst/>
                        </a:rPr>
                        <a:t> Springs, CO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</a:rPr>
                        <a:t>https://www.spacesymposium.org/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2073964185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ISS Research &amp; Development Conference - ISS R&amp;D - Innovation Beyond Boundaries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8/27/2021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10/22/2021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3"/>
                        </a:rPr>
                        <a:t>https://www.issconference.org/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296637994"/>
                  </a:ext>
                </a:extLst>
              </a:tr>
              <a:tr h="2301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Military Sensing Symposium (MSS) Parallel Conference (Passive, BSD, and M&amp;D)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MSS, BSD, M&amp;D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8/30/2021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Orlando, FL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4"/>
                        </a:rPr>
                        <a:t>https://www.mssconferences.org/public/meetings/conferenceDetail.aspx?enc=GfDU%2bZmq%2bv4HMMQH%2ff7CZA%3d%3d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3081820147"/>
                  </a:ext>
                </a:extLst>
              </a:tr>
              <a:tr h="1534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European Conference on Radar in Meteorology and Hydrology (ERAD)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ERAD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8/29/2022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9/2/2022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Switzerland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5"/>
                        </a:rPr>
                        <a:t>https://www.erad2020.ch/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950" marR="2950" marT="2950" marB="0" anchor="ctr"/>
                </a:tc>
                <a:extLst>
                  <a:ext uri="{0D108BD9-81ED-4DB2-BD59-A6C34878D82A}">
                    <a16:rowId xmlns:a16="http://schemas.microsoft.com/office/drawing/2014/main" val="1681378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70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599754"/>
              </p:ext>
            </p:extLst>
          </p:nvPr>
        </p:nvGraphicFramePr>
        <p:xfrm>
          <a:off x="339638" y="1118461"/>
          <a:ext cx="11425642" cy="55608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2688">
                  <a:extLst>
                    <a:ext uri="{9D8B030D-6E8A-4147-A177-3AD203B41FA5}">
                      <a16:colId xmlns:a16="http://schemas.microsoft.com/office/drawing/2014/main" val="605068561"/>
                    </a:ext>
                  </a:extLst>
                </a:gridCol>
                <a:gridCol w="996768">
                  <a:extLst>
                    <a:ext uri="{9D8B030D-6E8A-4147-A177-3AD203B41FA5}">
                      <a16:colId xmlns:a16="http://schemas.microsoft.com/office/drawing/2014/main" val="3908689375"/>
                    </a:ext>
                  </a:extLst>
                </a:gridCol>
                <a:gridCol w="1071153">
                  <a:extLst>
                    <a:ext uri="{9D8B030D-6E8A-4147-A177-3AD203B41FA5}">
                      <a16:colId xmlns:a16="http://schemas.microsoft.com/office/drawing/2014/main" val="2843166650"/>
                    </a:ext>
                  </a:extLst>
                </a:gridCol>
                <a:gridCol w="937260">
                  <a:extLst>
                    <a:ext uri="{9D8B030D-6E8A-4147-A177-3AD203B41FA5}">
                      <a16:colId xmlns:a16="http://schemas.microsoft.com/office/drawing/2014/main" val="4009498069"/>
                    </a:ext>
                  </a:extLst>
                </a:gridCol>
                <a:gridCol w="847997">
                  <a:extLst>
                    <a:ext uri="{9D8B030D-6E8A-4147-A177-3AD203B41FA5}">
                      <a16:colId xmlns:a16="http://schemas.microsoft.com/office/drawing/2014/main" val="2340347908"/>
                    </a:ext>
                  </a:extLst>
                </a:gridCol>
                <a:gridCol w="3659776">
                  <a:extLst>
                    <a:ext uri="{9D8B030D-6E8A-4147-A177-3AD203B41FA5}">
                      <a16:colId xmlns:a16="http://schemas.microsoft.com/office/drawing/2014/main" val="2350730748"/>
                    </a:ext>
                  </a:extLst>
                </a:gridCol>
              </a:tblGrid>
              <a:tr h="48451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Conference</a:t>
                      </a:r>
                    </a:p>
                  </a:txBody>
                  <a:tcPr marL="4659" marR="4659" marT="465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Acronym Title when shown</a:t>
                      </a:r>
                    </a:p>
                  </a:txBody>
                  <a:tcPr marL="4659" marR="4659" marT="465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Date</a:t>
                      </a:r>
                    </a:p>
                  </a:txBody>
                  <a:tcPr marL="4659" marR="4659" marT="465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 Date</a:t>
                      </a:r>
                    </a:p>
                  </a:txBody>
                  <a:tcPr marL="4659" marR="4659" marT="465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Location</a:t>
                      </a:r>
                    </a:p>
                  </a:txBody>
                  <a:tcPr marL="4659" marR="4659" marT="465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Website</a:t>
                      </a:r>
                    </a:p>
                  </a:txBody>
                  <a:tcPr marL="4659" marR="4659" marT="4659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19864"/>
                  </a:ext>
                </a:extLst>
              </a:tr>
              <a:tr h="7267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OSAM Technology Transfer Workshop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9/22/2020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9/23/2020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NASA MSFC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2"/>
                        </a:rPr>
                        <a:t>https://nexis.gsfc.nasa.gov/osam/ttw/index.html#:~:text=NASA%20hosts%20an%20annual%20technology,OSAM%20technologies%20to%20U.S.%20industry.&amp;text=Workshop%20attendees%20will%20enjoy%20access,a%20tour%20of%20NASA%20facilities.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2491746266"/>
                  </a:ext>
                </a:extLst>
              </a:tr>
              <a:tr h="2282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International Conference on Thermoelectrics - ICT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9/5/2021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9/8/2021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Krakow, Poland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3"/>
                        </a:rPr>
                        <a:t>https://ict2021.agh.edu.pl/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2469416765"/>
                  </a:ext>
                </a:extLst>
              </a:tr>
              <a:tr h="4845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Congress of the International Council of the Aeronautical Sciences (ICAS) (Postponed)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ICAS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9/10/2021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Shanghai, China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</a:rPr>
                        <a:t>https://www.aiaa.org/events-learning/event/2021/09/06/default-calendar/32nd-congress-of-the-international-council-of-the-aeronautical-sciences-(icas)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4024747228"/>
                  </a:ext>
                </a:extLst>
              </a:tr>
              <a:tr h="2702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RAPID + TCT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9/15/2021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Chicago, IL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4"/>
                        </a:rPr>
                        <a:t>https://rapid3devent.com/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3363606065"/>
                  </a:ext>
                </a:extLst>
              </a:tr>
              <a:tr h="2422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SPIE Remote Sensing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Madrid, Spain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5"/>
                        </a:rPr>
                        <a:t>https://spie.org/conferences-and-exhibitions/remote-sensing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3134982117"/>
                  </a:ext>
                </a:extLst>
              </a:tr>
              <a:tr h="1211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Fabtech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Chicago, IL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https://www.fabtechexpo.com/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283432241"/>
                  </a:ext>
                </a:extLst>
              </a:tr>
              <a:tr h="6056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International Academy of Astronautics (IAA) Conference on Space Situational Awareness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9/13/2021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Madrid, Spain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</a:rPr>
                        <a:t>https://www.aiaa.org/events-learning/event/2021/09/13/default-calendar/3rd-international-academy-of-astronautics-(iaa)-conference-on-space-situational-awareness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1110976662"/>
                  </a:ext>
                </a:extLst>
              </a:tr>
              <a:tr h="1211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AIAA Defense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9/14/2021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9/16/2021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Laurel, 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6"/>
                        </a:rPr>
                        <a:t>https://defense.aiaa.org/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795661930"/>
                  </a:ext>
                </a:extLst>
              </a:tr>
              <a:tr h="3400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Air Force Association National Air, Space, and Cyber Conference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9/20/2021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National Harbor, 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  <a:hlinkClick r:id="rId7"/>
                        </a:rPr>
                        <a:t>www.afa.org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2547076401"/>
                  </a:ext>
                </a:extLst>
              </a:tr>
              <a:tr h="4845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AIAA Defense and Security Forum (AIAA DEFENSE Forum)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9/20/2021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Laurel, 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</a:rPr>
                        <a:t>https://www.aiaa.org/events-learning/event/2021/09/20/default-calendar/2021-aiaa-defense-and-security-forum-(aiaa-defense-forum)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3025856080"/>
                  </a:ext>
                </a:extLst>
              </a:tr>
              <a:tr h="1211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EuroPlanet Science Congress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9/21/2021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10/9/2021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>
                          <a:effectLst/>
                        </a:rPr>
                        <a:t>https://www.epsc2020.eu/</a:t>
                      </a:r>
                      <a:endParaRPr lang="en-US" sz="12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968550474"/>
                  </a:ext>
                </a:extLst>
              </a:tr>
              <a:tr h="1211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FOSS4G North America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9/27/2021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10/2/2021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Virtual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sng" strike="noStrike" dirty="0">
                          <a:effectLst/>
                          <a:hlinkClick r:id="rId8"/>
                        </a:rPr>
                        <a:t>https://2019.foss4g-na.org/</a:t>
                      </a:r>
                      <a:endParaRPr lang="en-US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9" marR="4659" marT="4659" marB="0" anchor="ctr"/>
                </a:tc>
                <a:extLst>
                  <a:ext uri="{0D108BD9-81ED-4DB2-BD59-A6C34878D82A}">
                    <a16:rowId xmlns:a16="http://schemas.microsoft.com/office/drawing/2014/main" val="3417141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706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7A6785DBECB64CB701B40B9E59EFB8" ma:contentTypeVersion="12" ma:contentTypeDescription="Create a new document." ma:contentTypeScope="" ma:versionID="b2c2a93c59daba4bad166db9646dc093">
  <xsd:schema xmlns:xsd="http://www.w3.org/2001/XMLSchema" xmlns:xs="http://www.w3.org/2001/XMLSchema" xmlns:p="http://schemas.microsoft.com/office/2006/metadata/properties" xmlns:ns1="http://schemas.microsoft.com/sharepoint/v3" xmlns:ns2="0b68bc87-9d38-4ff4-b341-de0df2029210" xmlns:ns3="9e6f3d14-f410-4565-bc65-154a4e05d098" targetNamespace="http://schemas.microsoft.com/office/2006/metadata/properties" ma:root="true" ma:fieldsID="421847196af836e2bed780dabb6e5fcb" ns1:_="" ns2:_="" ns3:_="">
    <xsd:import namespace="http://schemas.microsoft.com/sharepoint/v3"/>
    <xsd:import namespace="0b68bc87-9d38-4ff4-b341-de0df2029210"/>
    <xsd:import namespace="9e6f3d14-f410-4565-bc65-154a4e05d0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8bc87-9d38-4ff4-b341-de0df20292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6f3d14-f410-4565-bc65-154a4e05d0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6FCEBF-517F-4999-BB06-2D408ED75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b68bc87-9d38-4ff4-b341-de0df2029210"/>
    <ds:schemaRef ds:uri="9e6f3d14-f410-4565-bc65-154a4e05d0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E1B06F-FE61-4D19-AA68-836203ECBA0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e6f3d14-f410-4565-bc65-154a4e05d098"/>
    <ds:schemaRef ds:uri="0b68bc87-9d38-4ff4-b341-de0df202921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21DC79-CE4D-45BA-B96E-6EE020056F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24089</TotalTime>
  <Words>780</Words>
  <Application>Microsoft Office PowerPoint</Application>
  <PresentationFormat>Widescreen</PresentationFormat>
  <Paragraphs>294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FreeSans Medium</vt:lpstr>
      <vt:lpstr>Office Theme</vt:lpstr>
      <vt:lpstr>Partnerships Brief Contractor Steering Council</vt:lpstr>
      <vt:lpstr>757 Vision Series: </vt:lpstr>
      <vt:lpstr>June</vt:lpstr>
      <vt:lpstr>July</vt:lpstr>
      <vt:lpstr>August</vt:lpstr>
      <vt:lpstr>August Continued</vt:lpstr>
      <vt:lpstr>Sept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Rhoades, Carrie M. (LARC-H1)</dc:creator>
  <cp:lastModifiedBy>Peterson, David J. (LARC-E3)[TEAMS3]</cp:lastModifiedBy>
  <cp:revision>62</cp:revision>
  <dcterms:created xsi:type="dcterms:W3CDTF">2021-03-01T14:05:47Z</dcterms:created>
  <dcterms:modified xsi:type="dcterms:W3CDTF">2021-06-17T19:52:44Z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0x010100507A6785DBECB64CB701B40B9E59EFB8</vt:lpwstr>
  </property>
</Properties>
</file>