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84" r:id="rId5"/>
    <p:sldMasterId id="2147483696" r:id="rId6"/>
  </p:sldMasterIdLst>
  <p:notesMasterIdLst>
    <p:notesMasterId r:id="rId15"/>
  </p:notesMasterIdLst>
  <p:sldIdLst>
    <p:sldId id="256" r:id="rId7"/>
    <p:sldId id="307" r:id="rId8"/>
    <p:sldId id="340" r:id="rId9"/>
    <p:sldId id="332" r:id="rId10"/>
    <p:sldId id="338" r:id="rId11"/>
    <p:sldId id="341" r:id="rId12"/>
    <p:sldId id="309" r:id="rId13"/>
    <p:sldId id="288" r:id="rId14"/>
  </p:sldIdLst>
  <p:sldSz cx="9144000" cy="5715000" type="screen16x10"/>
  <p:notesSz cx="9037638" cy="7102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4" autoAdjust="0"/>
    <p:restoredTop sz="84502" autoAdjust="0"/>
  </p:normalViewPr>
  <p:slideViewPr>
    <p:cSldViewPr snapToGrid="0" snapToObjects="1">
      <p:cViewPr varScale="1">
        <p:scale>
          <a:sx n="126" d="100"/>
          <a:sy n="126" d="100"/>
        </p:scale>
        <p:origin x="147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4" d="100"/>
          <a:sy n="94" d="100"/>
        </p:scale>
        <p:origin x="4080" y="101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16310" cy="3563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19237" y="0"/>
            <a:ext cx="3916310" cy="35635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76945D-8718-964F-94BE-5C93BD6376CA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01913" y="889000"/>
            <a:ext cx="3833812" cy="239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03765" y="3418066"/>
            <a:ext cx="7230110" cy="27966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46119"/>
            <a:ext cx="3916310" cy="3563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19237" y="6746119"/>
            <a:ext cx="3916310" cy="3563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BE769E-F6AD-C44B-A03E-167DC459E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799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BE769E-F6AD-C44B-A03E-167DC459EC4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244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Through June 11, NASA Langley has spent over $250M with 54.2% going to small businesses.   As you can see, we are currently making 4 of our 5 goals in FY2021.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DFEE3EA-3B2F-DC4F-BC96-86F81BB2CA5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2914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 are a couple of upcoming opportunities at LaRC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BE769E-F6AD-C44B-A03E-167DC459EC4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110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Here are a few upcoming learning opportunities.  Yesterday, NASA Office of Small Business Programs held a Small Business Town Hall during the June OSBP Learning Series.  Recordings for this event as well as other OSBP Learning Series events can be found on the OSBP website.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C0CBE-288C-D84B-B11F-1B62224BD7E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4825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Here are some outreach and matchmaking events scheduled for this summer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6C0CBE-288C-D84B-B11F-1B62224BD7E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15004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NASA has issued an RFI requesting industry feedback on removing barriers to equity within NASA and how best to support underrepresented communities.  A virtual public meeting will be held on June 29 and RFI responses are due July 12.  Please see the link on this slide for more information.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BE769E-F6AD-C44B-A03E-167DC459EC4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1298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/>
              <a:t>A reminder on how to find opportunities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EE3EA-3B2F-DC4F-BC96-86F81BB2CA5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0234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And finally, my contact information and important links.</a:t>
            </a:r>
          </a:p>
          <a:p>
            <a:endParaRPr lang="en-US" dirty="0"/>
          </a:p>
          <a:p>
            <a:r>
              <a:rPr lang="en-US" dirty="0"/>
              <a:t>Are there any questions?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FEE3EA-3B2F-DC4F-BC96-86F81BB2CA5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517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7675" y="935302"/>
            <a:ext cx="3686175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7675" y="3001698"/>
            <a:ext cx="3686175" cy="1379802"/>
          </a:xfrm>
        </p:spPr>
        <p:txBody>
          <a:bodyPr/>
          <a:lstStyle>
            <a:lvl1pPr marL="0" indent="0" algn="ctr">
              <a:buNone/>
              <a:defRPr sz="18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699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losing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92389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 baseline="0">
                <a:solidFill>
                  <a:schemeClr val="bg1"/>
                </a:solidFill>
              </a:defRPr>
            </a:lvl2pPr>
            <a:lvl3pPr>
              <a:defRPr baseline="0">
                <a:solidFill>
                  <a:schemeClr val="bg1"/>
                </a:solidFill>
              </a:defRPr>
            </a:lvl3pPr>
            <a:lvl4pPr>
              <a:defRPr baseline="0">
                <a:solidFill>
                  <a:schemeClr val="bg1"/>
                </a:solidFill>
              </a:defRPr>
            </a:lvl4pPr>
            <a:lvl5pPr>
              <a:defRPr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 baseline="0">
                <a:solidFill>
                  <a:schemeClr val="bg1"/>
                </a:solidFill>
              </a:defRPr>
            </a:lvl2pPr>
            <a:lvl3pPr>
              <a:defRPr baseline="0">
                <a:solidFill>
                  <a:schemeClr val="bg1"/>
                </a:solidFill>
              </a:defRPr>
            </a:lvl3pPr>
            <a:lvl4pPr>
              <a:defRPr baseline="0">
                <a:solidFill>
                  <a:schemeClr val="bg1"/>
                </a:solidFill>
              </a:defRPr>
            </a:lvl4pPr>
            <a:lvl5pPr>
              <a:defRPr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2B242A-3E60-4C49-B406-A99D7AB16F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63201" y="5410729"/>
            <a:ext cx="2489454" cy="2399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815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7675" y="935302"/>
            <a:ext cx="3686175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7675" y="3001698"/>
            <a:ext cx="3686175" cy="1379802"/>
          </a:xfrm>
        </p:spPr>
        <p:txBody>
          <a:bodyPr/>
          <a:lstStyle>
            <a:lvl1pPr marL="0" indent="0" algn="ctr">
              <a:buNone/>
              <a:defRPr sz="18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3697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9300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 baseline="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6503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BF2FB7-AB5E-AE43-A01F-40F5E36DEF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63201" y="5410729"/>
            <a:ext cx="2489454" cy="2399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7094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2"/>
            <a:ext cx="7886700" cy="7535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E0C0565-5DE9-B643-BB78-670139D9B40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63201" y="5410728"/>
            <a:ext cx="2489454" cy="2399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2708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6B4144B-58AD-5D46-AB0F-46D20628E0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63201" y="5410729"/>
            <a:ext cx="2489454" cy="2399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9897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574" y="381000"/>
            <a:ext cx="3743325" cy="1333500"/>
          </a:xfrm>
        </p:spPr>
        <p:txBody>
          <a:bodyPr anchor="b">
            <a:normAutofit/>
          </a:bodyPr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9" y="381000"/>
            <a:ext cx="3944541" cy="450320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9574" y="1971675"/>
            <a:ext cx="3743325" cy="2919148"/>
          </a:xfrm>
        </p:spPr>
        <p:txBody>
          <a:bodyPr>
            <a:normAutofit/>
          </a:bodyPr>
          <a:lstStyle>
            <a:lvl1pPr marL="0" indent="0">
              <a:buNone/>
              <a:defRPr sz="1600" baseline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428CE1-4F5C-DE44-AEE8-B3F19C5377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63201" y="5413972"/>
            <a:ext cx="2489454" cy="2366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453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A56630B-2054-7648-B6CC-586C6530BCB2}"/>
              </a:ext>
            </a:extLst>
          </p:cNvPr>
          <p:cNvSpPr/>
          <p:nvPr userDrawn="1"/>
        </p:nvSpPr>
        <p:spPr>
          <a:xfrm>
            <a:off x="4571999" y="-65903"/>
            <a:ext cx="4802660" cy="584062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574" y="381000"/>
            <a:ext cx="3743325" cy="1333500"/>
          </a:xfrm>
        </p:spPr>
        <p:txBody>
          <a:bodyPr anchor="b">
            <a:normAutofit/>
          </a:bodyPr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6836" y="381000"/>
            <a:ext cx="4357164" cy="498183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4906A7A-5BCF-1A4F-A7AC-7FAE445FE8C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09575" y="2208213"/>
            <a:ext cx="3743325" cy="30887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003C0CF-C1C7-2248-B3BC-43A8313B51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63201" y="5362832"/>
            <a:ext cx="2489454" cy="287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7519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1B567C2-5EC7-5141-9DE4-CEC2333B4877}"/>
              </a:ext>
            </a:extLst>
          </p:cNvPr>
          <p:cNvSpPr/>
          <p:nvPr userDrawn="1"/>
        </p:nvSpPr>
        <p:spPr>
          <a:xfrm>
            <a:off x="0" y="-40640"/>
            <a:ext cx="4572000" cy="526773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3361" y="238125"/>
            <a:ext cx="3751064" cy="1333500"/>
          </a:xfrm>
        </p:spPr>
        <p:txBody>
          <a:bodyPr anchor="b">
            <a:normAutofit/>
          </a:bodyPr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2533" y="238125"/>
            <a:ext cx="4046934" cy="4771008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3360" y="2019300"/>
            <a:ext cx="3751063" cy="3176323"/>
          </a:xfrm>
        </p:spPr>
        <p:txBody>
          <a:bodyPr>
            <a:normAutofit/>
          </a:bodyPr>
          <a:lstStyle>
            <a:lvl1pPr marL="0" indent="0">
              <a:buNone/>
              <a:defRPr sz="1600" baseline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C46B77-990B-0745-833B-90A5D0A98B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63201" y="5419725"/>
            <a:ext cx="2489454" cy="2309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473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0070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losing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92389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 baseline="0">
                <a:solidFill>
                  <a:schemeClr val="bg1"/>
                </a:solidFill>
              </a:defRPr>
            </a:lvl2pPr>
            <a:lvl3pPr>
              <a:defRPr baseline="0">
                <a:solidFill>
                  <a:schemeClr val="bg1"/>
                </a:solidFill>
              </a:defRPr>
            </a:lvl3pPr>
            <a:lvl4pPr>
              <a:defRPr baseline="0">
                <a:solidFill>
                  <a:schemeClr val="bg1"/>
                </a:solidFill>
              </a:defRPr>
            </a:lvl4pPr>
            <a:lvl5pPr>
              <a:defRPr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 baseline="0">
                <a:solidFill>
                  <a:schemeClr val="bg1"/>
                </a:solidFill>
              </a:defRPr>
            </a:lvl2pPr>
            <a:lvl3pPr>
              <a:defRPr baseline="0">
                <a:solidFill>
                  <a:schemeClr val="bg1"/>
                </a:solidFill>
              </a:defRPr>
            </a:lvl3pPr>
            <a:lvl4pPr>
              <a:defRPr baseline="0">
                <a:solidFill>
                  <a:schemeClr val="bg1"/>
                </a:solidFill>
              </a:defRPr>
            </a:lvl4pPr>
            <a:lvl5pPr>
              <a:defRPr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2B242A-3E60-4C49-B406-A99D7AB16F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63201" y="5410729"/>
            <a:ext cx="2489454" cy="2399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7015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 baseline="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072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BF2FB7-AB5E-AE43-A01F-40F5E36DEF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63201" y="5410729"/>
            <a:ext cx="2489454" cy="2399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979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2"/>
            <a:ext cx="7886700" cy="7535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E0C0565-5DE9-B643-BB78-670139D9B40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63201" y="5410728"/>
            <a:ext cx="2489454" cy="2399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721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6B4144B-58AD-5D46-AB0F-46D20628E0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63201" y="5410729"/>
            <a:ext cx="2489454" cy="2399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056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574" y="381000"/>
            <a:ext cx="3743325" cy="1333500"/>
          </a:xfrm>
        </p:spPr>
        <p:txBody>
          <a:bodyPr anchor="b">
            <a:normAutofit/>
          </a:bodyPr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9" y="381000"/>
            <a:ext cx="3944541" cy="450320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9574" y="1971675"/>
            <a:ext cx="3743325" cy="2919148"/>
          </a:xfrm>
        </p:spPr>
        <p:txBody>
          <a:bodyPr>
            <a:normAutofit/>
          </a:bodyPr>
          <a:lstStyle>
            <a:lvl1pPr marL="0" indent="0">
              <a:buNone/>
              <a:defRPr sz="1600" baseline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428CE1-4F5C-DE44-AEE8-B3F19C5377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63201" y="5413972"/>
            <a:ext cx="2489454" cy="23668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2159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A56630B-2054-7648-B6CC-586C6530BCB2}"/>
              </a:ext>
            </a:extLst>
          </p:cNvPr>
          <p:cNvSpPr/>
          <p:nvPr userDrawn="1"/>
        </p:nvSpPr>
        <p:spPr>
          <a:xfrm>
            <a:off x="4571999" y="-65903"/>
            <a:ext cx="4802660" cy="584062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9574" y="381000"/>
            <a:ext cx="3743325" cy="1333500"/>
          </a:xfrm>
        </p:spPr>
        <p:txBody>
          <a:bodyPr anchor="b">
            <a:normAutofit/>
          </a:bodyPr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6836" y="381000"/>
            <a:ext cx="4357164" cy="498183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4906A7A-5BCF-1A4F-A7AC-7FAE445FE8C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09575" y="2208213"/>
            <a:ext cx="3743325" cy="308874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003C0CF-C1C7-2248-B3BC-43A8313B51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63201" y="5362832"/>
            <a:ext cx="2489454" cy="2878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407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1B567C2-5EC7-5141-9DE4-CEC2333B4877}"/>
              </a:ext>
            </a:extLst>
          </p:cNvPr>
          <p:cNvSpPr/>
          <p:nvPr userDrawn="1"/>
        </p:nvSpPr>
        <p:spPr>
          <a:xfrm>
            <a:off x="0" y="-40640"/>
            <a:ext cx="4572000" cy="526773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3361" y="238125"/>
            <a:ext cx="3751064" cy="1333500"/>
          </a:xfrm>
        </p:spPr>
        <p:txBody>
          <a:bodyPr anchor="b">
            <a:normAutofit/>
          </a:bodyPr>
          <a:lstStyle>
            <a:lvl1pPr>
              <a:defRPr sz="3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2533" y="238125"/>
            <a:ext cx="4046934" cy="4771008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3360" y="2019300"/>
            <a:ext cx="3751063" cy="3176323"/>
          </a:xfrm>
        </p:spPr>
        <p:txBody>
          <a:bodyPr>
            <a:normAutofit/>
          </a:bodyPr>
          <a:lstStyle>
            <a:lvl1pPr marL="0" indent="0">
              <a:buNone/>
              <a:defRPr sz="1600" baseline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C46B77-990B-0745-833B-90A5D0A98B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63201" y="5419725"/>
            <a:ext cx="2489454" cy="2309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246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7434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63201" y="5410729"/>
            <a:ext cx="2489454" cy="2399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087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2" r:id="rId7"/>
    <p:sldLayoutId id="2147483695" r:id="rId8"/>
    <p:sldLayoutId id="2147483693" r:id="rId9"/>
    <p:sldLayoutId id="2147483694" r:id="rId10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 cap="all" spc="100" baseline="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Impact" panose="020B080603090205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1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15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7434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63201" y="5410729"/>
            <a:ext cx="2489454" cy="2399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1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 cap="all" spc="100" baseline="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Impact" panose="020B080603090205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1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15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sa.gov/osbp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publicprivatestrategies.com/back-on-track?utm_medium=email&amp;utm_source=govdelivery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tonesriverem.com/event/mscpc2021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onesriverem.com/event/icbsshow2021v" TargetMode="External"/><Relationship Id="rId5" Type="http://schemas.openxmlformats.org/officeDocument/2006/relationships/hyperlink" Target="https://www.uswcc.org/events/national-small-business-federal-contracting-summit-dc-summer-2021/" TargetMode="External"/><Relationship Id="rId4" Type="http://schemas.openxmlformats.org/officeDocument/2006/relationships/hyperlink" Target="https://stonesriverem.com/event/norcalmatchmaker2021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ba.gov/local-assistance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federalregister.gov/documents/2021/06/15/2021-12668/request-for-information-on-advancing-racial-equity-and-support-for-underserved-communities-in-nasa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bir.nasa.gov/" TargetMode="External"/><Relationship Id="rId13" Type="http://schemas.openxmlformats.org/officeDocument/2006/relationships/image" Target="../media/image8.png"/><Relationship Id="rId3" Type="http://schemas.openxmlformats.org/officeDocument/2006/relationships/hyperlink" Target="mailto:larc-SmallBusiness@mail.nasa.gov" TargetMode="External"/><Relationship Id="rId7" Type="http://schemas.openxmlformats.org/officeDocument/2006/relationships/hyperlink" Target="http://technology.nasa.gov/" TargetMode="External"/><Relationship Id="rId12" Type="http://schemas.openxmlformats.org/officeDocument/2006/relationships/hyperlink" Target="https://twitter.com/NASA_OSBP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asa.gov/partnerships" TargetMode="External"/><Relationship Id="rId11" Type="http://schemas.openxmlformats.org/officeDocument/2006/relationships/image" Target="../media/image7.png"/><Relationship Id="rId5" Type="http://schemas.openxmlformats.org/officeDocument/2006/relationships/hyperlink" Target="https://docs.google.com/forms/d/1X7YrIAZoC9u4eosdypPhtyLlBTXHDDxs1v4s0orJAJY/edit?usp=sharing" TargetMode="External"/><Relationship Id="rId15" Type="http://schemas.openxmlformats.org/officeDocument/2006/relationships/image" Target="../media/image9.png"/><Relationship Id="rId10" Type="http://schemas.openxmlformats.org/officeDocument/2006/relationships/hyperlink" Target="https://www.facebook.com/NASASmallBusiness/" TargetMode="External"/><Relationship Id="rId4" Type="http://schemas.openxmlformats.org/officeDocument/2006/relationships/hyperlink" Target="http://www.nasa.gov/" TargetMode="External"/><Relationship Id="rId9" Type="http://schemas.openxmlformats.org/officeDocument/2006/relationships/hyperlink" Target="https://issuu.com/nasalangley/docs/2020_nasa_langley_annual_report?fr=sZDA1ZTI0Mjk5MDQ" TargetMode="External"/><Relationship Id="rId14" Type="http://schemas.openxmlformats.org/officeDocument/2006/relationships/hyperlink" Target="https://osbp.nasa.gov/vendor_database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F17F3-0AA8-F240-8F0F-C9513770BB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LCSC Small Business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B3A536-0B5E-204C-B200-2E3FC12DDCF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Rob Betts</a:t>
            </a:r>
          </a:p>
          <a:p>
            <a:r>
              <a:rPr lang="en-US" dirty="0"/>
              <a:t>NASA Office of Small Business Programs</a:t>
            </a:r>
          </a:p>
          <a:p>
            <a:r>
              <a:rPr lang="en-US" dirty="0"/>
              <a:t>Langley Research Center</a:t>
            </a:r>
          </a:p>
          <a:p>
            <a:r>
              <a:rPr lang="en-US" dirty="0"/>
              <a:t>June 17, 2021</a:t>
            </a:r>
          </a:p>
        </p:txBody>
      </p:sp>
    </p:spTree>
    <p:extLst>
      <p:ext uri="{BB962C8B-B14F-4D97-AF65-F5344CB8AC3E}">
        <p14:creationId xmlns:p14="http://schemas.microsoft.com/office/powerpoint/2010/main" val="1692523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3721948"/>
              </p:ext>
            </p:extLst>
          </p:nvPr>
        </p:nvGraphicFramePr>
        <p:xfrm>
          <a:off x="835677" y="1245840"/>
          <a:ext cx="7315200" cy="20109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45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62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98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741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62074"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Current Dollars</a:t>
                      </a:r>
                    </a:p>
                    <a:p>
                      <a:pPr algn="ctr"/>
                      <a:r>
                        <a:rPr lang="en-US" sz="1100" dirty="0"/>
                        <a:t>(06/11/21)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Current %</a:t>
                      </a:r>
                    </a:p>
                    <a:p>
                      <a:pPr algn="ctr"/>
                      <a:r>
                        <a:rPr lang="en-US" sz="1100" dirty="0"/>
                        <a:t>(06/11/21)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FY21 Goals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09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Total SB Eligible $$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$257.6M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1443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Small Business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$139.6M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/>
                        <a:t>54.2%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43.0%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628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Small Disadvantaged Business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$29.9M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/>
                        <a:t>11.6%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7.6%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267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Service-Disabled Veteran-Owned Small Business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$521K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rgbClr val="FF0000"/>
                          </a:solidFill>
                        </a:rPr>
                        <a:t>0.2%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0.4%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2585756497"/>
                  </a:ext>
                </a:extLst>
              </a:tr>
              <a:tr h="26267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Women-Owned Small Business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$32.9M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/>
                        <a:t>12.8%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11.5%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199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HUBZone Small Business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$4.6M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/>
                        <a:t>1.8%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/>
                        <a:t>0.4%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B343593-C7EF-7B4B-9478-17F0C6DC43BC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29413" y="150415"/>
            <a:ext cx="6858000" cy="952500"/>
          </a:xfrm>
        </p:spPr>
        <p:txBody>
          <a:bodyPr>
            <a:normAutofit/>
          </a:bodyPr>
          <a:lstStyle/>
          <a:p>
            <a:pPr algn="ctr"/>
            <a:r>
              <a:rPr lang="en-US" sz="3000" dirty="0"/>
              <a:t>FY2021 SB Status</a:t>
            </a:r>
            <a:endParaRPr lang="en-US" sz="1833" dirty="0"/>
          </a:p>
        </p:txBody>
      </p:sp>
    </p:spTree>
    <p:extLst>
      <p:ext uri="{BB962C8B-B14F-4D97-AF65-F5344CB8AC3E}">
        <p14:creationId xmlns:p14="http://schemas.microsoft.com/office/powerpoint/2010/main" val="2860692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4487" y="1083107"/>
            <a:ext cx="5986463" cy="447110"/>
          </a:xfrm>
        </p:spPr>
        <p:txBody>
          <a:bodyPr>
            <a:normAutofit/>
          </a:bodyPr>
          <a:lstStyle/>
          <a:p>
            <a:pPr algn="ctr">
              <a:defRPr/>
            </a:pPr>
            <a:endParaRPr lang="en-US" sz="1800" dirty="0">
              <a:sym typeface="Helvetica Neue" charset="0"/>
            </a:endParaRPr>
          </a:p>
          <a:p>
            <a:pPr algn="ctr">
              <a:defRPr/>
            </a:pPr>
            <a:endParaRPr lang="en-US" sz="1800" dirty="0">
              <a:sym typeface="Helvetica Neue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D5148-782F-41B3-B796-D644024D3100}" type="slidenum">
              <a:rPr lang="en-US" altLang="en-US" smtClean="0"/>
              <a:pPr/>
              <a:t>3</a:t>
            </a:fld>
            <a:endParaRPr lang="en-US" altLang="en-US" sz="750" dirty="0">
              <a:latin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2742" y="305738"/>
            <a:ext cx="893293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720"/>
            <a:r>
              <a:rPr lang="en-US" sz="27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UPCOMING LaRC OPPORTUNITIES</a:t>
            </a:r>
            <a:endParaRPr lang="en-US" sz="2700" b="1" i="1" dirty="0">
              <a:solidFill>
                <a:schemeClr val="bg1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0910468"/>
              </p:ext>
            </p:extLst>
          </p:nvPr>
        </p:nvGraphicFramePr>
        <p:xfrm>
          <a:off x="102743" y="1205711"/>
          <a:ext cx="8932932" cy="1718951"/>
        </p:xfrm>
        <a:graphic>
          <a:graphicData uri="http://schemas.openxmlformats.org/drawingml/2006/table">
            <a:tbl>
              <a:tblPr firstRow="1" bandRow="1"/>
              <a:tblGrid>
                <a:gridCol w="22346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2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30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20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0890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2148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98811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Procurement</a:t>
                      </a:r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NAICS Code</a:t>
                      </a:r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algn="ctr"/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Est.</a:t>
                      </a:r>
                    </a:p>
                    <a:p>
                      <a:pPr algn="ctr"/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Dollar Value</a:t>
                      </a:r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Set-Aside</a:t>
                      </a:r>
                      <a:endParaRPr lang="en-US" sz="11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Est.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RFP/RFQ Release</a:t>
                      </a:r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Remarks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Blanket Purchase Agreements for NASA LaRC General and Precision Machining/Fabrication</a:t>
                      </a:r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33299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SB Set-Aside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5/25/2021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RFQ #: 80LARC21Q0002</a:t>
                      </a:r>
                    </a:p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Offer Due Date: 6/30/2021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061348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Mars Sample Return-Earth Entry Vehicle (MSR-EEV)</a:t>
                      </a:r>
                    </a:p>
                  </a:txBody>
                  <a:tcPr marL="68580" marR="68580" marT="34290" marB="34290"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336414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$5M-$25M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TBD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FY21/</a:t>
                      </a:r>
                    </a:p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1100" baseline="300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quarter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 Requirement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Text" lastClr="000000">
                        <a:tint val="20000"/>
                      </a:sys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4483046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F6BAFAE4-32F2-4AB4-9313-10C32E9D9D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/>
              <a:t>See beta.SAM.gov for updates and new opportunities!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59873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11" y="243189"/>
            <a:ext cx="8934253" cy="585957"/>
          </a:xfrm>
        </p:spPr>
        <p:txBody>
          <a:bodyPr>
            <a:noAutofit/>
          </a:bodyPr>
          <a:lstStyle/>
          <a:p>
            <a:pPr algn="ctr"/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Learning Opportunities</a:t>
            </a:r>
            <a:endParaRPr lang="en-US" sz="27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5752216"/>
              </p:ext>
            </p:extLst>
          </p:nvPr>
        </p:nvGraphicFramePr>
        <p:xfrm>
          <a:off x="67111" y="1341953"/>
          <a:ext cx="8985544" cy="247225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821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52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346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14700">
                  <a:extLst>
                    <a:ext uri="{9D8B030D-6E8A-4147-A177-3AD203B41FA5}">
                      <a16:colId xmlns:a16="http://schemas.microsoft.com/office/drawing/2014/main" val="578134319"/>
                    </a:ext>
                  </a:extLst>
                </a:gridCol>
              </a:tblGrid>
              <a:tr h="347354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Topic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Presenter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Comments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279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July 21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OSBP Learning Series: How to Do Business with the Marshall Space Flight Center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David Brock</a:t>
                      </a:r>
                    </a:p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MSFC Small Business Specialist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https://www.nasa.gov/osbp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371632707"/>
                  </a:ext>
                </a:extLst>
              </a:tr>
              <a:tr h="29672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Aug 5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Getting Back on Track: Help is Here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SBA and Public Private Strategies Institute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https://www.publicprivatestrategies.com/back-on-track?utm_medium=email&amp;utm_source=govdelivery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212838593"/>
                  </a:ext>
                </a:extLst>
              </a:tr>
              <a:tr h="29672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Aug 18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OSBP Learning Series: One-on-One with the U.S. General Services Administration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De’Wayne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Carter, 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Director</a:t>
                      </a:r>
                    </a:p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National SB Advocacy and Engagement Division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https://www.nasa.gov/osbp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2902734374"/>
                  </a:ext>
                </a:extLst>
              </a:tr>
              <a:tr h="43600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Sept 15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OSBP Learning Series: How to Do Business with the Johnson Space Center</a:t>
                      </a:r>
                      <a:endParaRPr lang="en-US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Dr. Robert Watts</a:t>
                      </a:r>
                    </a:p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JSC Small Business Specialist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https://www.nasa.gov/osbp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68998542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51FE-49D9-314D-9957-ABBF7DDE8782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AD1F81-D034-4373-84CC-128618D22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69084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849" y="286372"/>
            <a:ext cx="8930587" cy="585957"/>
          </a:xfrm>
        </p:spPr>
        <p:txBody>
          <a:bodyPr>
            <a:noAutofit/>
          </a:bodyPr>
          <a:lstStyle/>
          <a:p>
            <a:pPr algn="ctr"/>
            <a:r>
              <a:rPr lang="en-US" sz="2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Outreach Events</a:t>
            </a:r>
            <a:endParaRPr lang="en-US" sz="27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173418"/>
              </p:ext>
            </p:extLst>
          </p:nvPr>
        </p:nvGraphicFramePr>
        <p:xfrm>
          <a:off x="85597" y="1214956"/>
          <a:ext cx="8972806" cy="34221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0348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03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88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98733">
                  <a:extLst>
                    <a:ext uri="{9D8B030D-6E8A-4147-A177-3AD203B41FA5}">
                      <a16:colId xmlns:a16="http://schemas.microsoft.com/office/drawing/2014/main" val="578134319"/>
                    </a:ext>
                  </a:extLst>
                </a:gridCol>
              </a:tblGrid>
              <a:tr h="23316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Topic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Presenter</a:t>
                      </a:r>
                      <a:endParaRPr lang="en-US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Comments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7188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June 24, 2021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Procurement and Match-Making Conference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Mississippi PTAP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Virtual event: 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3"/>
                        </a:rPr>
                        <a:t>https://stonesriverem.com/event/mscpc2021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012690692"/>
                  </a:ext>
                </a:extLst>
              </a:tr>
              <a:tr h="637188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July 15, 2021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NHOA Small Business Summit Virtual Matchmaking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Native Hawaiian Organizations Association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TBA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488144198"/>
                  </a:ext>
                </a:extLst>
              </a:tr>
              <a:tr h="637188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July 20, 2021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Virtual </a:t>
                      </a:r>
                      <a:r>
                        <a:rPr lang="en-US" sz="9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Norcal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Gov2Biz Matchmaker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Norcal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PTAC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Virtual event: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4"/>
                        </a:rPr>
                        <a:t>https://stonesriverem.com/event/norcalmatchmaker2021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528640655"/>
                  </a:ext>
                </a:extLst>
              </a:tr>
              <a:tr h="637188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July 21-22, 2021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National Small Business Federal Contracting Summit/Virtual Summer 2021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US Women’s Chamber of Commerce and The American Small Business Chamber of Commerce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Virtual event: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hlinkClick r:id="rId5"/>
                        </a:rPr>
                        <a:t>https://www.uswcc.org/events/national-small-business-federal-contracting-summit-dc-summer-2021/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3570525301"/>
                  </a:ext>
                </a:extLst>
              </a:tr>
              <a:tr h="637188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August 19, 2021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err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ICBSShow</a:t>
                      </a:r>
                      <a:r>
                        <a:rPr lang="en-US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2021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Oklahoma PTAC</a:t>
                      </a: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Virtual event:</a:t>
                      </a: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https://stonesriverem.com/event/icbsshow2021v</a:t>
                      </a:r>
                      <a:r>
                        <a:rPr lang="en-US" sz="9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240458805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51FE-49D9-314D-9957-ABBF7DDE8782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C783A6-32C2-41F9-88F7-764BBF5C8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62244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27" y="260310"/>
            <a:ext cx="8881109" cy="582216"/>
          </a:xfrm>
        </p:spPr>
        <p:txBody>
          <a:bodyPr/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</a:rPr>
              <a:t>Miscellaneous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27" y="1345916"/>
            <a:ext cx="8821699" cy="3756590"/>
          </a:xfrm>
        </p:spPr>
        <p:txBody>
          <a:bodyPr>
            <a:normAutofit/>
          </a:bodyPr>
          <a:lstStyle/>
          <a:p>
            <a:pPr marL="257175" indent="-257175"/>
            <a:r>
              <a:rPr lang="en-US" sz="1800" dirty="0">
                <a:solidFill>
                  <a:srgbClr val="002060"/>
                </a:solidFill>
                <a:latin typeface="+mj-lt"/>
              </a:rPr>
              <a:t>For local SB resources: </a:t>
            </a:r>
            <a:r>
              <a:rPr lang="en-US" sz="1800" dirty="0">
                <a:solidFill>
                  <a:srgbClr val="002060"/>
                </a:solidFill>
                <a:latin typeface="+mj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www.sba.gov/local-assistance</a:t>
            </a:r>
            <a:endParaRPr lang="en-US" sz="1800" dirty="0">
              <a:solidFill>
                <a:srgbClr val="002060"/>
              </a:solidFill>
              <a:latin typeface="+mj-lt"/>
            </a:endParaRPr>
          </a:p>
          <a:p>
            <a:pPr marL="257175" indent="-257175"/>
            <a:r>
              <a:rPr lang="en-US" sz="1800" dirty="0">
                <a:solidFill>
                  <a:srgbClr val="002060"/>
                </a:solidFill>
                <a:latin typeface="+mj-lt"/>
              </a:rPr>
              <a:t>Request for Information (RFI) issued “Advancing Racial Equity and Support for Underserved Communities in NASA Programs, Contracts and Grant”</a:t>
            </a:r>
          </a:p>
          <a:p>
            <a:pPr marL="600075" lvl="1" indent="-257175"/>
            <a:r>
              <a:rPr lang="en-US" dirty="0"/>
              <a:t>Requests industry feedback on removing barriers to equity within NASA and how best to support underrepresented communities</a:t>
            </a:r>
          </a:p>
          <a:p>
            <a:pPr marL="600075" lvl="1" indent="-257175"/>
            <a:r>
              <a:rPr lang="en-US" dirty="0"/>
              <a:t>Virtual Public Meeting on June 29</a:t>
            </a:r>
          </a:p>
          <a:p>
            <a:pPr marL="600075" lvl="1" indent="-257175"/>
            <a:r>
              <a:rPr lang="en-US" dirty="0"/>
              <a:t>Responses due July 12</a:t>
            </a:r>
          </a:p>
          <a:p>
            <a:pPr marL="600075" lvl="1" indent="-257175"/>
            <a:r>
              <a:rPr lang="en-US" dirty="0">
                <a:hlinkClick r:id="rId4"/>
              </a:rPr>
              <a:t>https://www.federalregister.gov/documents/2021/06/15/2021-12668/request-for-information-on-advancing-racial-equity-and-support-for-underserved-communities-in-nasa</a:t>
            </a:r>
            <a:r>
              <a:rPr lang="en-US" dirty="0"/>
              <a:t> </a:t>
            </a:r>
          </a:p>
          <a:p>
            <a:pPr marL="3429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51FE-49D9-314D-9957-ABBF7DDE878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595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2675753"/>
              </p:ext>
            </p:extLst>
          </p:nvPr>
        </p:nvGraphicFramePr>
        <p:xfrm>
          <a:off x="56509" y="1171254"/>
          <a:ext cx="8996146" cy="1760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06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459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68954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34188"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Source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/>
                        <a:t>Location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kern="1200" dirty="0">
                          <a:effectLst/>
                        </a:rPr>
                        <a:t>Comments</a:t>
                      </a:r>
                      <a:endParaRPr lang="en-US" sz="900" dirty="0"/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875">
                <a:tc>
                  <a:txBody>
                    <a:bodyPr/>
                    <a:lstStyle/>
                    <a:p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SAM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/>
                        <a:t>https://sam.gov/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dirty="0"/>
                        <a:t>Federal contract opportunities website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163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/>
                        <a:t>NASA Acquisition Forecast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https://www.hq.nasa.gov/office/procurement/forecast/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/>
                        <a:t>Agency-wide acquisition forecast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423354021"/>
                  </a:ext>
                </a:extLst>
              </a:tr>
              <a:tr h="223354">
                <a:tc>
                  <a:txBody>
                    <a:bodyPr/>
                    <a:lstStyle/>
                    <a:p>
                      <a:r>
                        <a:rPr lang="en-US" sz="900" b="0" dirty="0"/>
                        <a:t>NASA Solicitation and Proposal Integrated Review and Evaluation System (NSPIRES)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https://nspires.nasaprs.com/external/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/>
                        <a:t>Research opportunities in science and technology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1231">
                <a:tc>
                  <a:txBody>
                    <a:bodyPr/>
                    <a:lstStyle/>
                    <a:p>
                      <a:r>
                        <a:rPr lang="en-US" sz="900" b="0" dirty="0"/>
                        <a:t>NASA Small Business Innovation Research/Small Business Technology Transfer (SBIR/STTR)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https://sbir.gsfc.nasa.gov/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/>
                        <a:t>Opportunities for small, high technology companies and research institutions to participate in Federal Government sponsored R&amp;D efforts in key technology areas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8834">
                <a:tc>
                  <a:txBody>
                    <a:bodyPr/>
                    <a:lstStyle/>
                    <a:p>
                      <a:r>
                        <a:rPr lang="en-US" sz="900" b="0" dirty="0"/>
                        <a:t>NASA Active Contract List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NASA OSBP Mobile App</a:t>
                      </a:r>
                    </a:p>
                  </a:txBody>
                  <a:tcPr marL="76200" marR="76200" marT="38100" marB="38100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/>
                        <a:t>Available for download on IOS and Android</a:t>
                      </a:r>
                    </a:p>
                  </a:txBody>
                  <a:tcPr marL="76200" marR="76200" marT="38100" marB="3810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43593-C7EF-7B4B-9478-17F0C6DC43BC}" type="slidenum">
              <a:rPr lang="en-US" smtClean="0"/>
              <a:t>7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29413" y="150415"/>
            <a:ext cx="6858000" cy="952500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Where to find opportunities</a:t>
            </a:r>
            <a:endParaRPr lang="en-US" sz="1833" dirty="0"/>
          </a:p>
        </p:txBody>
      </p:sp>
    </p:spTree>
    <p:extLst>
      <p:ext uri="{BB962C8B-B14F-4D97-AF65-F5344CB8AC3E}">
        <p14:creationId xmlns:p14="http://schemas.microsoft.com/office/powerpoint/2010/main" val="205745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604" y="194119"/>
            <a:ext cx="8912832" cy="747223"/>
          </a:xfrm>
        </p:spPr>
        <p:txBody>
          <a:bodyPr>
            <a:noAutofit/>
          </a:bodyPr>
          <a:lstStyle/>
          <a:p>
            <a:pPr algn="ctr"/>
            <a:r>
              <a:rPr lang="en-US" altLang="en-US" sz="27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 panose="020B05030201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Contact Information &amp; Links</a:t>
            </a:r>
            <a:endParaRPr lang="en-US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ranklin Gothic Book" panose="020B05030201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38701" y="1298233"/>
            <a:ext cx="8871735" cy="336687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en-US" sz="1500" b="1" kern="0" dirty="0">
                <a:solidFill>
                  <a:prstClr val="black"/>
                </a:solidFill>
                <a:latin typeface="Franklin Gothic Book" panose="020B0503020102020204" pitchFamily="34" charset="0"/>
                <a:sym typeface="Arial" panose="020B0604020202020204" pitchFamily="34" charset="0"/>
              </a:rPr>
              <a:t>Robert Betts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altLang="en-US" sz="1200" kern="0" dirty="0">
                <a:solidFill>
                  <a:prstClr val="black"/>
                </a:solidFill>
                <a:latin typeface="Franklin Gothic Book" panose="020B0503020102020204" pitchFamily="34" charset="0"/>
                <a:sym typeface="Arial" panose="020B0604020202020204" pitchFamily="34" charset="0"/>
              </a:rPr>
              <a:t>Small Business Specialist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altLang="en-US" sz="1200" kern="0" dirty="0">
                <a:solidFill>
                  <a:prstClr val="black"/>
                </a:solidFill>
                <a:latin typeface="Franklin Gothic Book" panose="020B0503020102020204" pitchFamily="34" charset="0"/>
                <a:sym typeface="Arial" panose="020B0604020202020204" pitchFamily="34" charset="0"/>
              </a:rPr>
              <a:t>NASA Office of Small Business Programs – Langley Research Center</a:t>
            </a:r>
          </a:p>
          <a:p>
            <a:pPr marL="0" indent="0" algn="ctr">
              <a:spcBef>
                <a:spcPts val="225"/>
              </a:spcBef>
              <a:buNone/>
            </a:pPr>
            <a:r>
              <a:rPr lang="en-US" altLang="en-US" sz="1200" b="1" dirty="0">
                <a:latin typeface="Franklin Gothic Book" panose="020B0503020102020204" pitchFamily="34" charset="0"/>
              </a:rPr>
              <a:t>Tel:</a:t>
            </a:r>
            <a:r>
              <a:rPr lang="en-US" altLang="en-US" sz="1200" dirty="0">
                <a:latin typeface="Franklin Gothic Book" panose="020B0503020102020204" pitchFamily="34" charset="0"/>
              </a:rPr>
              <a:t> (757) 864-6074</a:t>
            </a:r>
          </a:p>
          <a:p>
            <a:pPr marL="0" indent="0" algn="ctr">
              <a:spcBef>
                <a:spcPts val="225"/>
              </a:spcBef>
              <a:buNone/>
            </a:pPr>
            <a:r>
              <a:rPr lang="en-US" sz="1200" b="1" kern="0" dirty="0">
                <a:solidFill>
                  <a:prstClr val="black"/>
                </a:solidFill>
                <a:latin typeface="Franklin Gothic Book" panose="020B0503020102020204" pitchFamily="34" charset="0"/>
                <a:sym typeface="Arial" panose="020B0604020202020204" pitchFamily="34" charset="0"/>
              </a:rPr>
              <a:t>Email: </a:t>
            </a:r>
            <a:r>
              <a:rPr lang="en-US" sz="1200" b="1" kern="0" dirty="0">
                <a:solidFill>
                  <a:prstClr val="black"/>
                </a:solidFill>
                <a:latin typeface="Franklin Gothic Book" panose="020B0503020102020204" pitchFamily="34" charset="0"/>
                <a:sym typeface="Arial" panose="020B0604020202020204" pitchFamily="34" charset="0"/>
                <a:hlinkClick r:id="rId3"/>
              </a:rPr>
              <a:t>larc-S</a:t>
            </a:r>
            <a:r>
              <a:rPr lang="en-US" sz="1200" b="1" u="sng" kern="0" dirty="0">
                <a:solidFill>
                  <a:srgbClr val="0092D2"/>
                </a:solidFill>
                <a:latin typeface="Franklin Gothic Book" panose="020B0503020102020204" pitchFamily="34" charset="0"/>
                <a:sym typeface="Arial" panose="020B0604020202020204" pitchFamily="34" charset="0"/>
                <a:hlinkClick r:id="rId3"/>
              </a:rPr>
              <a:t>mallBusiness@mail.nasa.gov</a:t>
            </a:r>
            <a:endParaRPr lang="en-US" sz="1200" b="1" u="sng" kern="0" dirty="0">
              <a:solidFill>
                <a:srgbClr val="0092D2"/>
              </a:solidFill>
              <a:latin typeface="Franklin Gothic Book" panose="020B0503020102020204" pitchFamily="34" charset="0"/>
              <a:sym typeface="Arial" panose="020B0604020202020204" pitchFamily="34" charset="0"/>
            </a:endParaRPr>
          </a:p>
          <a:p>
            <a:pPr marL="0" indent="0" algn="ctr">
              <a:spcBef>
                <a:spcPts val="225"/>
              </a:spcBef>
              <a:buNone/>
            </a:pPr>
            <a:endParaRPr lang="en-US" sz="1200" b="1" u="sng" kern="0" dirty="0">
              <a:solidFill>
                <a:srgbClr val="0092D2"/>
              </a:solidFill>
              <a:latin typeface="Franklin Gothic Book" panose="020B0503020102020204" pitchFamily="34" charset="0"/>
              <a:sym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altLang="en-US" sz="1200" b="1" kern="0" dirty="0">
                <a:solidFill>
                  <a:prstClr val="black"/>
                </a:solidFill>
                <a:latin typeface="Franklin Gothic Book" panose="020B0503020102020204" pitchFamily="34" charset="0"/>
                <a:sym typeface="Arial" panose="020B0604020202020204" pitchFamily="34" charset="0"/>
              </a:rPr>
              <a:t>Website: </a:t>
            </a:r>
            <a:r>
              <a:rPr lang="en-US" altLang="en-US" sz="1200" b="1" u="sng" kern="0" dirty="0">
                <a:solidFill>
                  <a:srgbClr val="0092D2"/>
                </a:solidFill>
                <a:latin typeface="Franklin Gothic Book" panose="020B0503020102020204" pitchFamily="34" charset="0"/>
                <a:sym typeface="Arial" panose="020B0604020202020204" pitchFamily="34" charset="0"/>
                <a:hlinkClick r:id="rId4"/>
              </a:rPr>
              <a:t>www.nasa.gov</a:t>
            </a:r>
            <a:r>
              <a:rPr lang="en-US" altLang="en-US" sz="1200" b="1" u="sng" kern="0" dirty="0">
                <a:solidFill>
                  <a:srgbClr val="0092D2"/>
                </a:solidFill>
                <a:latin typeface="Franklin Gothic Book" panose="020B0503020102020204" pitchFamily="34" charset="0"/>
                <a:sym typeface="Arial" panose="020B0604020202020204" pitchFamily="34" charset="0"/>
              </a:rPr>
              <a:t>/osbp</a:t>
            </a:r>
          </a:p>
          <a:p>
            <a:pPr marL="0" indent="0" algn="ctr">
              <a:buNone/>
            </a:pPr>
            <a:r>
              <a:rPr lang="en-US" sz="1200" b="1" kern="0" dirty="0">
                <a:solidFill>
                  <a:prstClr val="black"/>
                </a:solidFill>
                <a:latin typeface="Franklin Gothic Book" panose="020B0503020102020204" pitchFamily="34" charset="0"/>
                <a:sym typeface="Arial" panose="020B0604020202020204" pitchFamily="34" charset="0"/>
              </a:rPr>
              <a:t>NASA Vendor Database via Google Forms: </a:t>
            </a:r>
            <a:r>
              <a:rPr lang="en-US" sz="1050" b="1" u="sng" dirty="0">
                <a:latin typeface="Franklin Gothic Book" panose="020B0503020102020204" pitchFamily="34" charset="0"/>
                <a:hlinkClick r:id="rId5"/>
              </a:rPr>
              <a:t>https://docs.google.com/forms/d/1X7YrIAZoC9u4eosdypPhtyLlBTXHDDxs1v4s0orJAJY/edit?usp=sharing</a:t>
            </a:r>
            <a:endParaRPr lang="en-US" sz="1050" b="1" dirty="0">
              <a:latin typeface="Franklin Gothic Book" panose="020B0503020102020204" pitchFamily="34" charset="0"/>
            </a:endParaRPr>
          </a:p>
          <a:p>
            <a:pPr marL="0" indent="0" algn="ctr">
              <a:buNone/>
            </a:pPr>
            <a:r>
              <a:rPr lang="en-US" sz="1200" dirty="0">
                <a:latin typeface="Franklin Gothic Medium" panose="020B0603020102020204" pitchFamily="34" charset="0"/>
              </a:rPr>
              <a:t>NASA Partnerships: </a:t>
            </a:r>
            <a:r>
              <a:rPr lang="en-US" sz="1200" dirty="0">
                <a:latin typeface="Franklin Gothic Medium" panose="020B0603020102020204" pitchFamily="34" charset="0"/>
                <a:hlinkClick r:id="rId6"/>
              </a:rPr>
              <a:t>www.nasa.gov/partnerships</a:t>
            </a:r>
            <a:endParaRPr lang="en-US" sz="1200" dirty="0">
              <a:latin typeface="Franklin Gothic Medium" panose="020B0603020102020204" pitchFamily="34" charset="0"/>
            </a:endParaRPr>
          </a:p>
          <a:p>
            <a:pPr marL="0" indent="0" algn="ctr">
              <a:buNone/>
            </a:pPr>
            <a:r>
              <a:rPr lang="en-US" sz="1200" dirty="0">
                <a:latin typeface="Franklin Gothic Medium" panose="020B0603020102020204" pitchFamily="34" charset="0"/>
              </a:rPr>
              <a:t>NASA Tech Transfer: </a:t>
            </a:r>
            <a:r>
              <a:rPr lang="en-US" sz="1200" b="1" dirty="0">
                <a:solidFill>
                  <a:prstClr val="black"/>
                </a:solidFill>
                <a:latin typeface="Franklin Gothic Book" panose="020B0503020102020204" pitchFamily="34" charset="0"/>
                <a:hlinkClick r:id="rId7"/>
              </a:rPr>
              <a:t>http://technology.nasa.gov</a:t>
            </a:r>
            <a:endParaRPr lang="en-US" sz="1200" b="1" dirty="0">
              <a:solidFill>
                <a:prstClr val="black"/>
              </a:solidFill>
              <a:latin typeface="Franklin Gothic Book" panose="020B0503020102020204" pitchFamily="34" charset="0"/>
            </a:endParaRPr>
          </a:p>
          <a:p>
            <a:pPr marL="0" indent="0" algn="ctr">
              <a:buNone/>
            </a:pPr>
            <a:r>
              <a:rPr lang="en-US" sz="1200" b="1" dirty="0">
                <a:solidFill>
                  <a:prstClr val="black"/>
                </a:solidFill>
                <a:latin typeface="Franklin Gothic Book" panose="020B0503020102020204" pitchFamily="34" charset="0"/>
              </a:rPr>
              <a:t>NASA SBIR/STTR: </a:t>
            </a:r>
            <a:r>
              <a:rPr lang="en-US" sz="1200" b="1" dirty="0">
                <a:solidFill>
                  <a:prstClr val="black"/>
                </a:solidFill>
                <a:latin typeface="Franklin Gothic Book" panose="020B0503020102020204" pitchFamily="34" charset="0"/>
                <a:hlinkClick r:id="rId8"/>
              </a:rPr>
              <a:t>www.sbir.nasa.gov</a:t>
            </a:r>
            <a:endParaRPr lang="en-US" sz="1200" b="1" dirty="0">
              <a:solidFill>
                <a:prstClr val="black"/>
              </a:solidFill>
              <a:latin typeface="Franklin Gothic Book" panose="020B0503020102020204" pitchFamily="34" charset="0"/>
            </a:endParaRPr>
          </a:p>
          <a:p>
            <a:pPr marL="0" indent="0" algn="ctr">
              <a:buNone/>
            </a:pPr>
            <a:r>
              <a:rPr lang="en-US" sz="1200" dirty="0">
                <a:latin typeface="Franklin Gothic Medium" panose="020B0603020102020204" pitchFamily="34" charset="0"/>
              </a:rPr>
              <a:t>2020 NASA Langley Research Center Annual Report: </a:t>
            </a:r>
            <a:r>
              <a:rPr lang="en-US" sz="1200" dirty="0">
                <a:latin typeface="Franklin Gothic Medium" panose="020B0603020102020204" pitchFamily="34" charset="0"/>
                <a:hlinkClick r:id="rId9"/>
              </a:rPr>
              <a:t>https://issuu.com/nasalangley/docs/2020_nasa_langley_annual_report?fr=sZDA1ZTI0Mjk5MDQ</a:t>
            </a:r>
            <a:r>
              <a:rPr lang="en-US" sz="1200" dirty="0">
                <a:latin typeface="Franklin Gothic Medium" panose="020B0603020102020204" pitchFamily="34" charset="0"/>
              </a:rPr>
              <a:t> </a:t>
            </a:r>
          </a:p>
        </p:txBody>
      </p:sp>
      <p:sp>
        <p:nvSpPr>
          <p:cNvPr id="11" name="Rectangle 11"/>
          <p:cNvSpPr>
            <a:spLocks/>
          </p:cNvSpPr>
          <p:nvPr/>
        </p:nvSpPr>
        <p:spPr bwMode="auto">
          <a:xfrm>
            <a:off x="4121416" y="5197682"/>
            <a:ext cx="922178" cy="186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30479" bIns="0"/>
          <a:lstStyle>
            <a:lvl1pPr marL="39688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/>
            <a:r>
              <a:rPr lang="en-US" altLang="en-US" sz="900" dirty="0">
                <a:solidFill>
                  <a:prstClr val="black"/>
                </a:solidFill>
                <a:latin typeface="Gadugi" panose="020B0502040204020203" pitchFamily="34" charset="0"/>
                <a:ea typeface="MS PGothic" panose="020B0600070205080204" pitchFamily="34" charset="-128"/>
                <a:sym typeface="Calibri" panose="020F0502020204030204" pitchFamily="34" charset="0"/>
              </a:rPr>
              <a:t>@</a:t>
            </a:r>
            <a:r>
              <a:rPr lang="en-US" altLang="en-US" sz="900" dirty="0">
                <a:solidFill>
                  <a:prstClr val="black"/>
                </a:solidFill>
                <a:latin typeface="Franklin Gothic Book" panose="020B0503020102020204" pitchFamily="34" charset="0"/>
                <a:ea typeface="MS PGothic" panose="020B0600070205080204" pitchFamily="34" charset="-128"/>
                <a:sym typeface="Calibri" panose="020F0502020204030204" pitchFamily="34" charset="0"/>
              </a:rPr>
              <a:t>NASA_OSBP</a:t>
            </a:r>
          </a:p>
        </p:txBody>
      </p:sp>
      <p:sp>
        <p:nvSpPr>
          <p:cNvPr id="12" name="Rectangle 12"/>
          <p:cNvSpPr>
            <a:spLocks/>
          </p:cNvSpPr>
          <p:nvPr/>
        </p:nvSpPr>
        <p:spPr bwMode="auto">
          <a:xfrm>
            <a:off x="2552018" y="5175711"/>
            <a:ext cx="1133735" cy="186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30479" bIns="0"/>
          <a:lstStyle>
            <a:lvl1pPr marL="39688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/>
            <a:r>
              <a:rPr lang="en-US" altLang="en-US" sz="900" dirty="0">
                <a:solidFill>
                  <a:prstClr val="black"/>
                </a:solidFill>
                <a:latin typeface="Franklin Gothic Book" panose="020B0503020102020204" pitchFamily="34" charset="0"/>
                <a:ea typeface="MS PGothic" panose="020B0600070205080204" pitchFamily="34" charset="-128"/>
                <a:sym typeface="Calibri" panose="020F0502020204030204" pitchFamily="34" charset="0"/>
              </a:rPr>
              <a:t>NASASmallBusiness</a:t>
            </a:r>
          </a:p>
        </p:txBody>
      </p:sp>
      <p:sp>
        <p:nvSpPr>
          <p:cNvPr id="13" name="Rectangle 15"/>
          <p:cNvSpPr>
            <a:spLocks/>
          </p:cNvSpPr>
          <p:nvPr/>
        </p:nvSpPr>
        <p:spPr bwMode="auto">
          <a:xfrm>
            <a:off x="5479256" y="5168485"/>
            <a:ext cx="1381125" cy="220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30479" bIns="0"/>
          <a:lstStyle>
            <a:lvl1pPr marL="39688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1pPr>
            <a:lvl2pPr marL="742950" indent="-28575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2pPr>
            <a:lvl3pPr marL="11430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3pPr>
            <a:lvl4pPr marL="16002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4pPr>
            <a:lvl5pPr marL="2057400" indent="-228600"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rgbClr val="000000"/>
                </a:solidFill>
                <a:latin typeface="Gill Sans" pitchFamily="-84" charset="0"/>
                <a:ea typeface="ヒラギノ角ゴ ProN W3" pitchFamily="-84" charset="-128"/>
                <a:sym typeface="Gill Sans" pitchFamily="-84" charset="0"/>
              </a:defRPr>
            </a:lvl9pPr>
          </a:lstStyle>
          <a:p>
            <a:pPr algn="ctr"/>
            <a:r>
              <a:rPr lang="en-US" altLang="en-US" sz="900" dirty="0">
                <a:solidFill>
                  <a:prstClr val="black"/>
                </a:solidFill>
                <a:latin typeface="Franklin Gothic Book" panose="020B0503020102020204" pitchFamily="34" charset="0"/>
                <a:ea typeface="MS PGothic" panose="020B0600070205080204" pitchFamily="34" charset="-128"/>
                <a:sym typeface="Calibri" panose="020F0502020204030204" pitchFamily="34" charset="0"/>
              </a:rPr>
              <a:t>NASA Vendor Database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C51FE-49D9-314D-9957-ABBF7DDE8782}" type="slidenum">
              <a:rPr lang="en-US" smtClean="0"/>
              <a:t>8</a:t>
            </a:fld>
            <a:endParaRPr lang="en-US" dirty="0"/>
          </a:p>
        </p:txBody>
      </p:sp>
      <p:pic>
        <p:nvPicPr>
          <p:cNvPr id="14" name="Picture 13" descr="Facebook icon">
            <a:hlinkClick r:id="rId10" tooltip="OSBP on Facebook"/>
            <a:extLst>
              <a:ext uri="{FF2B5EF4-FFF2-40B4-BE49-F238E27FC236}">
                <a16:creationId xmlns:a16="http://schemas.microsoft.com/office/drawing/2014/main" id="{BA9DC0EC-EC48-49ED-92D8-15F752F04E3C}"/>
              </a:ext>
            </a:extLst>
          </p:cNvPr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343" y="4714128"/>
            <a:ext cx="447083" cy="405338"/>
          </a:xfrm>
          <a:prstGeom prst="rect">
            <a:avLst/>
          </a:prstGeom>
        </p:spPr>
      </p:pic>
      <p:pic>
        <p:nvPicPr>
          <p:cNvPr id="15" name="Picture 14" descr="Twitter icon">
            <a:hlinkClick r:id="rId12" tooltip="OSBP on Twitter"/>
            <a:extLst>
              <a:ext uri="{FF2B5EF4-FFF2-40B4-BE49-F238E27FC236}">
                <a16:creationId xmlns:a16="http://schemas.microsoft.com/office/drawing/2014/main" id="{B0ADD06F-485B-4ECE-A4C0-999DC2C4444F}"/>
              </a:ext>
            </a:extLst>
          </p:cNvPr>
          <p:cNvPicPr/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5345" y="4715522"/>
            <a:ext cx="372950" cy="405337"/>
          </a:xfrm>
          <a:prstGeom prst="rect">
            <a:avLst/>
          </a:prstGeom>
        </p:spPr>
      </p:pic>
      <p:pic>
        <p:nvPicPr>
          <p:cNvPr id="16" name="Picture 15" descr="NASA Vendor Database icon">
            <a:hlinkClick r:id="rId14" tooltip="NASA Vendor Database"/>
            <a:extLst>
              <a:ext uri="{FF2B5EF4-FFF2-40B4-BE49-F238E27FC236}">
                <a16:creationId xmlns:a16="http://schemas.microsoft.com/office/drawing/2014/main" id="{39BA71D0-BB6E-4138-8802-73CE18CB7DEB}"/>
              </a:ext>
            </a:extLst>
          </p:cNvPr>
          <p:cNvPicPr/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2658" y="4714130"/>
            <a:ext cx="372950" cy="405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585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SBP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FA7F4"/>
      </a:accent1>
      <a:accent2>
        <a:srgbClr val="FADE21"/>
      </a:accent2>
      <a:accent3>
        <a:srgbClr val="A5A5A5"/>
      </a:accent3>
      <a:accent4>
        <a:srgbClr val="FFA905"/>
      </a:accent4>
      <a:accent5>
        <a:srgbClr val="2B7AB4"/>
      </a:accent5>
      <a:accent6>
        <a:srgbClr val="70AD47"/>
      </a:accent6>
      <a:hlink>
        <a:srgbClr val="2B7AB4"/>
      </a:hlink>
      <a:folHlink>
        <a:srgbClr val="D7621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0-10 - LCSC SB Update Center" id="{ABC65929-E2DE-4C29-88C9-406AFA4F03AC}" vid="{9E059C9A-F017-421D-817A-55DFE617E309}"/>
    </a:ext>
  </a:extLst>
</a:theme>
</file>

<file path=ppt/theme/theme2.xml><?xml version="1.0" encoding="utf-8"?>
<a:theme xmlns:a="http://schemas.openxmlformats.org/drawingml/2006/main" name="1_Office Theme">
  <a:themeElements>
    <a:clrScheme name="OSBP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FA7F4"/>
      </a:accent1>
      <a:accent2>
        <a:srgbClr val="FADE21"/>
      </a:accent2>
      <a:accent3>
        <a:srgbClr val="A5A5A5"/>
      </a:accent3>
      <a:accent4>
        <a:srgbClr val="FFA905"/>
      </a:accent4>
      <a:accent5>
        <a:srgbClr val="2B7AB4"/>
      </a:accent5>
      <a:accent6>
        <a:srgbClr val="70AD47"/>
      </a:accent6>
      <a:hlink>
        <a:srgbClr val="2B7AB4"/>
      </a:hlink>
      <a:folHlink>
        <a:srgbClr val="D7621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0-10_PO Small Business Update.pptx" id="{E17467E9-780E-4CE9-8DF2-56EE2987E892}" vid="{A01952BC-121A-42CD-9577-A2EAE4A3B35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C2E690287E9443975D2B459689C2E6" ma:contentTypeVersion="3" ma:contentTypeDescription="Create a new document." ma:contentTypeScope="" ma:versionID="a0a4d33779251b86a81dcde212ff4a4a">
  <xsd:schema xmlns:xsd="http://www.w3.org/2001/XMLSchema" xmlns:xs="http://www.w3.org/2001/XMLSchema" xmlns:p="http://schemas.microsoft.com/office/2006/metadata/properties" xmlns:ns2="94bdf555-ed74-49fc-9172-35f0122ddbf1" xmlns:ns3="aa04f444-95a2-4502-8a33-bc8688baf6ee" targetNamespace="http://schemas.microsoft.com/office/2006/metadata/properties" ma:root="true" ma:fieldsID="fdd717796140ba3a063e4b8516438c4f" ns2:_="" ns3:_="">
    <xsd:import namespace="94bdf555-ed74-49fc-9172-35f0122ddbf1"/>
    <xsd:import namespace="aa04f444-95a2-4502-8a33-bc8688baf6e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bdf555-ed74-49fc-9172-35f0122ddbf1" elementFormDefault="qualified">
    <xsd:import namespace="http://schemas.microsoft.com/office/2006/documentManagement/types"/>
    <xsd:import namespace="http://schemas.microsoft.com/office/infopath/2007/PartnerControls"/>
    <xsd:element name="_dlc_DocId" ma:index="4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5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6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04f444-95a2-4502-8a33-bc8688baf6e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4bdf555-ed74-49fc-9172-35f0122ddbf1">X42FUWTPVHZK-419532041-2177</_dlc_DocId>
    <_dlc_DocIdUrl xmlns="94bdf555-ed74-49fc-9172-35f0122ddbf1">
      <Url>https://itcdcmsportal.hq.nasa.gov/organization/hqosbp/sbss/_layouts/15/DocIdRedir.aspx?ID=X42FUWTPVHZK-419532041-2177</Url>
      <Description>X42FUWTPVHZK-419532041-2177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2ABF8156-53BC-4AF5-AC35-F60DBF6499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4bdf555-ed74-49fc-9172-35f0122ddbf1"/>
    <ds:schemaRef ds:uri="aa04f444-95a2-4502-8a33-bc8688baf6e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E708B1B-0C9D-41CA-9753-14D6B23AE11C}">
  <ds:schemaRefs>
    <ds:schemaRef ds:uri="http://purl.org/dc/terms/"/>
    <ds:schemaRef ds:uri="http://www.w3.org/XML/1998/namespace"/>
    <ds:schemaRef ds:uri="http://purl.org/dc/dcmitype/"/>
    <ds:schemaRef ds:uri="http://schemas.microsoft.com/office/2006/metadata/properties"/>
    <ds:schemaRef ds:uri="http://purl.org/dc/elements/1.1/"/>
    <ds:schemaRef ds:uri="94bdf555-ed74-49fc-9172-35f0122ddbf1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aa04f444-95a2-4502-8a33-bc8688baf6ee"/>
  </ds:schemaRefs>
</ds:datastoreItem>
</file>

<file path=customXml/itemProps3.xml><?xml version="1.0" encoding="utf-8"?>
<ds:datastoreItem xmlns:ds="http://schemas.openxmlformats.org/officeDocument/2006/customXml" ds:itemID="{2DADA97A-BAA5-4DD3-845F-484E5F06D5AE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B5989A92-7B82-4DE3-9063-2EC03FC547ED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2020-10 - LCSC SB Update Center</Template>
  <TotalTime>15424</TotalTime>
  <Words>975</Words>
  <Application>Microsoft Office PowerPoint</Application>
  <PresentationFormat>On-screen Show (16:10)</PresentationFormat>
  <Paragraphs>176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Arial</vt:lpstr>
      <vt:lpstr>Arial Black</vt:lpstr>
      <vt:lpstr>Calibri</vt:lpstr>
      <vt:lpstr>Franklin Gothic Book</vt:lpstr>
      <vt:lpstr>Franklin Gothic Medium</vt:lpstr>
      <vt:lpstr>Gadugi</vt:lpstr>
      <vt:lpstr>Impact</vt:lpstr>
      <vt:lpstr>Times New Roman</vt:lpstr>
      <vt:lpstr>Office Theme</vt:lpstr>
      <vt:lpstr>1_Office Theme</vt:lpstr>
      <vt:lpstr>LCSC Small Business Update</vt:lpstr>
      <vt:lpstr>FY2021 SB Status</vt:lpstr>
      <vt:lpstr>PowerPoint Presentation</vt:lpstr>
      <vt:lpstr>Learning Opportunities</vt:lpstr>
      <vt:lpstr>Outreach Events</vt:lpstr>
      <vt:lpstr>Miscellaneous Information</vt:lpstr>
      <vt:lpstr>Where to find opportunities</vt:lpstr>
      <vt:lpstr>Contact Information &amp; Links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LCSC Small Business Update</dc:title>
  <dc:creator>Betts, Robert O. (LARC-B1)</dc:creator>
  <cp:lastModifiedBy>Betts, Robert O. (LARC-B1)</cp:lastModifiedBy>
  <cp:revision>82</cp:revision>
  <cp:lastPrinted>2021-04-15T14:53:36Z</cp:lastPrinted>
  <dcterms:created xsi:type="dcterms:W3CDTF">2020-11-10T15:42:11Z</dcterms:created>
  <dcterms:modified xsi:type="dcterms:W3CDTF">2021-06-17T13:53:18Z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0x01010096C2E690287E9443975D2B459689C2E6</vt:lpwstr>
  </property>
  <property fmtid="{D5CDD505-2E9C-101B-9397-08002B2CF9AE}" pid="3" name="_dlc_DocIdItemGuid">
    <vt:lpwstr>fcdd3adc-65b1-45ed-9c77-1965f9b9be47</vt:lpwstr>
  </property>
</Properties>
</file>