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5"/>
    <p:sldMasterId id="2147483696" r:id="rId6"/>
  </p:sldMasterIdLst>
  <p:notesMasterIdLst>
    <p:notesMasterId r:id="rId15"/>
  </p:notesMasterIdLst>
  <p:sldIdLst>
    <p:sldId id="256" r:id="rId7"/>
    <p:sldId id="307" r:id="rId8"/>
    <p:sldId id="340" r:id="rId9"/>
    <p:sldId id="332" r:id="rId10"/>
    <p:sldId id="338" r:id="rId11"/>
    <p:sldId id="341" r:id="rId12"/>
    <p:sldId id="309" r:id="rId13"/>
    <p:sldId id="288" r:id="rId14"/>
  </p:sldIdLst>
  <p:sldSz cx="9144000" cy="5715000" type="screen16x10"/>
  <p:notesSz cx="9037638" cy="7102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84502" autoAdjust="0"/>
  </p:normalViewPr>
  <p:slideViewPr>
    <p:cSldViewPr snapToGrid="0" snapToObjects="1">
      <p:cViewPr varScale="1">
        <p:scale>
          <a:sx n="126" d="100"/>
          <a:sy n="126" d="100"/>
        </p:scale>
        <p:origin x="14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4080" y="10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16310" cy="3563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19237" y="0"/>
            <a:ext cx="3916310" cy="3563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6945D-8718-964F-94BE-5C93BD6376CA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1913" y="889000"/>
            <a:ext cx="3833812" cy="239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03765" y="3418066"/>
            <a:ext cx="7230110" cy="2796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6119"/>
            <a:ext cx="3916310" cy="3563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19237" y="6746119"/>
            <a:ext cx="3916310" cy="3563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E769E-F6AD-C44B-A03E-167DC459E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9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4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Through June 11, NASA Langley has spent over $250M with 54.2% going to small businesses.   As you can see, we are currently making 4 of our 5 goals in FY2021.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FEE3EA-3B2F-DC4F-BC96-86F81BB2CA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914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are a couple of upcoming opportunities at LaRC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11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Here are a few upcoming learning opportunities.  Yesterday, NASA Office of Small Business Programs held a Small Business Town Hall during the June OSBP Learning Series.  Recordings for this event as well as other OSBP Learning Series events can be found on the OSBP website.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82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are some outreach and matchmaking events scheduled for this summer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00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NASA has issued an RFI requesting industry feedback on removing barriers to equity within NASA and how best to support underrepresented communities.  A virtual public meeting will be held on June 29 and RFI responses are due July 12.  Please see the link on this slide for more information.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29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A reminder on how to find opportunities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23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finally, my contact information and important links.</a:t>
            </a:r>
          </a:p>
          <a:p>
            <a:endParaRPr lang="en-US" dirty="0"/>
          </a:p>
          <a:p>
            <a:r>
              <a:rPr lang="en-US" dirty="0"/>
              <a:t>Are there any 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17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675" y="935302"/>
            <a:ext cx="3686175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675" y="3001698"/>
            <a:ext cx="3686175" cy="1379802"/>
          </a:xfrm>
        </p:spPr>
        <p:txBody>
          <a:bodyPr/>
          <a:lstStyle>
            <a:lvl1pPr marL="0" indent="0" algn="ctr">
              <a:buNone/>
              <a:defRPr sz="1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9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92389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B242A-3E60-4C49-B406-A99D7AB16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15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675" y="935302"/>
            <a:ext cx="3686175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675" y="3001698"/>
            <a:ext cx="3686175" cy="1379802"/>
          </a:xfrm>
        </p:spPr>
        <p:txBody>
          <a:bodyPr/>
          <a:lstStyle>
            <a:lvl1pPr marL="0" indent="0" algn="ctr">
              <a:buNone/>
              <a:defRPr sz="1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369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650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F2FB7-AB5E-AE43-A01F-40F5E36DE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709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2"/>
            <a:ext cx="7886700" cy="753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0C0565-5DE9-B643-BB78-670139D9B4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63201" y="5410728"/>
            <a:ext cx="2489454" cy="239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270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B4144B-58AD-5D46-AB0F-46D20628E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89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9" y="381000"/>
            <a:ext cx="3944541" cy="45032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574" y="1971675"/>
            <a:ext cx="3743325" cy="291914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28CE1-4F5C-DE44-AEE8-B3F19C5377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3972"/>
            <a:ext cx="2489454" cy="236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45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56630B-2054-7648-B6CC-586C6530BCB2}"/>
              </a:ext>
            </a:extLst>
          </p:cNvPr>
          <p:cNvSpPr/>
          <p:nvPr userDrawn="1"/>
        </p:nvSpPr>
        <p:spPr>
          <a:xfrm>
            <a:off x="4571999" y="-65903"/>
            <a:ext cx="4802660" cy="58406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836" y="381000"/>
            <a:ext cx="4357164" cy="4981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4906A7A-5BCF-1A4F-A7AC-7FAE445FE8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2208213"/>
            <a:ext cx="3743325" cy="30887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03C0CF-C1C7-2248-B3BC-43A8313B5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362832"/>
            <a:ext cx="2489454" cy="287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751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1B567C2-5EC7-5141-9DE4-CEC2333B4877}"/>
              </a:ext>
            </a:extLst>
          </p:cNvPr>
          <p:cNvSpPr/>
          <p:nvPr userDrawn="1"/>
        </p:nvSpPr>
        <p:spPr>
          <a:xfrm>
            <a:off x="0" y="-40640"/>
            <a:ext cx="4572000" cy="52677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361" y="238125"/>
            <a:ext cx="3751064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2533" y="238125"/>
            <a:ext cx="4046934" cy="477100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360" y="2019300"/>
            <a:ext cx="3751063" cy="3176323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46B77-990B-0745-833B-90A5D0A98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9725"/>
            <a:ext cx="2489454" cy="230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47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070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92389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B242A-3E60-4C49-B406-A99D7AB16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70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7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F2FB7-AB5E-AE43-A01F-40F5E36DE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7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2"/>
            <a:ext cx="7886700" cy="753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0C0565-5DE9-B643-BB78-670139D9B4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63201" y="5410728"/>
            <a:ext cx="2489454" cy="239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2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B4144B-58AD-5D46-AB0F-46D20628E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5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9" y="381000"/>
            <a:ext cx="3944541" cy="45032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574" y="1971675"/>
            <a:ext cx="3743325" cy="291914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28CE1-4F5C-DE44-AEE8-B3F19C5377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3972"/>
            <a:ext cx="2489454" cy="236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5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56630B-2054-7648-B6CC-586C6530BCB2}"/>
              </a:ext>
            </a:extLst>
          </p:cNvPr>
          <p:cNvSpPr/>
          <p:nvPr userDrawn="1"/>
        </p:nvSpPr>
        <p:spPr>
          <a:xfrm>
            <a:off x="4571999" y="-65903"/>
            <a:ext cx="4802660" cy="58406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836" y="381000"/>
            <a:ext cx="4357164" cy="4981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4906A7A-5BCF-1A4F-A7AC-7FAE445FE8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2208213"/>
            <a:ext cx="3743325" cy="30887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03C0CF-C1C7-2248-B3BC-43A8313B5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362832"/>
            <a:ext cx="2489454" cy="287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0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1B567C2-5EC7-5141-9DE4-CEC2333B4877}"/>
              </a:ext>
            </a:extLst>
          </p:cNvPr>
          <p:cNvSpPr/>
          <p:nvPr userDrawn="1"/>
        </p:nvSpPr>
        <p:spPr>
          <a:xfrm>
            <a:off x="0" y="-40640"/>
            <a:ext cx="4572000" cy="52677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361" y="238125"/>
            <a:ext cx="3751064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2533" y="238125"/>
            <a:ext cx="4046934" cy="477100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360" y="2019300"/>
            <a:ext cx="3751063" cy="3176323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46B77-990B-0745-833B-90A5D0A98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9725"/>
            <a:ext cx="2489454" cy="230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4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743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8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5" r:id="rId8"/>
    <p:sldLayoutId id="2147483693" r:id="rId9"/>
    <p:sldLayoutId id="2147483694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cap="all" spc="100" baseline="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Impact" panose="020B080603090205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743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cap="all" spc="100" baseline="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Impact" panose="020B080603090205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sa.gov/osb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blicprivatestrategies.com/back-on-track?utm_medium=email&amp;utm_source=govdelivery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onesriverem.com/event/mscpc202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onesriverem.com/event/icbsshow2021v" TargetMode="External"/><Relationship Id="rId5" Type="http://schemas.openxmlformats.org/officeDocument/2006/relationships/hyperlink" Target="https://www.uswcc.org/events/national-small-business-federal-contracting-summit-dc-summer-2021/" TargetMode="External"/><Relationship Id="rId4" Type="http://schemas.openxmlformats.org/officeDocument/2006/relationships/hyperlink" Target="https://stonesriverem.com/event/norcalmatchmaker202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ba.gov/local-assistanc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ederalregister.gov/documents/2021/06/15/2021-12668/request-for-information-on-advancing-racial-equity-and-support-for-underserved-communities-in-nas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bir.nasa.gov/" TargetMode="External"/><Relationship Id="rId13" Type="http://schemas.openxmlformats.org/officeDocument/2006/relationships/image" Target="../media/image8.png"/><Relationship Id="rId3" Type="http://schemas.openxmlformats.org/officeDocument/2006/relationships/hyperlink" Target="mailto:larc-SmallBusiness@mail.nasa.gov" TargetMode="External"/><Relationship Id="rId7" Type="http://schemas.openxmlformats.org/officeDocument/2006/relationships/hyperlink" Target="http://technology.nasa.gov/" TargetMode="External"/><Relationship Id="rId12" Type="http://schemas.openxmlformats.org/officeDocument/2006/relationships/hyperlink" Target="https://twitter.com/NASA_OSB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sa.gov/partnerships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docs.google.com/forms/d/1X7YrIAZoC9u4eosdypPhtyLlBTXHDDxs1v4s0orJAJY/edit?usp=sharing" TargetMode="External"/><Relationship Id="rId15" Type="http://schemas.openxmlformats.org/officeDocument/2006/relationships/image" Target="../media/image9.png"/><Relationship Id="rId10" Type="http://schemas.openxmlformats.org/officeDocument/2006/relationships/hyperlink" Target="https://www.facebook.com/NASASmallBusiness/" TargetMode="External"/><Relationship Id="rId4" Type="http://schemas.openxmlformats.org/officeDocument/2006/relationships/hyperlink" Target="http://www.nasa.gov/" TargetMode="External"/><Relationship Id="rId9" Type="http://schemas.openxmlformats.org/officeDocument/2006/relationships/hyperlink" Target="https://issuu.com/nasalangley/docs/2020_nasa_langley_annual_report?fr=sZDA1ZTI0Mjk5MDQ" TargetMode="External"/><Relationship Id="rId14" Type="http://schemas.openxmlformats.org/officeDocument/2006/relationships/hyperlink" Target="https://osbp.nasa.gov/vendor_databas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17F3-0AA8-F240-8F0F-C9513770BB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LCSC Small Business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3A536-0B5E-204C-B200-2E3FC12DD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Rob Betts</a:t>
            </a:r>
          </a:p>
          <a:p>
            <a:r>
              <a:rPr lang="en-US" dirty="0"/>
              <a:t>NASA Office of Small Business Programs</a:t>
            </a:r>
          </a:p>
          <a:p>
            <a:r>
              <a:rPr lang="en-US" dirty="0"/>
              <a:t>Langley Research Center</a:t>
            </a:r>
          </a:p>
          <a:p>
            <a:r>
              <a:rPr lang="en-US" dirty="0"/>
              <a:t>June 17, 2021</a:t>
            </a:r>
          </a:p>
        </p:txBody>
      </p:sp>
    </p:spTree>
    <p:extLst>
      <p:ext uri="{BB962C8B-B14F-4D97-AF65-F5344CB8AC3E}">
        <p14:creationId xmlns:p14="http://schemas.microsoft.com/office/powerpoint/2010/main" val="169252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721948"/>
              </p:ext>
            </p:extLst>
          </p:nvPr>
        </p:nvGraphicFramePr>
        <p:xfrm>
          <a:off x="835677" y="1245840"/>
          <a:ext cx="7315200" cy="2010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4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7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2074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Current Dollars</a:t>
                      </a:r>
                    </a:p>
                    <a:p>
                      <a:pPr algn="ctr"/>
                      <a:r>
                        <a:rPr lang="en-US" sz="1100" dirty="0"/>
                        <a:t>(06/11/21)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Current %</a:t>
                      </a:r>
                    </a:p>
                    <a:p>
                      <a:pPr algn="ctr"/>
                      <a:r>
                        <a:rPr lang="en-US" sz="1100" dirty="0"/>
                        <a:t>(06/11/21)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FY21 Goals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09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Total SB Eligible $$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$257.6M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44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Small Business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$139.6M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54.2%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43.0%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62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Small Disadvantaged Business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$29.9M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11.6%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7.6%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67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Service-Disabled Veteran-Owned Small Business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$521K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rgbClr val="FF0000"/>
                          </a:solidFill>
                        </a:rPr>
                        <a:t>0.2%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0.4%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2585756497"/>
                  </a:ext>
                </a:extLst>
              </a:tr>
              <a:tr h="26267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Women-Owned Small Business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$32.9M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12.8%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11.5%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9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HUBZone Small Business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$4.6M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1.8%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0.4%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343593-C7EF-7B4B-9478-17F0C6DC43B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29413" y="150415"/>
            <a:ext cx="6858000" cy="952500"/>
          </a:xfrm>
        </p:spPr>
        <p:txBody>
          <a:bodyPr>
            <a:normAutofit/>
          </a:bodyPr>
          <a:lstStyle/>
          <a:p>
            <a:pPr algn="ctr"/>
            <a:r>
              <a:rPr lang="en-US" sz="3000" dirty="0"/>
              <a:t>FY2021 SB Status</a:t>
            </a:r>
            <a:endParaRPr lang="en-US" sz="1833" dirty="0"/>
          </a:p>
        </p:txBody>
      </p:sp>
    </p:spTree>
    <p:extLst>
      <p:ext uri="{BB962C8B-B14F-4D97-AF65-F5344CB8AC3E}">
        <p14:creationId xmlns:p14="http://schemas.microsoft.com/office/powerpoint/2010/main" val="286069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7" y="1083107"/>
            <a:ext cx="5986463" cy="447110"/>
          </a:xfrm>
        </p:spPr>
        <p:txBody>
          <a:bodyPr>
            <a:normAutofit/>
          </a:bodyPr>
          <a:lstStyle/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5148-782F-41B3-B796-D644024D3100}" type="slidenum">
              <a:rPr lang="en-US" altLang="en-US" smtClean="0"/>
              <a:pPr/>
              <a:t>3</a:t>
            </a:fld>
            <a:endParaRPr lang="en-US" altLang="en-US" sz="750" dirty="0">
              <a:latin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742" y="305738"/>
            <a:ext cx="89329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720"/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UPCOMING LaRC OPPORTUNITIES</a:t>
            </a:r>
            <a:endParaRPr lang="en-US" sz="2700" b="1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910468"/>
              </p:ext>
            </p:extLst>
          </p:nvPr>
        </p:nvGraphicFramePr>
        <p:xfrm>
          <a:off x="102743" y="1205711"/>
          <a:ext cx="8932932" cy="1718951"/>
        </p:xfrm>
        <a:graphic>
          <a:graphicData uri="http://schemas.openxmlformats.org/drawingml/2006/table">
            <a:tbl>
              <a:tblPr firstRow="1" bandRow="1"/>
              <a:tblGrid>
                <a:gridCol w="2234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8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14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881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Procurement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NAICS Code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Est.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Dollar Value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Set-Aside</a:t>
                      </a:r>
                      <a:endParaRPr lang="en-US" sz="11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Est.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RFP/RFQ Release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Remarks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Blanket Purchase Agreements for NASA LaRC General and Precision Machining/Fabrication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33299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SB Set-Aside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5/25/2021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RFQ #: 80LARC21Q0002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 Due Date: 6/30/2021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06134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Mars Sample Return-Earth Entry Vehicle (MSR-EEV)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336414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$5M-$25M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FY21/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1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Requirement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483046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6BAFAE4-32F2-4AB4-9313-10C32E9D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See beta.SAM.gov for updates and new opportunities!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9873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11" y="243189"/>
            <a:ext cx="8934253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Learning Opportunities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752216"/>
              </p:ext>
            </p:extLst>
          </p:nvPr>
        </p:nvGraphicFramePr>
        <p:xfrm>
          <a:off x="67111" y="1341953"/>
          <a:ext cx="8985544" cy="247225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2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5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3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4700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34735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79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How to Do Business with the Marshall Space Flight Center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Brock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MSFC Small Business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https://www.nasa.gov/osbp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371632707"/>
                  </a:ext>
                </a:extLst>
              </a:tr>
              <a:tr h="29672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 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Getting Back on Track: Help is Here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SBA and Public Private Strategies Institute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https://www.publicprivatestrategies.com/back-on-track?utm_medium=email&amp;utm_source=govdelivery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212838593"/>
                  </a:ext>
                </a:extLst>
              </a:tr>
              <a:tr h="29672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 18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One-on-One with the U.S. General Services Administration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De’Wayne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Carter,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SB Advocacy and Engagement Division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https://www.nasa.gov/osbp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02734374"/>
                  </a:ext>
                </a:extLst>
              </a:tr>
              <a:tr h="43600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 15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How to Do Business with the Johnson Space Center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Robert Watts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JSC Small Business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https://www.nasa.gov/osbp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6899854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1F81-D034-4373-84CC-128618D2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908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9" y="286372"/>
            <a:ext cx="8930587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Outreach Events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73418"/>
              </p:ext>
            </p:extLst>
          </p:nvPr>
        </p:nvGraphicFramePr>
        <p:xfrm>
          <a:off x="85597" y="1214956"/>
          <a:ext cx="8972806" cy="3422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4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0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98733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23316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24,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Procurement and Match-Making Conference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Mississippi PTAP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https://stonesriverem.com/event/mscpc2021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12690692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15,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NHOA Small Business Summit Virtual Matchmaking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 Hawaiian Organizations Association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TBA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88144198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20,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Norcal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Gov2Biz Matchmaker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Norcal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PTAC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https://stonesriverem.com/event/norcalmatchmaker2021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528640655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21-22,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Small Business Federal Contracting Summit/Virtual Summer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 Women’s Chamber of Commerce and The American Small Business Chamber of Commerce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https://www.uswcc.org/events/national-small-business-federal-contracting-summit-dc-summer-2021/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570525301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19,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ICBSShow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Oklahoma PTAC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https://stonesriverem.com/event/icbsshow2021v</a:t>
                      </a:r>
                      <a:r>
                        <a:rPr lang="en-US" sz="9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2404588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783A6-32C2-41F9-88F7-764BBF5C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224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27" y="260310"/>
            <a:ext cx="8881109" cy="582216"/>
          </a:xfrm>
        </p:spPr>
        <p:txBody>
          <a:bodyPr/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Miscellaneous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27" y="1345916"/>
            <a:ext cx="8821699" cy="3756590"/>
          </a:xfrm>
        </p:spPr>
        <p:txBody>
          <a:bodyPr>
            <a:normAutofit/>
          </a:bodyPr>
          <a:lstStyle/>
          <a:p>
            <a:pPr marL="257175" indent="-257175"/>
            <a:r>
              <a:rPr lang="en-US" sz="1800" dirty="0">
                <a:solidFill>
                  <a:srgbClr val="002060"/>
                </a:solidFill>
                <a:latin typeface="+mj-lt"/>
              </a:rPr>
              <a:t>For local SB resources: </a:t>
            </a:r>
            <a:r>
              <a:rPr lang="en-US" sz="1800" dirty="0">
                <a:solidFill>
                  <a:srgbClr val="00206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www.sba.gov/local-assistance</a:t>
            </a:r>
            <a:endParaRPr lang="en-US" sz="1800" dirty="0">
              <a:solidFill>
                <a:srgbClr val="002060"/>
              </a:solidFill>
              <a:latin typeface="+mj-lt"/>
            </a:endParaRP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  <a:latin typeface="+mj-lt"/>
              </a:rPr>
              <a:t>Request for Information (RFI) issued “Advancing Racial Equity and Support for Underserved Communities in NASA Programs, Contracts and Grant”</a:t>
            </a:r>
          </a:p>
          <a:p>
            <a:pPr marL="600075" lvl="1" indent="-257175"/>
            <a:r>
              <a:rPr lang="en-US" dirty="0"/>
              <a:t>Requests industry feedback on removing barriers to equity within NASA and how best to support underrepresented communities</a:t>
            </a:r>
          </a:p>
          <a:p>
            <a:pPr marL="600075" lvl="1" indent="-257175"/>
            <a:r>
              <a:rPr lang="en-US" dirty="0"/>
              <a:t>Virtual Public Meeting on June 29</a:t>
            </a:r>
          </a:p>
          <a:p>
            <a:pPr marL="600075" lvl="1" indent="-257175"/>
            <a:r>
              <a:rPr lang="en-US" dirty="0"/>
              <a:t>Responses due July 12</a:t>
            </a:r>
          </a:p>
          <a:p>
            <a:pPr marL="600075" lvl="1" indent="-257175"/>
            <a:r>
              <a:rPr lang="en-US" dirty="0">
                <a:hlinkClick r:id="rId4"/>
              </a:rPr>
              <a:t>https://www.federalregister.gov/documents/2021/06/15/2021-12668/request-for-information-on-advancing-racial-equity-and-support-for-underserved-communities-in-nasa</a:t>
            </a:r>
            <a:r>
              <a:rPr lang="en-US" dirty="0"/>
              <a:t> 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595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675753"/>
              </p:ext>
            </p:extLst>
          </p:nvPr>
        </p:nvGraphicFramePr>
        <p:xfrm>
          <a:off x="56509" y="1171254"/>
          <a:ext cx="8996146" cy="176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5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9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4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Source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Location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effectLst/>
                        </a:rPr>
                        <a:t>Comments</a:t>
                      </a:r>
                      <a:endParaRPr lang="en-US" sz="9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75"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SAM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/>
                        <a:t>https://sam.gov/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/>
                        <a:t>Federal contract opportunities website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1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NASA Acquisition Forecast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https://www.hq.nasa.gov/office/procurement/forecast/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Agency-wide acquisition forecast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423354021"/>
                  </a:ext>
                </a:extLst>
              </a:tr>
              <a:tr h="22335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Solicitation and Proposal Integrated Review and Evaluation System (NSPIRES)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https://nspires.nasaprs.com/external/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Research opportunities in science and technology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231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Small Business Innovation Research/Small Business Technology Transfer (SBIR/STTR)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https://sbir.gsfc.nasa.gov/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Opportunities for small, high technology companies and research institutions to participate in Federal Government sponsored R&amp;D efforts in key technology areas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83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Active Contract List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NASA OSBP Mobile App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Available for download on IOS and Android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3593-C7EF-7B4B-9478-17F0C6DC43BC}" type="slidenum">
              <a:rPr lang="en-US" smtClean="0"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29413" y="150415"/>
            <a:ext cx="6858000" cy="95250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Where to find opportunities</a:t>
            </a:r>
            <a:endParaRPr lang="en-US" sz="1833" dirty="0"/>
          </a:p>
        </p:txBody>
      </p:sp>
    </p:spTree>
    <p:extLst>
      <p:ext uri="{BB962C8B-B14F-4D97-AF65-F5344CB8AC3E}">
        <p14:creationId xmlns:p14="http://schemas.microsoft.com/office/powerpoint/2010/main" val="20574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04" y="194119"/>
            <a:ext cx="8912832" cy="747223"/>
          </a:xfrm>
        </p:spPr>
        <p:txBody>
          <a:bodyPr>
            <a:noAutofit/>
          </a:bodyPr>
          <a:lstStyle/>
          <a:p>
            <a:pPr algn="ctr"/>
            <a:r>
              <a:rPr lang="en-US" altLang="en-US" sz="27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Contact Information &amp; Links</a:t>
            </a:r>
            <a:endParaRPr 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8701" y="1298233"/>
            <a:ext cx="8871735" cy="33668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en-US" sz="15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Robert Betts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Small Business Specialist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Office of Small Business Programs – Langley Research Center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altLang="en-US" sz="1200" b="1" dirty="0">
                <a:latin typeface="Franklin Gothic Book" panose="020B0503020102020204" pitchFamily="34" charset="0"/>
              </a:rPr>
              <a:t>Tel:</a:t>
            </a:r>
            <a:r>
              <a:rPr lang="en-US" altLang="en-US" sz="1200" dirty="0">
                <a:latin typeface="Franklin Gothic Book" panose="020B0503020102020204" pitchFamily="34" charset="0"/>
              </a:rPr>
              <a:t> (757) 864-6074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Email: </a:t>
            </a: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larc-S</a:t>
            </a:r>
            <a:r>
              <a:rPr 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mallBusiness@mail.nasa.gov</a:t>
            </a: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spcBef>
                <a:spcPts val="225"/>
              </a:spcBef>
              <a:buNone/>
            </a:pP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Website: </a:t>
            </a:r>
            <a:r>
              <a:rPr lang="en-US" alt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4"/>
              </a:rPr>
              <a:t>www.nasa.gov</a:t>
            </a:r>
            <a:r>
              <a:rPr lang="en-US" alt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/osbp</a:t>
            </a:r>
          </a:p>
          <a:p>
            <a:pPr marL="0" indent="0" algn="ctr"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Vendor Database via Google Forms: </a:t>
            </a:r>
            <a:r>
              <a:rPr lang="en-US" sz="1050" b="1" u="sng" dirty="0">
                <a:latin typeface="Franklin Gothic Book" panose="020B0503020102020204" pitchFamily="34" charset="0"/>
                <a:hlinkClick r:id="rId5"/>
              </a:rPr>
              <a:t>https://docs.google.com/forms/d/1X7YrIAZoC9u4eosdypPhtyLlBTXHDDxs1v4s0orJAJY/edit?usp=sharing</a:t>
            </a:r>
            <a:endParaRPr lang="en-US" sz="1050" b="1" dirty="0"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Partnerships: </a:t>
            </a:r>
            <a:r>
              <a:rPr lang="en-US" sz="1200" dirty="0">
                <a:latin typeface="Franklin Gothic Medium" panose="020B0603020102020204" pitchFamily="34" charset="0"/>
                <a:hlinkClick r:id="rId6"/>
              </a:rPr>
              <a:t>www.nasa.gov/partnerships</a:t>
            </a:r>
            <a:endParaRPr lang="en-US" sz="1200" dirty="0"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Tech Transfer: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7"/>
              </a:rPr>
              <a:t>http://technology.nasa.gov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NASA SBIR/STTR: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8"/>
              </a:rPr>
              <a:t>www.sbir.nasa.gov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2020 NASA Langley Research Center Annual Report: </a:t>
            </a:r>
            <a:r>
              <a:rPr lang="en-US" sz="1200" dirty="0">
                <a:latin typeface="Franklin Gothic Medium" panose="020B0603020102020204" pitchFamily="34" charset="0"/>
                <a:hlinkClick r:id="rId9"/>
              </a:rPr>
              <a:t>https://issuu.com/nasalangley/docs/2020_nasa_langley_annual_report?fr=sZDA1ZTI0Mjk5MDQ</a:t>
            </a:r>
            <a:r>
              <a:rPr lang="en-US" sz="1200" dirty="0">
                <a:latin typeface="Franklin Gothic Medium" panose="020B0603020102020204" pitchFamily="34" charset="0"/>
              </a:rPr>
              <a:t> </a:t>
            </a:r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4121416" y="5197682"/>
            <a:ext cx="922178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Gadugi" panose="020B0502040204020203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@</a:t>
            </a:r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NASA_OSBP</a:t>
            </a:r>
          </a:p>
        </p:txBody>
      </p:sp>
      <p:sp>
        <p:nvSpPr>
          <p:cNvPr id="12" name="Rectangle 12"/>
          <p:cNvSpPr>
            <a:spLocks/>
          </p:cNvSpPr>
          <p:nvPr/>
        </p:nvSpPr>
        <p:spPr bwMode="auto">
          <a:xfrm>
            <a:off x="2552018" y="5175711"/>
            <a:ext cx="1133735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NASASmallBusiness</a:t>
            </a:r>
          </a:p>
        </p:txBody>
      </p:sp>
      <p:sp>
        <p:nvSpPr>
          <p:cNvPr id="13" name="Rectangle 15"/>
          <p:cNvSpPr>
            <a:spLocks/>
          </p:cNvSpPr>
          <p:nvPr/>
        </p:nvSpPr>
        <p:spPr bwMode="auto">
          <a:xfrm>
            <a:off x="5479256" y="5168485"/>
            <a:ext cx="1381125" cy="22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 Vendor Database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8</a:t>
            </a:fld>
            <a:endParaRPr lang="en-US" dirty="0"/>
          </a:p>
        </p:txBody>
      </p:sp>
      <p:pic>
        <p:nvPicPr>
          <p:cNvPr id="14" name="Picture 13" descr="Facebook icon">
            <a:hlinkClick r:id="rId10" tooltip="OSBP on Facebook"/>
            <a:extLst>
              <a:ext uri="{FF2B5EF4-FFF2-40B4-BE49-F238E27FC236}">
                <a16:creationId xmlns:a16="http://schemas.microsoft.com/office/drawing/2014/main" id="{BA9DC0EC-EC48-49ED-92D8-15F752F04E3C}"/>
              </a:ext>
            </a:extLst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343" y="4714128"/>
            <a:ext cx="447083" cy="405338"/>
          </a:xfrm>
          <a:prstGeom prst="rect">
            <a:avLst/>
          </a:prstGeom>
        </p:spPr>
      </p:pic>
      <p:pic>
        <p:nvPicPr>
          <p:cNvPr id="15" name="Picture 14" descr="Twitter icon">
            <a:hlinkClick r:id="rId12" tooltip="OSBP on Twitter"/>
            <a:extLst>
              <a:ext uri="{FF2B5EF4-FFF2-40B4-BE49-F238E27FC236}">
                <a16:creationId xmlns:a16="http://schemas.microsoft.com/office/drawing/2014/main" id="{B0ADD06F-485B-4ECE-A4C0-999DC2C4444F}"/>
              </a:ext>
            </a:extLst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345" y="4715522"/>
            <a:ext cx="372950" cy="405337"/>
          </a:xfrm>
          <a:prstGeom prst="rect">
            <a:avLst/>
          </a:prstGeom>
        </p:spPr>
      </p:pic>
      <p:pic>
        <p:nvPicPr>
          <p:cNvPr id="16" name="Picture 15" descr="NASA Vendor Database icon">
            <a:hlinkClick r:id="rId14" tooltip="NASA Vendor Database"/>
            <a:extLst>
              <a:ext uri="{FF2B5EF4-FFF2-40B4-BE49-F238E27FC236}">
                <a16:creationId xmlns:a16="http://schemas.microsoft.com/office/drawing/2014/main" id="{39BA71D0-BB6E-4138-8802-73CE18CB7DEB}"/>
              </a:ext>
            </a:extLst>
          </p:cNvPr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58" y="4714130"/>
            <a:ext cx="372950" cy="40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58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SBP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FA7F4"/>
      </a:accent1>
      <a:accent2>
        <a:srgbClr val="FADE21"/>
      </a:accent2>
      <a:accent3>
        <a:srgbClr val="A5A5A5"/>
      </a:accent3>
      <a:accent4>
        <a:srgbClr val="FFA905"/>
      </a:accent4>
      <a:accent5>
        <a:srgbClr val="2B7AB4"/>
      </a:accent5>
      <a:accent6>
        <a:srgbClr val="70AD47"/>
      </a:accent6>
      <a:hlink>
        <a:srgbClr val="2B7AB4"/>
      </a:hlink>
      <a:folHlink>
        <a:srgbClr val="D7621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10 - LCSC SB Update Center" id="{ABC65929-E2DE-4C29-88C9-406AFA4F03AC}" vid="{9E059C9A-F017-421D-817A-55DFE617E309}"/>
    </a:ext>
  </a:extLst>
</a:theme>
</file>

<file path=ppt/theme/theme2.xml><?xml version="1.0" encoding="utf-8"?>
<a:theme xmlns:a="http://schemas.openxmlformats.org/drawingml/2006/main" name="1_Office Theme">
  <a:themeElements>
    <a:clrScheme name="OSBP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FA7F4"/>
      </a:accent1>
      <a:accent2>
        <a:srgbClr val="FADE21"/>
      </a:accent2>
      <a:accent3>
        <a:srgbClr val="A5A5A5"/>
      </a:accent3>
      <a:accent4>
        <a:srgbClr val="FFA905"/>
      </a:accent4>
      <a:accent5>
        <a:srgbClr val="2B7AB4"/>
      </a:accent5>
      <a:accent6>
        <a:srgbClr val="70AD47"/>
      </a:accent6>
      <a:hlink>
        <a:srgbClr val="2B7AB4"/>
      </a:hlink>
      <a:folHlink>
        <a:srgbClr val="D7621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10_PO Small Business Update.pptx" id="{E17467E9-780E-4CE9-8DF2-56EE2987E892}" vid="{A01952BC-121A-42CD-9577-A2EAE4A3B35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C2E690287E9443975D2B459689C2E6" ma:contentTypeVersion="3" ma:contentTypeDescription="Create a new document." ma:contentTypeScope="" ma:versionID="a0a4d33779251b86a81dcde212ff4a4a">
  <xsd:schema xmlns:xsd="http://www.w3.org/2001/XMLSchema" xmlns:xs="http://www.w3.org/2001/XMLSchema" xmlns:p="http://schemas.microsoft.com/office/2006/metadata/properties" xmlns:ns2="94bdf555-ed74-49fc-9172-35f0122ddbf1" xmlns:ns3="aa04f444-95a2-4502-8a33-bc8688baf6ee" targetNamespace="http://schemas.microsoft.com/office/2006/metadata/properties" ma:root="true" ma:fieldsID="fdd717796140ba3a063e4b8516438c4f" ns2:_="" ns3:_="">
    <xsd:import namespace="94bdf555-ed74-49fc-9172-35f0122ddbf1"/>
    <xsd:import namespace="aa04f444-95a2-4502-8a33-bc8688baf6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bdf555-ed74-49fc-9172-35f0122ddbf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4f444-95a2-4502-8a33-bc8688baf6e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4bdf555-ed74-49fc-9172-35f0122ddbf1">X42FUWTPVHZK-419532041-2177</_dlc_DocId>
    <_dlc_DocIdUrl xmlns="94bdf555-ed74-49fc-9172-35f0122ddbf1">
      <Url>https://itcdcmsportal.hq.nasa.gov/organization/hqosbp/sbss/_layouts/15/DocIdRedir.aspx?ID=X42FUWTPVHZK-419532041-2177</Url>
      <Description>X42FUWTPVHZK-419532041-2177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ABF8156-53BC-4AF5-AC35-F60DBF6499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bdf555-ed74-49fc-9172-35f0122ddbf1"/>
    <ds:schemaRef ds:uri="aa04f444-95a2-4502-8a33-bc8688baf6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08B1B-0C9D-41CA-9753-14D6B23AE11C}">
  <ds:schemaRefs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94bdf555-ed74-49fc-9172-35f0122ddbf1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a04f444-95a2-4502-8a33-bc8688baf6ee"/>
  </ds:schemaRefs>
</ds:datastoreItem>
</file>

<file path=customXml/itemProps3.xml><?xml version="1.0" encoding="utf-8"?>
<ds:datastoreItem xmlns:ds="http://schemas.openxmlformats.org/officeDocument/2006/customXml" ds:itemID="{2DADA97A-BAA5-4DD3-845F-484E5F06D5A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5989A92-7B82-4DE3-9063-2EC03FC547E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2020-10 - LCSC SB Update Center</Template>
  <TotalTime>15424</TotalTime>
  <Words>975</Words>
  <Application>Microsoft Office PowerPoint</Application>
  <PresentationFormat>On-screen Show (16:10)</PresentationFormat>
  <Paragraphs>176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Calibri</vt:lpstr>
      <vt:lpstr>Franklin Gothic Book</vt:lpstr>
      <vt:lpstr>Franklin Gothic Medium</vt:lpstr>
      <vt:lpstr>Gadugi</vt:lpstr>
      <vt:lpstr>Impact</vt:lpstr>
      <vt:lpstr>Times New Roman</vt:lpstr>
      <vt:lpstr>Office Theme</vt:lpstr>
      <vt:lpstr>1_Office Theme</vt:lpstr>
      <vt:lpstr>LCSC Small Business Update</vt:lpstr>
      <vt:lpstr>FY2021 SB Status</vt:lpstr>
      <vt:lpstr>PowerPoint Presentation</vt:lpstr>
      <vt:lpstr>Learning Opportunities</vt:lpstr>
      <vt:lpstr>Outreach Events</vt:lpstr>
      <vt:lpstr>Miscellaneous Information</vt:lpstr>
      <vt:lpstr>Where to find opportunities</vt:lpstr>
      <vt:lpstr>Contact Information &amp;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LCSC Small Business Update</dc:title>
  <dc:creator>Betts, Robert O. (LARC-B1)</dc:creator>
  <cp:lastModifiedBy>Betts, Robert O. (LARC-B1)</cp:lastModifiedBy>
  <cp:revision>82</cp:revision>
  <cp:lastPrinted>2021-04-15T14:53:36Z</cp:lastPrinted>
  <dcterms:created xsi:type="dcterms:W3CDTF">2020-11-10T15:42:11Z</dcterms:created>
  <dcterms:modified xsi:type="dcterms:W3CDTF">2021-06-17T13:53:18Z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0x01010096C2E690287E9443975D2B459689C2E6</vt:lpwstr>
  </property>
  <property fmtid="{D5CDD505-2E9C-101B-9397-08002B2CF9AE}" pid="3" name="_dlc_DocIdItemGuid">
    <vt:lpwstr>fcdd3adc-65b1-45ed-9c77-1965f9b9be47</vt:lpwstr>
  </property>
</Properties>
</file>