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theme/themeOverride1.xml" ContentType="application/vnd.openxmlformats-officedocument.themeOverr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autoCompressPictures="0">
  <p:sldMasterIdLst>
    <p:sldMasterId id="2147483684" r:id="rId5"/>
  </p:sldMasterIdLst>
  <p:notesMasterIdLst>
    <p:notesMasterId r:id="rId15"/>
  </p:notesMasterIdLst>
  <p:sldIdLst>
    <p:sldId id="256" r:id="rId6"/>
    <p:sldId id="257" r:id="rId7"/>
    <p:sldId id="265" r:id="rId8"/>
    <p:sldId id="340" r:id="rId9"/>
    <p:sldId id="332" r:id="rId10"/>
    <p:sldId id="338" r:id="rId11"/>
    <p:sldId id="341" r:id="rId12"/>
    <p:sldId id="309" r:id="rId13"/>
    <p:sldId id="288" r:id="rId14"/>
  </p:sldIdLst>
  <p:sldSz cx="9144000" cy="5715000" type="screen16x10"/>
  <p:notesSz cx="9037638" cy="710247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014" autoAdjust="0"/>
    <p:restoredTop sz="84502" autoAdjust="0"/>
  </p:normalViewPr>
  <p:slideViewPr>
    <p:cSldViewPr snapToGrid="0" snapToObjects="1">
      <p:cViewPr varScale="1">
        <p:scale>
          <a:sx n="126" d="100"/>
          <a:sy n="126" d="100"/>
        </p:scale>
        <p:origin x="1474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napToObjects="1">
      <p:cViewPr varScale="1">
        <p:scale>
          <a:sx n="94" d="100"/>
          <a:sy n="94" d="100"/>
        </p:scale>
        <p:origin x="4080" y="101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1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5.xml"/><Relationship Id="rId19" Type="http://schemas.openxmlformats.org/officeDocument/2006/relationships/tableStyles" Target="tableStyles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slide" Target="slides/slide9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\\hqdata\im\OSBP\OSBP%20(Post%20Mar%202007)\Metrics\FY%202021%20Metrics%20Reports\04%20-%20March%202021\4.6.2021%20October%201%202020%20-%20March%2031,%202021%20FY%2021%20Metrics.xlsx" TargetMode="Externa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oleObject" Target="../embeddings/oleObject1.bin"/><Relationship Id="rId1" Type="http://schemas.openxmlformats.org/officeDocument/2006/relationships/themeOverride" Target="../theme/themeOverrid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v>Goals</c:v>
          </c:tx>
          <c:spPr>
            <a:solidFill>
              <a:schemeClr val="tx2"/>
            </a:solidFill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Lbls>
            <c:dLbl>
              <c:idx val="0"/>
              <c:layout>
                <c:manualLayout>
                  <c:x val="1.11001461726763E-2"/>
                  <c:y val="-2.144061802030250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CA8E-4177-B91E-76E58A5F3B7F}"/>
                </c:ext>
              </c:extLst>
            </c:dLbl>
            <c:dLbl>
              <c:idx val="1"/>
              <c:layout>
                <c:manualLayout>
                  <c:x val="1.0468097341765001E-2"/>
                  <c:y val="-2.086662626214879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CA8E-4177-B91E-76E58A5F3B7F}"/>
                </c:ext>
              </c:extLst>
            </c:dLbl>
            <c:dLbl>
              <c:idx val="2"/>
              <c:layout>
                <c:manualLayout>
                  <c:x val="9.2146594832631708E-3"/>
                  <c:y val="-1.638733465485810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CA8E-4177-B91E-76E58A5F3B7F}"/>
                </c:ext>
              </c:extLst>
            </c:dLbl>
            <c:dLbl>
              <c:idx val="3"/>
              <c:layout>
                <c:manualLayout>
                  <c:x val="1.0750424629348001E-2"/>
                  <c:y val="-2.925163292214140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CA8E-4177-B91E-76E58A5F3B7F}"/>
                </c:ext>
              </c:extLst>
            </c:dLbl>
            <c:dLbl>
              <c:idx val="4"/>
              <c:layout>
                <c:manualLayout>
                  <c:x val="7.6789119080315597E-3"/>
                  <c:y val="-2.5154682337767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CA8E-4177-B91E-76E58A5F3B7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'[4.6.2021 October 1 2020 - March 31, 2021 FY 21 Metrics.xlsx]Small Business Goaling'!$G$2,'[4.6.2021 October 1 2020 - March 31, 2021 FY 21 Metrics.xlsx]Small Business Goaling'!$K$2,'[4.6.2021 October 1 2020 - March 31, 2021 FY 21 Metrics.xlsx]Small Business Goaling'!$O$2,'[4.6.2021 October 1 2020 - March 31, 2021 FY 21 Metrics.xlsx]Small Business Goaling'!$S$2,'[4.6.2021 October 1 2020 - March 31, 2021 FY 21 Metrics.xlsx]Small Business Goaling'!$W$2</c:f>
              <c:strCache>
                <c:ptCount val="5"/>
                <c:pt idx="0">
                  <c:v>Small Business </c:v>
                </c:pt>
                <c:pt idx="1">
                  <c:v>SDB</c:v>
                </c:pt>
                <c:pt idx="2">
                  <c:v>WOSB</c:v>
                </c:pt>
                <c:pt idx="3">
                  <c:v>HUBZone </c:v>
                </c:pt>
                <c:pt idx="4">
                  <c:v>SDVOSB</c:v>
                </c:pt>
              </c:strCache>
            </c:strRef>
          </c:cat>
          <c:val>
            <c:numRef>
              <c:f>'[4.6.2021 October 1 2020 - March 31, 2021 FY 21 Metrics.xlsx]Small Business Goaling'!$H$16,'[4.6.2021 October 1 2020 - March 31, 2021 FY 21 Metrics.xlsx]Small Business Goaling'!$L$16,'[4.6.2021 October 1 2020 - March 31, 2021 FY 21 Metrics.xlsx]Small Business Goaling'!$P$16,'[4.6.2021 October 1 2020 - March 31, 2021 FY 21 Metrics.xlsx]Small Business Goaling'!$T$16,'[4.6.2021 October 1 2020 - March 31, 2021 FY 21 Metrics.xlsx]Small Business Goaling'!$X$16</c:f>
              <c:numCache>
                <c:formatCode>#,##0.0%</c:formatCode>
                <c:ptCount val="5"/>
                <c:pt idx="0" formatCode="0.00%">
                  <c:v>0.1575</c:v>
                </c:pt>
                <c:pt idx="1">
                  <c:v>0.05</c:v>
                </c:pt>
                <c:pt idx="2">
                  <c:v>0.05</c:v>
                </c:pt>
                <c:pt idx="3" formatCode="0.0%">
                  <c:v>0.03</c:v>
                </c:pt>
                <c:pt idx="4">
                  <c:v>0.03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CA8E-4177-B91E-76E58A5F3B7F}"/>
            </c:ext>
          </c:extLst>
        </c:ser>
        <c:ser>
          <c:idx val="1"/>
          <c:order val="1"/>
          <c:tx>
            <c:v>Actuals</c:v>
          </c:tx>
          <c:spPr>
            <a:solidFill>
              <a:srgbClr val="C0504D">
                <a:lumMod val="75000"/>
              </a:srgbClr>
            </a:solidFill>
            <a:scene3d>
              <a:camera prst="orthographicFront"/>
              <a:lightRig rig="threePt" dir="t"/>
            </a:scene3d>
            <a:sp3d prstMaterial="plastic">
              <a:bevelT/>
            </a:sp3d>
          </c:spPr>
          <c:invertIfNegative val="0"/>
          <c:dLbls>
            <c:dLbl>
              <c:idx val="0"/>
              <c:layout>
                <c:manualLayout>
                  <c:x val="1.12399016508606E-2"/>
                  <c:y val="-2.824004482829160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CA8E-4177-B91E-76E58A5F3B7F}"/>
                </c:ext>
              </c:extLst>
            </c:dLbl>
            <c:dLbl>
              <c:idx val="1"/>
              <c:layout>
                <c:manualLayout>
                  <c:x val="1.12399016508606E-2"/>
                  <c:y val="-4.437721330160140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CA8E-4177-B91E-76E58A5F3B7F}"/>
                </c:ext>
              </c:extLst>
            </c:dLbl>
            <c:dLbl>
              <c:idx val="2"/>
              <c:layout>
                <c:manualLayout>
                  <c:x val="1.4049877063575701E-2"/>
                  <c:y val="-2.824004482829160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CA8E-4177-B91E-76E58A5F3B7F}"/>
                </c:ext>
              </c:extLst>
            </c:dLbl>
            <c:dLbl>
              <c:idx val="3"/>
              <c:layout>
                <c:manualLayout>
                  <c:x val="1.12399016508606E-2"/>
                  <c:y val="-3.630862906494639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CA8E-4177-B91E-76E58A5F3B7F}"/>
                </c:ext>
              </c:extLst>
            </c:dLbl>
            <c:dLbl>
              <c:idx val="4"/>
              <c:layout>
                <c:manualLayout>
                  <c:x val="9.8349139445030008E-3"/>
                  <c:y val="-3.630862906494639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CA8E-4177-B91E-76E58A5F3B7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'[4.6.2021 October 1 2020 - March 31, 2021 FY 21 Metrics.xlsx]Small Business Goaling'!$G$2,'[4.6.2021 October 1 2020 - March 31, 2021 FY 21 Metrics.xlsx]Small Business Goaling'!$K$2,'[4.6.2021 October 1 2020 - March 31, 2021 FY 21 Metrics.xlsx]Small Business Goaling'!$O$2,'[4.6.2021 October 1 2020 - March 31, 2021 FY 21 Metrics.xlsx]Small Business Goaling'!$S$2,'[4.6.2021 October 1 2020 - March 31, 2021 FY 21 Metrics.xlsx]Small Business Goaling'!$W$2</c:f>
              <c:strCache>
                <c:ptCount val="5"/>
                <c:pt idx="0">
                  <c:v>Small Business </c:v>
                </c:pt>
                <c:pt idx="1">
                  <c:v>SDB</c:v>
                </c:pt>
                <c:pt idx="2">
                  <c:v>WOSB</c:v>
                </c:pt>
                <c:pt idx="3">
                  <c:v>HUBZone </c:v>
                </c:pt>
                <c:pt idx="4">
                  <c:v>SDVOSB</c:v>
                </c:pt>
              </c:strCache>
            </c:strRef>
          </c:cat>
          <c:val>
            <c:numRef>
              <c:f>'[4.6.2021 October 1 2020 - March 31, 2021 FY 21 Metrics.xlsx]Small Business Goaling'!$G$16,'[4.6.2021 October 1 2020 - March 31, 2021 FY 21 Metrics.xlsx]Small Business Goaling'!$K$16,'[4.6.2021 October 1 2020 - March 31, 2021 FY 21 Metrics.xlsx]Small Business Goaling'!$O$16,'[4.6.2021 October 1 2020 - March 31, 2021 FY 21 Metrics.xlsx]Small Business Goaling'!$S$16,'[4.6.2021 October 1 2020 - March 31, 2021 FY 21 Metrics.xlsx]Small Business Goaling'!$W$16</c:f>
              <c:numCache>
                <c:formatCode>#,##0.0%</c:formatCode>
                <c:ptCount val="5"/>
                <c:pt idx="0">
                  <c:v>0.13251978674183548</c:v>
                </c:pt>
                <c:pt idx="1">
                  <c:v>5.9890141329035862E-2</c:v>
                </c:pt>
                <c:pt idx="2">
                  <c:v>3.3567800485577441E-2</c:v>
                </c:pt>
                <c:pt idx="3">
                  <c:v>6.631379735252717E-3</c:v>
                </c:pt>
                <c:pt idx="4">
                  <c:v>1.2875664115993574E-2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B-CA8E-4177-B91E-76E58A5F3B7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0"/>
        <c:gapDepth val="80"/>
        <c:shape val="cylinder"/>
        <c:axId val="232201416"/>
        <c:axId val="232201800"/>
        <c:axId val="0"/>
      </c:bar3DChart>
      <c:catAx>
        <c:axId val="23220141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232201800"/>
        <c:crosses val="autoZero"/>
        <c:auto val="1"/>
        <c:lblAlgn val="ctr"/>
        <c:lblOffset val="100"/>
        <c:noMultiLvlLbl val="0"/>
      </c:catAx>
      <c:valAx>
        <c:axId val="232201800"/>
        <c:scaling>
          <c:orientation val="minMax"/>
        </c:scaling>
        <c:delete val="0"/>
        <c:axPos val="l"/>
        <c:numFmt formatCode="0.00%" sourceLinked="1"/>
        <c:majorTickMark val="out"/>
        <c:minorTickMark val="none"/>
        <c:tickLblPos val="nextTo"/>
        <c:crossAx val="232201416"/>
        <c:crosses val="autoZero"/>
        <c:crossBetween val="between"/>
      </c:valAx>
      <c:spPr>
        <a:noFill/>
        <a:ln w="25400">
          <a:noFill/>
        </a:ln>
      </c:spPr>
    </c:plotArea>
    <c:legend>
      <c:legendPos val="b"/>
      <c:overlay val="0"/>
    </c:legend>
    <c:plotVisOnly val="1"/>
    <c:dispBlanksAs val="gap"/>
    <c:showDLblsOverMax val="0"/>
  </c:chart>
  <c:spPr>
    <a:ln>
      <a:noFill/>
    </a:ln>
  </c:spPr>
  <c:txPr>
    <a:bodyPr/>
    <a:lstStyle/>
    <a:p>
      <a:pPr>
        <a:defRPr>
          <a:latin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view3D>
      <c:rotX val="15"/>
      <c:rotY val="20"/>
      <c:depthPercent val="10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v>Goals</c:v>
          </c:tx>
          <c:spPr>
            <a:solidFill>
              <a:schemeClr val="tx2"/>
            </a:solidFill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Lbls>
            <c:dLbl>
              <c:idx val="0"/>
              <c:layout>
                <c:manualLayout>
                  <c:x val="5.82781335395247E-3"/>
                  <c:y val="-1.286549747096740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19CF-45AA-969A-A6B0995D1F2C}"/>
                </c:ext>
              </c:extLst>
            </c:dLbl>
            <c:dLbl>
              <c:idx val="1"/>
              <c:layout>
                <c:manualLayout>
                  <c:x val="5.8074983492071696E-3"/>
                  <c:y val="-1.8140589569161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9CF-45AA-969A-A6B0995D1F2C}"/>
                </c:ext>
              </c:extLst>
            </c:dLbl>
            <c:dLbl>
              <c:idx val="2"/>
              <c:layout>
                <c:manualLayout>
                  <c:x val="9.6215462151879906E-3"/>
                  <c:y val="-3.074365704286970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19CF-45AA-969A-A6B0995D1F2C}"/>
                </c:ext>
              </c:extLst>
            </c:dLbl>
            <c:dLbl>
              <c:idx val="3"/>
              <c:layout>
                <c:manualLayout>
                  <c:x val="5.8467318380329399E-3"/>
                  <c:y val="-1.746180316491769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19CF-45AA-969A-A6B0995D1F2C}"/>
                </c:ext>
              </c:extLst>
            </c:dLbl>
            <c:dLbl>
              <c:idx val="4"/>
              <c:layout>
                <c:manualLayout>
                  <c:x val="7.7433311322762897E-3"/>
                  <c:y val="-2.2675736961451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19CF-45AA-969A-A6B0995D1F2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'[4.6.2021 October 1 2020 - March 31, 2021 FY 21 Metrics.xlsx]Small Business Goaling'!$G$2,'[4.6.2021 October 1 2020 - March 31, 2021 FY 21 Metrics.xlsx]Small Business Goaling'!$K$2,'[4.6.2021 October 1 2020 - March 31, 2021 FY 21 Metrics.xlsx]Small Business Goaling'!$O$2,'[4.6.2021 October 1 2020 - March 31, 2021 FY 21 Metrics.xlsx]Small Business Goaling'!$S$2,'[4.6.2021 October 1 2020 - March 31, 2021 FY 21 Metrics.xlsx]Small Business Goaling'!$W$2</c:f>
              <c:strCache>
                <c:ptCount val="5"/>
                <c:pt idx="0">
                  <c:v>Small Business </c:v>
                </c:pt>
                <c:pt idx="1">
                  <c:v>SDB</c:v>
                </c:pt>
                <c:pt idx="2">
                  <c:v>WOSB</c:v>
                </c:pt>
                <c:pt idx="3">
                  <c:v>HUBZone </c:v>
                </c:pt>
                <c:pt idx="4">
                  <c:v>SDVOSB</c:v>
                </c:pt>
              </c:strCache>
            </c:strRef>
          </c:cat>
          <c:val>
            <c:numRef>
              <c:f>'[4.6.2021 October 1 2020 - March 31, 2021 FY 21 Metrics.xlsx]Small Business Goaling'!$H$10,'[4.6.2021 October 1 2020 - March 31, 2021 FY 21 Metrics.xlsx]Small Business Goaling'!$L$10,'[4.6.2021 October 1 2020 - March 31, 2021 FY 21 Metrics.xlsx]Small Business Goaling'!$P$10,'[4.6.2021 October 1 2020 - March 31, 2021 FY 21 Metrics.xlsx]Small Business Goaling'!$T$10,'[4.6.2021 October 1 2020 - March 31, 2021 FY 21 Metrics.xlsx]Small Business Goaling'!$X$10</c:f>
              <c:numCache>
                <c:formatCode>#,##0.0%</c:formatCode>
                <c:ptCount val="5"/>
                <c:pt idx="0" formatCode="0.0%">
                  <c:v>0.43</c:v>
                </c:pt>
                <c:pt idx="1">
                  <c:v>7.5999999999999998E-2</c:v>
                </c:pt>
                <c:pt idx="2">
                  <c:v>0.115</c:v>
                </c:pt>
                <c:pt idx="3" formatCode="0.0%">
                  <c:v>4.0000000000000001E-3</c:v>
                </c:pt>
                <c:pt idx="4">
                  <c:v>4.0000000000000001E-3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19CF-45AA-969A-A6B0995D1F2C}"/>
            </c:ext>
          </c:extLst>
        </c:ser>
        <c:ser>
          <c:idx val="1"/>
          <c:order val="1"/>
          <c:tx>
            <c:v>Actuals</c:v>
          </c:tx>
          <c:spPr>
            <a:solidFill>
              <a:schemeClr val="accent2">
                <a:lumMod val="75000"/>
              </a:schemeClr>
            </a:solidFill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Lbls>
            <c:dLbl>
              <c:idx val="0"/>
              <c:layout>
                <c:manualLayout>
                  <c:x val="9.7585787877845498E-3"/>
                  <c:y val="-1.804774403199600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19CF-45AA-969A-A6B0995D1F2C}"/>
                </c:ext>
              </c:extLst>
            </c:dLbl>
            <c:dLbl>
              <c:idx val="1"/>
              <c:layout>
                <c:manualLayout>
                  <c:x val="9.7062960598640405E-3"/>
                  <c:y val="-3.075936936454369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19CF-45AA-969A-A6B0995D1F2C}"/>
                </c:ext>
              </c:extLst>
            </c:dLbl>
            <c:dLbl>
              <c:idx val="2"/>
              <c:layout>
                <c:manualLayout>
                  <c:x val="2.1406557946099899E-2"/>
                  <c:y val="-1.661518070044519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19CF-45AA-969A-A6B0995D1F2C}"/>
                </c:ext>
              </c:extLst>
            </c:dLbl>
            <c:dLbl>
              <c:idx val="3"/>
              <c:layout>
                <c:manualLayout>
                  <c:x val="9.7130222565874995E-3"/>
                  <c:y val="-1.715399662795650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19CF-45AA-969A-A6B0995D1F2C}"/>
                </c:ext>
              </c:extLst>
            </c:dLbl>
            <c:dLbl>
              <c:idx val="4"/>
              <c:layout>
                <c:manualLayout>
                  <c:x val="9.7130028821044295E-3"/>
                  <c:y val="-2.721088435374149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19CF-45AA-969A-A6B0995D1F2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'[4.6.2021 October 1 2020 - March 31, 2021 FY 21 Metrics.xlsx]Small Business Goaling'!$G$2,'[4.6.2021 October 1 2020 - March 31, 2021 FY 21 Metrics.xlsx]Small Business Goaling'!$K$2,'[4.6.2021 October 1 2020 - March 31, 2021 FY 21 Metrics.xlsx]Small Business Goaling'!$O$2,'[4.6.2021 October 1 2020 - March 31, 2021 FY 21 Metrics.xlsx]Small Business Goaling'!$S$2,'[4.6.2021 October 1 2020 - March 31, 2021 FY 21 Metrics.xlsx]Small Business Goaling'!$W$2</c:f>
              <c:strCache>
                <c:ptCount val="5"/>
                <c:pt idx="0">
                  <c:v>Small Business </c:v>
                </c:pt>
                <c:pt idx="1">
                  <c:v>SDB</c:v>
                </c:pt>
                <c:pt idx="2">
                  <c:v>WOSB</c:v>
                </c:pt>
                <c:pt idx="3">
                  <c:v>HUBZone </c:v>
                </c:pt>
                <c:pt idx="4">
                  <c:v>SDVOSB</c:v>
                </c:pt>
              </c:strCache>
            </c:strRef>
          </c:cat>
          <c:val>
            <c:numRef>
              <c:f>'[4.6.2021 October 1 2020 - March 31, 2021 FY 21 Metrics.xlsx]Small Business Goaling'!$G$10,'[4.6.2021 October 1 2020 - March 31, 2021 FY 21 Metrics.xlsx]Small Business Goaling'!$K$10,'[4.6.2021 October 1 2020 - March 31, 2021 FY 21 Metrics.xlsx]Small Business Goaling'!$O$10,'[4.6.2021 October 1 2020 - March 31, 2021 FY 21 Metrics.xlsx]Small Business Goaling'!$S$10,'[4.6.2021 October 1 2020 - March 31, 2021 FY 21 Metrics.xlsx]Small Business Goaling'!$W$10</c:f>
              <c:numCache>
                <c:formatCode>#,##0.0%</c:formatCode>
                <c:ptCount val="5"/>
                <c:pt idx="0">
                  <c:v>0.61358500000000005</c:v>
                </c:pt>
                <c:pt idx="1">
                  <c:v>0.10655100000000001</c:v>
                </c:pt>
                <c:pt idx="2">
                  <c:v>0.15529599999999999</c:v>
                </c:pt>
                <c:pt idx="3">
                  <c:v>2.5787999999999998E-2</c:v>
                </c:pt>
                <c:pt idx="4">
                  <c:v>1.603E-3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B-19CF-45AA-969A-A6B0995D1F2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0"/>
        <c:gapDepth val="80"/>
        <c:shape val="cylinder"/>
        <c:axId val="232299344"/>
        <c:axId val="232299736"/>
        <c:axId val="0"/>
      </c:bar3DChart>
      <c:catAx>
        <c:axId val="23229934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232299736"/>
        <c:crosses val="autoZero"/>
        <c:auto val="1"/>
        <c:lblAlgn val="ctr"/>
        <c:lblOffset val="100"/>
        <c:noMultiLvlLbl val="0"/>
      </c:catAx>
      <c:valAx>
        <c:axId val="232299736"/>
        <c:scaling>
          <c:orientation val="minMax"/>
        </c:scaling>
        <c:delete val="0"/>
        <c:axPos val="l"/>
        <c:numFmt formatCode="0.0%" sourceLinked="1"/>
        <c:majorTickMark val="out"/>
        <c:minorTickMark val="none"/>
        <c:tickLblPos val="nextTo"/>
        <c:crossAx val="232299344"/>
        <c:crosses val="autoZero"/>
        <c:crossBetween val="between"/>
      </c:valAx>
      <c:spPr>
        <a:noFill/>
        <a:ln w="25400">
          <a:noFill/>
        </a:ln>
      </c:spPr>
    </c:plotArea>
    <c:legend>
      <c:legendPos val="b"/>
      <c:overlay val="0"/>
    </c:legend>
    <c:plotVisOnly val="1"/>
    <c:dispBlanksAs val="gap"/>
    <c:showDLblsOverMax val="0"/>
  </c:chart>
  <c:spPr>
    <a:ln>
      <a:noFill/>
    </a:ln>
  </c:spPr>
  <c:txPr>
    <a:bodyPr/>
    <a:lstStyle/>
    <a:p>
      <a:pPr>
        <a:defRPr>
          <a:latin typeface="Arial"/>
          <a:cs typeface="Arial"/>
        </a:defRPr>
      </a:pPr>
      <a:endParaRPr lang="en-US"/>
    </a:p>
  </c:txPr>
  <c:externalData r:id="rId2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16310" cy="35635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19237" y="0"/>
            <a:ext cx="3916310" cy="35635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876945D-8718-964F-94BE-5C93BD6376CA}" type="datetimeFigureOut">
              <a:rPr lang="en-US" smtClean="0"/>
              <a:t>4/15/2021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601913" y="889000"/>
            <a:ext cx="3833812" cy="23955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03765" y="3418066"/>
            <a:ext cx="7230110" cy="27966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746119"/>
            <a:ext cx="3916310" cy="35635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19237" y="6746119"/>
            <a:ext cx="3916310" cy="35635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4BE769E-F6AD-C44B-A03E-167DC459EC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97991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4BE769E-F6AD-C44B-A03E-167DC459EC40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024467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4BE769E-F6AD-C44B-A03E-167DC459EC40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301101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en-US" sz="1200" b="0" i="0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IAE Stakeholder Forum: Searching Contract Opportunities in the New Design - 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Training provided by GSA includes introduction to the new design of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beta.SAM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in preparation for the SAM.gov transition in late that will unify the two systems; how to navigate the new 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beta.SAM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design; h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ow to search for opportunities in different ways; how to save searches; how to filter and download search results; and how to use the interested vendor list.</a:t>
            </a:r>
            <a:endParaRPr lang="en-US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en-US" sz="1200" b="0" i="0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OSBP Learning Series: How To Take Advantage of Free Small Business Resources – Training provided by SBA with guest speakers from Procurement Technical Assistance Center (PTAC), a Procurement Center Representative (PCR), and Service Corps of Retired Executives (SCORE).</a:t>
            </a:r>
            <a:endParaRPr lang="en-US" sz="1200" b="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46C0CBE-288C-D84B-B11F-1B62224BD7E3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948257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46C0CBE-288C-D84B-B11F-1B62224BD7E3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150041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4BE769E-F6AD-C44B-A03E-167DC459EC40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712981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FEE3EA-3B2F-DC4F-BC96-86F81BB2CA5C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902343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FEE3EA-3B2F-DC4F-BC96-86F81BB2CA5C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35171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47675" y="935302"/>
            <a:ext cx="3686175" cy="19896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47675" y="3001698"/>
            <a:ext cx="3686175" cy="1379802"/>
          </a:xfrm>
        </p:spPr>
        <p:txBody>
          <a:bodyPr/>
          <a:lstStyle>
            <a:lvl1pPr marL="0" indent="0" algn="ctr">
              <a:buNone/>
              <a:defRPr sz="1800" baseline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76992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losing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04271"/>
            <a:ext cx="7886700" cy="923894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521354"/>
            <a:ext cx="3886200" cy="3626115"/>
          </a:xfrm>
        </p:spPr>
        <p:txBody>
          <a:bodyPr/>
          <a:lstStyle>
            <a:lvl1pPr>
              <a:defRPr baseline="0">
                <a:solidFill>
                  <a:schemeClr val="bg1"/>
                </a:solidFill>
              </a:defRPr>
            </a:lvl1pPr>
            <a:lvl2pPr>
              <a:defRPr baseline="0">
                <a:solidFill>
                  <a:schemeClr val="bg1"/>
                </a:solidFill>
              </a:defRPr>
            </a:lvl2pPr>
            <a:lvl3pPr>
              <a:defRPr baseline="0">
                <a:solidFill>
                  <a:schemeClr val="bg1"/>
                </a:solidFill>
              </a:defRPr>
            </a:lvl3pPr>
            <a:lvl4pPr>
              <a:defRPr baseline="0">
                <a:solidFill>
                  <a:schemeClr val="bg1"/>
                </a:solidFill>
              </a:defRPr>
            </a:lvl4pPr>
            <a:lvl5pPr>
              <a:defRPr baseline="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521354"/>
            <a:ext cx="3886200" cy="3626115"/>
          </a:xfrm>
        </p:spPr>
        <p:txBody>
          <a:bodyPr/>
          <a:lstStyle>
            <a:lvl1pPr>
              <a:defRPr baseline="0">
                <a:solidFill>
                  <a:schemeClr val="bg1"/>
                </a:solidFill>
              </a:defRPr>
            </a:lvl1pPr>
            <a:lvl2pPr>
              <a:defRPr baseline="0">
                <a:solidFill>
                  <a:schemeClr val="bg1"/>
                </a:solidFill>
              </a:defRPr>
            </a:lvl2pPr>
            <a:lvl3pPr>
              <a:defRPr baseline="0">
                <a:solidFill>
                  <a:schemeClr val="bg1"/>
                </a:solidFill>
              </a:defRPr>
            </a:lvl3pPr>
            <a:lvl4pPr>
              <a:defRPr baseline="0">
                <a:solidFill>
                  <a:schemeClr val="bg1"/>
                </a:solidFill>
              </a:defRPr>
            </a:lvl4pPr>
            <a:lvl5pPr>
              <a:defRPr baseline="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2B242A-3E60-4C49-B406-A99D7AB16F1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63201" y="5410729"/>
            <a:ext cx="2489454" cy="23992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aseline="0">
                <a:solidFill>
                  <a:schemeClr val="bg1"/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08158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30070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424782"/>
            <a:ext cx="7886700" cy="2377281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3824553"/>
            <a:ext cx="7886700" cy="1250156"/>
          </a:xfrm>
        </p:spPr>
        <p:txBody>
          <a:bodyPr/>
          <a:lstStyle>
            <a:lvl1pPr marL="0" indent="0">
              <a:buNone/>
              <a:defRPr sz="1800" baseline="0">
                <a:solidFill>
                  <a:schemeClr val="bg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aseline="0">
                <a:solidFill>
                  <a:schemeClr val="bg1"/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60721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521354"/>
            <a:ext cx="3886200" cy="362611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521354"/>
            <a:ext cx="3886200" cy="362611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8BF2FB7-AB5E-AE43-A01F-40F5E36DEF9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63201" y="5410729"/>
            <a:ext cx="2489454" cy="23992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29792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04272"/>
            <a:ext cx="7886700" cy="75356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400969"/>
            <a:ext cx="3868340" cy="686593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087563"/>
            <a:ext cx="3868340" cy="307049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400969"/>
            <a:ext cx="3887391" cy="686593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087563"/>
            <a:ext cx="3887391" cy="307049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8E0C0565-5DE9-B643-BB78-670139D9B40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6563201" y="5410728"/>
            <a:ext cx="2489454" cy="23993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57210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36B4144B-58AD-5D46-AB0F-46D20628E00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63201" y="5410729"/>
            <a:ext cx="2489454" cy="23992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60560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2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9574" y="381000"/>
            <a:ext cx="3743325" cy="1333500"/>
          </a:xfrm>
        </p:spPr>
        <p:txBody>
          <a:bodyPr anchor="b">
            <a:normAutofit/>
          </a:bodyPr>
          <a:lstStyle>
            <a:lvl1pPr>
              <a:defRPr sz="3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9" y="381000"/>
            <a:ext cx="3944541" cy="450320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09574" y="1971675"/>
            <a:ext cx="3743325" cy="2919148"/>
          </a:xfrm>
        </p:spPr>
        <p:txBody>
          <a:bodyPr>
            <a:normAutofit/>
          </a:bodyPr>
          <a:lstStyle>
            <a:lvl1pPr marL="0" indent="0">
              <a:buNone/>
              <a:defRPr sz="1600" baseline="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428CE1-4F5C-DE44-AEE8-B3F19C53771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63201" y="5413972"/>
            <a:ext cx="2489454" cy="23668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21597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3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5A56630B-2054-7648-B6CC-586C6530BCB2}"/>
              </a:ext>
            </a:extLst>
          </p:cNvPr>
          <p:cNvSpPr/>
          <p:nvPr userDrawn="1"/>
        </p:nvSpPr>
        <p:spPr>
          <a:xfrm>
            <a:off x="4571999" y="-65903"/>
            <a:ext cx="4802660" cy="584062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9574" y="381000"/>
            <a:ext cx="3743325" cy="1333500"/>
          </a:xfrm>
        </p:spPr>
        <p:txBody>
          <a:bodyPr anchor="b">
            <a:normAutofit/>
          </a:bodyPr>
          <a:lstStyle>
            <a:lvl1pPr>
              <a:defRPr sz="3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6836" y="381000"/>
            <a:ext cx="4357164" cy="4981832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64906A7A-5BCF-1A4F-A7AC-7FAE445FE8CF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409575" y="2208213"/>
            <a:ext cx="3743325" cy="308874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A003C0CF-C1C7-2248-B3BC-43A8313B51E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63201" y="5362832"/>
            <a:ext cx="2489454" cy="2878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74079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61B567C2-5EC7-5141-9DE4-CEC2333B4877}"/>
              </a:ext>
            </a:extLst>
          </p:cNvPr>
          <p:cNvSpPr/>
          <p:nvPr userDrawn="1"/>
        </p:nvSpPr>
        <p:spPr>
          <a:xfrm>
            <a:off x="0" y="-40640"/>
            <a:ext cx="4572000" cy="526773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83361" y="238125"/>
            <a:ext cx="3751064" cy="1333500"/>
          </a:xfrm>
        </p:spPr>
        <p:txBody>
          <a:bodyPr anchor="b">
            <a:normAutofit/>
          </a:bodyPr>
          <a:lstStyle>
            <a:lvl1pPr>
              <a:defRPr sz="3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62533" y="238125"/>
            <a:ext cx="4046934" cy="4771008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83360" y="2019300"/>
            <a:ext cx="3751063" cy="3176323"/>
          </a:xfrm>
        </p:spPr>
        <p:txBody>
          <a:bodyPr>
            <a:normAutofit/>
          </a:bodyPr>
          <a:lstStyle>
            <a:lvl1pPr marL="0" indent="0">
              <a:buNone/>
              <a:defRPr sz="1600" baseline="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EC46B77-990B-0745-833B-90A5D0A98BE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63201" y="5419725"/>
            <a:ext cx="2489454" cy="2309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92462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04271"/>
            <a:ext cx="7886700" cy="74347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521354"/>
            <a:ext cx="7886700" cy="36261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63201" y="5410729"/>
            <a:ext cx="2489454" cy="23992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90879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2" r:id="rId7"/>
    <p:sldLayoutId id="2147483695" r:id="rId8"/>
    <p:sldLayoutId id="2147483693" r:id="rId9"/>
    <p:sldLayoutId id="2147483694" r:id="rId10"/>
  </p:sldLayoutIdLst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 cap="all" spc="100" baseline="0"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latin typeface="Impact" panose="020B0806030902050204" pitchFamily="34" charset="0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100000"/>
        </a:lnSpc>
        <a:spcBef>
          <a:spcPts val="1000"/>
        </a:spcBef>
        <a:buFont typeface="Arial" panose="020B0604020202020204" pitchFamily="34" charset="0"/>
        <a:buChar char="•"/>
        <a:defRPr sz="21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100000"/>
        </a:lnSpc>
        <a:spcBef>
          <a:spcPts val="1000"/>
        </a:spcBef>
        <a:buFont typeface="Arial" panose="020B0604020202020204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100000"/>
        </a:lnSpc>
        <a:spcBef>
          <a:spcPts val="1000"/>
        </a:spcBef>
        <a:buFont typeface="Arial" panose="020B0604020202020204" pitchFamily="34" charset="0"/>
        <a:buChar char="•"/>
        <a:defRPr sz="15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100000"/>
        </a:lnSpc>
        <a:spcBef>
          <a:spcPts val="1000"/>
        </a:spcBef>
        <a:buFont typeface="Arial" panose="020B0604020202020204" pitchFamily="34" charset="0"/>
        <a:buChar char="•"/>
        <a:defRPr sz="1350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100000"/>
        </a:lnSpc>
        <a:spcBef>
          <a:spcPts val="1000"/>
        </a:spcBef>
        <a:buFont typeface="Arial" panose="020B0604020202020204" pitchFamily="34" charset="0"/>
        <a:buChar char="•"/>
        <a:defRPr sz="135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eventbrite.com/e/iae-stakeholder-forum-tickets-148969677315?utm_medium=email&amp;utm_source=govDelivery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osbp.nasa.gov/calendar-osbp.html" TargetMode="External"/><Relationship Id="rId4" Type="http://schemas.openxmlformats.org/officeDocument/2006/relationships/hyperlink" Target="https://www.eventbrite.com/e/osbp-learning-serieshow-to-take-advantage-of-free-small-business-resources-registration-121272379953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tasc-tgic.org/event-4188798/Registration" TargetMode="External"/><Relationship Id="rId7" Type="http://schemas.openxmlformats.org/officeDocument/2006/relationships/hyperlink" Target="https://osbp.nasa.gov/regional-outreach-events.html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same.org/calendar/ctl/Details/Mid/7385/ItemID/6757?ContainerSrc=%5bG%5dContainers/SAME/No%20Title" TargetMode="External"/><Relationship Id="rId5" Type="http://schemas.openxmlformats.org/officeDocument/2006/relationships/hyperlink" Target="https://www.uswcc.org/events/nsbfcs_charleston_06-03-21/" TargetMode="External"/><Relationship Id="rId4" Type="http://schemas.openxmlformats.org/officeDocument/2006/relationships/hyperlink" Target="https://www.eventbrite.com/e/nasa-hbcumsi-spring-technology-infusion-road-tour-tickets-144270267253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ba.gov/local-assistance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5" Type="http://schemas.openxmlformats.org/officeDocument/2006/relationships/hyperlink" Target="mailto:samadmin@sam.gov" TargetMode="External"/><Relationship Id="rId4" Type="http://schemas.openxmlformats.org/officeDocument/2006/relationships/hyperlink" Target="https://www.hq.nasa.gov/office/procurement/regs/NFS.pdf" TargetMode="Externa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hyperlink" Target="http://www.sbir.nasa.gov/" TargetMode="External"/><Relationship Id="rId13" Type="http://schemas.openxmlformats.org/officeDocument/2006/relationships/image" Target="../media/image10.png"/><Relationship Id="rId3" Type="http://schemas.openxmlformats.org/officeDocument/2006/relationships/hyperlink" Target="mailto:larc-SmallBusiness@mail.nasa.gov" TargetMode="External"/><Relationship Id="rId7" Type="http://schemas.openxmlformats.org/officeDocument/2006/relationships/hyperlink" Target="http://technology.nasa.gov/" TargetMode="External"/><Relationship Id="rId12" Type="http://schemas.openxmlformats.org/officeDocument/2006/relationships/hyperlink" Target="https://twitter.com/NASA_OSBP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nasa.gov/partnerships" TargetMode="External"/><Relationship Id="rId11" Type="http://schemas.openxmlformats.org/officeDocument/2006/relationships/image" Target="../media/image9.png"/><Relationship Id="rId5" Type="http://schemas.openxmlformats.org/officeDocument/2006/relationships/hyperlink" Target="https://docs.google.com/forms/d/1X7YrIAZoC9u4eosdypPhtyLlBTXHDDxs1v4s0orJAJY/edit?usp=sharing" TargetMode="External"/><Relationship Id="rId15" Type="http://schemas.openxmlformats.org/officeDocument/2006/relationships/image" Target="../media/image11.png"/><Relationship Id="rId10" Type="http://schemas.openxmlformats.org/officeDocument/2006/relationships/hyperlink" Target="https://www.facebook.com/NASASmallBusiness/" TargetMode="External"/><Relationship Id="rId4" Type="http://schemas.openxmlformats.org/officeDocument/2006/relationships/hyperlink" Target="http://www.osbp.nasa.gov/" TargetMode="External"/><Relationship Id="rId9" Type="http://schemas.openxmlformats.org/officeDocument/2006/relationships/hyperlink" Target="https://issuu.com/nasalangley/docs/2020_nasa_langley_annual_report?fr=sZDA1ZTI0Mjk5MDQ" TargetMode="External"/><Relationship Id="rId14" Type="http://schemas.openxmlformats.org/officeDocument/2006/relationships/hyperlink" Target="https://osbp.nasa.gov/vendor_database.html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EF17F3-0AA8-F240-8F0F-C9513770BB0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LCSC Small Business Update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DB3A536-0B5E-204C-B200-2E3FC12DDCF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/>
              <a:t>Robert Betts</a:t>
            </a:r>
          </a:p>
          <a:p>
            <a:r>
              <a:rPr lang="en-US" dirty="0"/>
              <a:t>NASA Office of Small Business Programs</a:t>
            </a:r>
          </a:p>
          <a:p>
            <a:r>
              <a:rPr lang="en-US" dirty="0"/>
              <a:t>Langley Research Center</a:t>
            </a:r>
          </a:p>
          <a:p>
            <a:r>
              <a:rPr lang="en-US" dirty="0"/>
              <a:t>April 15, 2021</a:t>
            </a:r>
          </a:p>
        </p:txBody>
      </p:sp>
    </p:spTree>
    <p:extLst>
      <p:ext uri="{BB962C8B-B14F-4D97-AF65-F5344CB8AC3E}">
        <p14:creationId xmlns:p14="http://schemas.microsoft.com/office/powerpoint/2010/main" val="16925235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14B29E-3BDB-4C4F-8717-15FA94A4F0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r"/>
            <a:r>
              <a:rPr lang="en-US" sz="18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NASA Agency March FY21</a:t>
            </a:r>
            <a:br>
              <a:rPr lang="en-US" sz="18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18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Prime Goals vs. Actual Percentages</a:t>
            </a:r>
            <a:br>
              <a:rPr lang="en-US" sz="1600" dirty="0">
                <a:solidFill>
                  <a:srgbClr val="FFFFFF"/>
                </a:solidFill>
              </a:rPr>
            </a:br>
            <a:r>
              <a:rPr lang="en-US" sz="1200" dirty="0">
                <a:solidFill>
                  <a:srgbClr val="FFFFFF"/>
                </a:solidFill>
                <a:ea typeface="Arial Narrow" pitchFamily="34" charset="0"/>
              </a:rPr>
              <a:t>Data generated April 6, 2021 from BETA.SAM.GOV</a:t>
            </a:r>
            <a:endParaRPr lang="en-US" sz="11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FE2877F-D982-C548-9404-3D00EE9FA2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2</a:t>
            </a:fld>
            <a:endParaRPr lang="en-US" dirty="0"/>
          </a:p>
        </p:txBody>
      </p:sp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00000000-0008-0000-0200-000003000000}"/>
              </a:ext>
            </a:extLst>
          </p:cNvPr>
          <p:cNvGraphicFramePr>
            <a:graphicFrameLocks/>
          </p:cNvGraphicFramePr>
          <p:nvPr/>
        </p:nvGraphicFramePr>
        <p:xfrm>
          <a:off x="-140500" y="1778154"/>
          <a:ext cx="9193155" cy="389043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5" name="Picture 4">
            <a:extLst>
              <a:ext uri="{FF2B5EF4-FFF2-40B4-BE49-F238E27FC236}">
                <a16:creationId xmlns:a16="http://schemas.microsoft.com/office/drawing/2014/main" id="{BA6DE85E-48D0-45A7-A2D4-ECF7460BAED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12593" y="1258555"/>
            <a:ext cx="3331407" cy="155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76770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C1D08A-973A-4EEC-975A-F0A36919E6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r"/>
            <a:r>
              <a:rPr lang="en-US" sz="1800" dirty="0" err="1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LaRC</a:t>
            </a:r>
            <a:r>
              <a:rPr lang="en-US" sz="18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March FY21</a:t>
            </a:r>
            <a:br>
              <a:rPr lang="en-US" sz="18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18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Prime Goals vs. Actual Percentages</a:t>
            </a:r>
            <a:br>
              <a:rPr lang="en-US" sz="1600" dirty="0">
                <a:solidFill>
                  <a:srgbClr val="FFFFFF"/>
                </a:solidFill>
              </a:rPr>
            </a:br>
            <a:r>
              <a:rPr lang="en-US" sz="1200" dirty="0">
                <a:solidFill>
                  <a:srgbClr val="FFFFFF"/>
                </a:solidFill>
                <a:ea typeface="Arial Narrow" pitchFamily="34" charset="0"/>
              </a:rPr>
              <a:t>Data generated April 6, 2021 from BETA.SAM.GOV</a:t>
            </a:r>
            <a:endParaRPr lang="en-US" sz="1600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D5DD29D1-4D72-4650-AF9D-78334EA1C80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3</a:t>
            </a:fld>
            <a:endParaRPr lang="en-US" dirty="0"/>
          </a:p>
        </p:txBody>
      </p:sp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00000000-0008-0000-0200-00000A000000}"/>
              </a:ext>
            </a:extLst>
          </p:cNvPr>
          <p:cNvGraphicFramePr>
            <a:graphicFrameLocks/>
          </p:cNvGraphicFramePr>
          <p:nvPr/>
        </p:nvGraphicFramePr>
        <p:xfrm>
          <a:off x="-131529" y="1784637"/>
          <a:ext cx="9184184" cy="38777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5" name="Picture 4">
            <a:extLst>
              <a:ext uri="{FF2B5EF4-FFF2-40B4-BE49-F238E27FC236}">
                <a16:creationId xmlns:a16="http://schemas.microsoft.com/office/drawing/2014/main" id="{0BC4AC8E-F85A-42AB-B408-09964BF79EF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12593" y="1252831"/>
            <a:ext cx="3331407" cy="155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56697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14487" y="1083107"/>
            <a:ext cx="5986463" cy="447110"/>
          </a:xfrm>
        </p:spPr>
        <p:txBody>
          <a:bodyPr>
            <a:normAutofit/>
          </a:bodyPr>
          <a:lstStyle/>
          <a:p>
            <a:pPr algn="ctr">
              <a:defRPr/>
            </a:pPr>
            <a:endParaRPr lang="en-US" sz="1800" dirty="0">
              <a:sym typeface="Helvetica Neue" charset="0"/>
            </a:endParaRPr>
          </a:p>
          <a:p>
            <a:pPr algn="ctr">
              <a:defRPr/>
            </a:pPr>
            <a:endParaRPr lang="en-US" sz="1800" dirty="0">
              <a:sym typeface="Helvetica Neue" charset="0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0D5148-782F-41B3-B796-D644024D3100}" type="slidenum">
              <a:rPr lang="en-US" altLang="en-US" smtClean="0"/>
              <a:pPr/>
              <a:t>4</a:t>
            </a:fld>
            <a:endParaRPr lang="en-US" altLang="en-US" sz="750" dirty="0">
              <a:latin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02742" y="305738"/>
            <a:ext cx="8932931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685720"/>
            <a:r>
              <a:rPr lang="en-US" sz="27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Book" panose="020B0503020102020204" pitchFamily="34" charset="0"/>
              </a:rPr>
              <a:t>UPCOMING LaRC OPPORTUNITIES</a:t>
            </a:r>
            <a:endParaRPr lang="en-US" sz="2700" b="1" i="1" dirty="0">
              <a:solidFill>
                <a:schemeClr val="bg1"/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439472"/>
              </p:ext>
            </p:extLst>
          </p:nvPr>
        </p:nvGraphicFramePr>
        <p:xfrm>
          <a:off x="102743" y="1205711"/>
          <a:ext cx="8932932" cy="3433451"/>
        </p:xfrm>
        <a:graphic>
          <a:graphicData uri="http://schemas.openxmlformats.org/drawingml/2006/table">
            <a:tbl>
              <a:tblPr firstRow="1" bandRow="1"/>
              <a:tblGrid>
                <a:gridCol w="223462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1280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7308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8203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0890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421481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598811"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3429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6858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0287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3716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17145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0574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24003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27432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US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Name of Procurement</a:t>
                      </a:r>
                    </a:p>
                  </a:txBody>
                  <a:tcPr marL="68580" marR="68580" marT="34290" marB="3429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Text" lastClr="000000"/>
                    </a:solidFill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3429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6858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0287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3716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17145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0574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24003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27432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US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NAICS Code</a:t>
                      </a:r>
                    </a:p>
                  </a:txBody>
                  <a:tcPr marL="68580" marR="68580" marT="34290" marB="3429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Text" lastClr="000000"/>
                    </a:solidFill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3429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6858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0287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3716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17145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0574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24003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27432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US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Est.</a:t>
                      </a:r>
                    </a:p>
                    <a:p>
                      <a:pPr algn="ctr"/>
                      <a:r>
                        <a:rPr lang="en-US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Dollar Value</a:t>
                      </a:r>
                    </a:p>
                  </a:txBody>
                  <a:tcPr marL="68580" marR="68580" marT="34290" marB="3429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Text" lastClr="000000"/>
                    </a:solidFill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3429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6858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0287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3716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17145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0574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24003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27432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kern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Set-Aside</a:t>
                      </a:r>
                      <a:endParaRPr lang="en-US" sz="1100" baseline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Text" lastClr="000000"/>
                    </a:solidFill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3429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6858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0287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3716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17145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0574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24003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27432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kern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Est. </a:t>
                      </a:r>
                    </a:p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kern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RFP/RFQ Release</a:t>
                      </a:r>
                    </a:p>
                  </a:txBody>
                  <a:tcPr marL="68580" marR="68580" marT="34290" marB="3429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Text" lastClr="000000"/>
                    </a:solidFill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3429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6858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0287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3716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17145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0574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24003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27432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Remarks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Text" lastClr="0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48640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i="0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Space-Rated Multi-Actuator and Motor Controller Systems for a Long-Reach Lunar Robot</a:t>
                      </a:r>
                    </a:p>
                  </a:txBody>
                  <a:tcPr marL="68580" marR="68580" marT="34290" marB="34290" anchor="ctr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Text" lastClr="000000">
                        <a:tint val="20000"/>
                      </a:sys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335312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Text" lastClr="000000">
                        <a:tint val="20000"/>
                      </a:sys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100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Text" lastClr="000000">
                        <a:tint val="20000"/>
                      </a:sys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100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Text" lastClr="000000">
                        <a:tint val="20000"/>
                      </a:sys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100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Text" lastClr="000000">
                        <a:tint val="20000"/>
                      </a:sys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0" i="0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Sources Sought</a:t>
                      </a:r>
                    </a:p>
                    <a:p>
                      <a:pPr algn="ctr"/>
                      <a:r>
                        <a:rPr lang="en-US" sz="1100" b="0" i="0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RFI-LSMS-20210330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Text" lastClr="000000">
                        <a:tint val="20000"/>
                      </a:sys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16095341"/>
                  </a:ext>
                </a:extLst>
              </a:tr>
              <a:tr h="548640">
                <a:tc>
                  <a:txBody>
                    <a:bodyPr/>
                    <a:lstStyle/>
                    <a:p>
                      <a:r>
                        <a:rPr lang="en-US" sz="11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Mars Sample Return-Earth Entry Vehicle (MSR-EEV)</a:t>
                      </a:r>
                    </a:p>
                  </a:txBody>
                  <a:tcPr marL="68580" marR="68580" marT="34290" marB="34290" anchor="ctr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Text" lastClr="000000">
                        <a:tint val="20000"/>
                      </a:sys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336414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Text" lastClr="000000">
                        <a:tint val="20000"/>
                      </a:sys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$5M-$25M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Text" lastClr="000000">
                        <a:tint val="20000"/>
                      </a:sys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TBD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Text" lastClr="000000">
                        <a:tint val="20000"/>
                      </a:sys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FY21/</a:t>
                      </a:r>
                    </a:p>
                    <a:p>
                      <a:pPr algn="ctr"/>
                      <a:r>
                        <a:rPr lang="en-US" sz="11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r>
                        <a:rPr lang="en-US" sz="1100" baseline="30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</a:t>
                      </a:r>
                      <a:r>
                        <a:rPr lang="en-US" sz="11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quarter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Text" lastClr="000000">
                        <a:tint val="20000"/>
                      </a:sys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New Requirement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Text" lastClr="000000">
                        <a:tint val="20000"/>
                      </a:sys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4483046"/>
                  </a:ext>
                </a:extLst>
              </a:tr>
              <a:tr h="548640"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lang="en-US" sz="11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Simulation and Aircraft Services (SAS)</a:t>
                      </a:r>
                    </a:p>
                  </a:txBody>
                  <a:tcPr marL="68580" marR="68580" marT="34290" marB="34290" anchor="ctr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Text" lastClr="000000">
                        <a:tint val="20000"/>
                      </a:sysClr>
                    </a:solidFill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US" sz="11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541330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Text" lastClr="000000">
                        <a:tint val="20000"/>
                      </a:sysClr>
                    </a:solidFill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US" sz="11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$5M-$25M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Text" lastClr="000000">
                        <a:tint val="20000"/>
                      </a:sysClr>
                    </a:solidFill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US" sz="11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TBD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Text" lastClr="000000">
                        <a:tint val="20000"/>
                      </a:sysClr>
                    </a:solidFill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US" sz="11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TBD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Text" lastClr="000000">
                        <a:tint val="20000"/>
                      </a:sysClr>
                    </a:solidFill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Current contract ends: 08/31/21</a:t>
                      </a:r>
                    </a:p>
                    <a:p>
                      <a:pPr algn="ctr"/>
                      <a:r>
                        <a:rPr lang="en-US" sz="11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Current Contract: Full &amp; Open</a:t>
                      </a:r>
                    </a:p>
                    <a:p>
                      <a:pPr algn="ctr"/>
                      <a:r>
                        <a:rPr lang="en-US" sz="11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Status: Acquisition Strategy</a:t>
                      </a:r>
                      <a:r>
                        <a:rPr lang="en-US" sz="110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Development</a:t>
                      </a:r>
                      <a:endParaRPr lang="en-US" sz="11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Text" lastClr="000000">
                        <a:tint val="20000"/>
                      </a:sys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548640">
                <a:tc>
                  <a:txBody>
                    <a:bodyPr/>
                    <a:lstStyle/>
                    <a:p>
                      <a:r>
                        <a:rPr lang="en-US" sz="11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Sciences, Technology,</a:t>
                      </a:r>
                      <a:r>
                        <a:rPr lang="en-US" sz="110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and Research Support Services (STARSS)</a:t>
                      </a:r>
                      <a:endParaRPr lang="en-US" sz="11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 anchor="ctr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Text" lastClr="000000">
                        <a:tint val="20000"/>
                      </a:sys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541712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Text" lastClr="000000">
                        <a:tint val="20000"/>
                      </a:sys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1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&gt;$100M</a:t>
                      </a:r>
                    </a:p>
                    <a:p>
                      <a:pPr algn="ctr"/>
                      <a:endParaRPr lang="en-US" sz="11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Text" lastClr="000000">
                        <a:tint val="20000"/>
                      </a:sys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TBD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Text" lastClr="000000">
                        <a:tint val="20000"/>
                      </a:sys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TBD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Text" lastClr="000000">
                        <a:tint val="20000"/>
                      </a:sys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Current contract ends: 11/30/21</a:t>
                      </a:r>
                    </a:p>
                    <a:p>
                      <a:pPr algn="ctr"/>
                      <a:r>
                        <a:rPr lang="en-US" sz="11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Current Contract: SB Set Aside</a:t>
                      </a:r>
                    </a:p>
                    <a:p>
                      <a:pPr algn="ctr"/>
                      <a:r>
                        <a:rPr lang="en-US" sz="11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Status: Acquisition Strategy</a:t>
                      </a:r>
                      <a:r>
                        <a:rPr lang="en-US" sz="110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Development</a:t>
                      </a:r>
                      <a:endParaRPr lang="en-US" sz="11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Text" lastClr="000000">
                        <a:tint val="20000"/>
                      </a:sys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8300805"/>
                  </a:ext>
                </a:extLst>
              </a:tr>
              <a:tr h="548640">
                <a:tc>
                  <a:txBody>
                    <a:bodyPr/>
                    <a:lstStyle/>
                    <a:p>
                      <a:r>
                        <a:rPr lang="en-US" sz="11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Technology, Engineering, and Aerospace Mission Support (TEAMS)</a:t>
                      </a:r>
                    </a:p>
                  </a:txBody>
                  <a:tcPr marL="68580" marR="68580" marT="34290" marB="34290" anchor="ctr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Text" lastClr="000000">
                        <a:tint val="20000"/>
                      </a:sys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541712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Text" lastClr="000000">
                        <a:tint val="20000"/>
                      </a:sys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&gt;$100M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Text" lastClr="000000">
                        <a:tint val="20000"/>
                      </a:sys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TBD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Text" lastClr="000000">
                        <a:tint val="20000"/>
                      </a:sys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TBD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Text" lastClr="000000">
                        <a:tint val="20000"/>
                      </a:sys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Current contract ends: 10/16/22</a:t>
                      </a:r>
                    </a:p>
                    <a:p>
                      <a:pPr algn="ctr"/>
                      <a:r>
                        <a:rPr lang="en-US" sz="11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Current Contract: SB Set Aside</a:t>
                      </a:r>
                    </a:p>
                    <a:p>
                      <a:pPr algn="ctr"/>
                      <a:r>
                        <a:rPr lang="en-US" sz="11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Status: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Text" lastClr="000000">
                        <a:tint val="20000"/>
                      </a:sys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15506228"/>
                  </a:ext>
                </a:extLst>
              </a:tr>
            </a:tbl>
          </a:graphicData>
        </a:graphic>
      </p:graphicFrame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F6BAFAE4-32F2-4AB4-9313-10C32E9D9D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/>
              <a:t>See beta.SAM.gov for updates and new opportunities!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4598734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111" y="243189"/>
            <a:ext cx="8934253" cy="585957"/>
          </a:xfrm>
        </p:spPr>
        <p:txBody>
          <a:bodyPr>
            <a:noAutofit/>
          </a:bodyPr>
          <a:lstStyle/>
          <a:p>
            <a:pPr algn="ctr"/>
            <a:r>
              <a:rPr lang="en-US" sz="27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Book" panose="020B0503020102020204" pitchFamily="34" charset="0"/>
              </a:rPr>
              <a:t>Learning Opportunities</a:t>
            </a:r>
            <a:endParaRPr lang="en-US" sz="2700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58881150"/>
              </p:ext>
            </p:extLst>
          </p:nvPr>
        </p:nvGraphicFramePr>
        <p:xfrm>
          <a:off x="67111" y="1341953"/>
          <a:ext cx="8985544" cy="2822149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68212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0015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9103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112234">
                  <a:extLst>
                    <a:ext uri="{9D8B030D-6E8A-4147-A177-3AD203B41FA5}">
                      <a16:colId xmlns:a16="http://schemas.microsoft.com/office/drawing/2014/main" val="578134319"/>
                    </a:ext>
                  </a:extLst>
                </a:gridCol>
              </a:tblGrid>
              <a:tr h="347354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Date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Topic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kern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Presenter</a:t>
                      </a:r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Comments</a:t>
                      </a:r>
                    </a:p>
                  </a:txBody>
                  <a:tcPr marL="68580" marR="68580" marT="34290" marB="3429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8821"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April 20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i="0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IAE Stakeholder Forum: Searching Contract Opportunities in the New Design</a:t>
                      </a:r>
                      <a:endParaRPr lang="en-US" sz="1100" b="0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GSA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hlinkClick r:id="rId3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https://www.eventbrite.com/e/iae-stakeholder-forum-tickets-148969677315?utm_medium=email&amp;utm_source=govDelivery</a:t>
                      </a:r>
                      <a:r>
                        <a:rPr lang="en-US" sz="1100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</a:p>
                  </a:txBody>
                  <a:tcPr marL="68580" marR="68580" marT="34290" marB="34290" anchor="ctr"/>
                </a:tc>
                <a:extLst>
                  <a:ext uri="{0D108BD9-81ED-4DB2-BD59-A6C34878D82A}">
                    <a16:rowId xmlns:a16="http://schemas.microsoft.com/office/drawing/2014/main" val="2089209070"/>
                  </a:ext>
                </a:extLst>
              </a:tr>
              <a:tr h="328821"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April 21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i="0" kern="120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OSBP Learning Series: How To Take Advantage of Free Small Business Resources</a:t>
                      </a:r>
                      <a:endParaRPr lang="en-US" sz="1100" b="0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SBA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hlinkClick r:id="rId4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https://www.eventbrite.com/e/osbp-learning-serieshow-to-take-advantage-of-free-small-business-resources-registration-121272379953</a:t>
                      </a:r>
                      <a:r>
                        <a:rPr lang="en-US" sz="1100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</a:p>
                  </a:txBody>
                  <a:tcPr marL="68580" marR="68580" marT="34290" marB="34290" anchor="ctr"/>
                </a:tc>
                <a:extLst>
                  <a:ext uri="{0D108BD9-81ED-4DB2-BD59-A6C34878D82A}">
                    <a16:rowId xmlns:a16="http://schemas.microsoft.com/office/drawing/2014/main" val="3440365146"/>
                  </a:ext>
                </a:extLst>
              </a:tr>
              <a:tr h="613171"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May 19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i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OSBP Learning Series: How to Do Business with the Stennis Space Center</a:t>
                      </a:r>
                      <a:endParaRPr lang="en-US" sz="11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Kay Doane</a:t>
                      </a:r>
                    </a:p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SSC Small Business Specialist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hlinkClick r:id="rId5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https://osbp.nasa.gov/calendar-osbp.html</a:t>
                      </a:r>
                      <a:r>
                        <a:rPr lang="en-US" sz="11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</a:p>
                  </a:txBody>
                  <a:tcPr marL="68580" marR="68580" marT="34290" marB="34290" anchor="ctr"/>
                </a:tc>
                <a:extLst>
                  <a:ext uri="{0D108BD9-81ED-4DB2-BD59-A6C34878D82A}">
                    <a16:rowId xmlns:a16="http://schemas.microsoft.com/office/drawing/2014/main" val="1637260315"/>
                  </a:ext>
                </a:extLst>
              </a:tr>
              <a:tr h="273093"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June 16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i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OSBP Learning Series: TBD</a:t>
                      </a:r>
                      <a:endParaRPr lang="en-US" sz="11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TBD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hlinkClick r:id="rId5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https://osbp.nasa.gov/calendar-osbp.html</a:t>
                      </a:r>
                      <a:r>
                        <a:rPr lang="en-US" sz="11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</a:p>
                  </a:txBody>
                  <a:tcPr marL="68580" marR="68580" marT="34290" marB="34290" anchor="ctr"/>
                </a:tc>
                <a:extLst>
                  <a:ext uri="{0D108BD9-81ED-4DB2-BD59-A6C34878D82A}">
                    <a16:rowId xmlns:a16="http://schemas.microsoft.com/office/drawing/2014/main" val="2704768531"/>
                  </a:ext>
                </a:extLst>
              </a:tr>
              <a:tr h="613171"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July 21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i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OSBP Learning Series: How to Do Business with the Marshall Space Flight Center</a:t>
                      </a:r>
                      <a:endParaRPr lang="en-US" sz="11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David Brock</a:t>
                      </a:r>
                    </a:p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MSFC Small Business Specialist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hlinkClick r:id="rId5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https://osbp.nasa.gov/calendar-osbp.html</a:t>
                      </a:r>
                      <a:r>
                        <a:rPr lang="en-US" sz="11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</a:p>
                  </a:txBody>
                  <a:tcPr marL="68580" marR="68580" marT="34290" marB="34290" anchor="ctr"/>
                </a:tc>
                <a:extLst>
                  <a:ext uri="{0D108BD9-81ED-4DB2-BD59-A6C34878D82A}">
                    <a16:rowId xmlns:a16="http://schemas.microsoft.com/office/drawing/2014/main" val="2371632707"/>
                  </a:ext>
                </a:extLst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8C51FE-49D9-314D-9957-ABBF7DDE8782}" type="slidenum">
              <a:rPr lang="en-US" smtClean="0"/>
              <a:t>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0AD1F81-D034-4373-84CC-128618D22B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7690844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849" y="286372"/>
            <a:ext cx="8930587" cy="585957"/>
          </a:xfrm>
        </p:spPr>
        <p:txBody>
          <a:bodyPr>
            <a:noAutofit/>
          </a:bodyPr>
          <a:lstStyle/>
          <a:p>
            <a:pPr algn="ctr"/>
            <a:r>
              <a:rPr lang="en-US" sz="27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Book" panose="020B0503020102020204" pitchFamily="34" charset="0"/>
              </a:rPr>
              <a:t>Outreach Events</a:t>
            </a:r>
            <a:endParaRPr lang="en-US" sz="2700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84226779"/>
              </p:ext>
            </p:extLst>
          </p:nvPr>
        </p:nvGraphicFramePr>
        <p:xfrm>
          <a:off x="85597" y="1214956"/>
          <a:ext cx="8972806" cy="3590092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103489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0035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388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798733">
                  <a:extLst>
                    <a:ext uri="{9D8B030D-6E8A-4147-A177-3AD203B41FA5}">
                      <a16:colId xmlns:a16="http://schemas.microsoft.com/office/drawing/2014/main" val="578134319"/>
                    </a:ext>
                  </a:extLst>
                </a:gridCol>
              </a:tblGrid>
              <a:tr h="233161"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Date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Topic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kern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Presenter</a:t>
                      </a:r>
                      <a:endParaRPr lang="en-US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Comments</a:t>
                      </a:r>
                    </a:p>
                  </a:txBody>
                  <a:tcPr marL="68580" marR="68580" marT="34290" marB="3429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37188"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April 20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U.S. Army Corps of Engineers: Industry Day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U.S. Army Corps of Engineers &amp; Tidewater Association of Service Contractors (TASC)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Virtual event:</a:t>
                      </a:r>
                    </a:p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hlinkClick r:id="rId3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https://tasc-tgic.org/event-4188798/Registration</a:t>
                      </a:r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</a:p>
                  </a:txBody>
                  <a:tcPr marL="68580" marR="68580" marT="34290" marB="34290" anchor="ctr"/>
                </a:tc>
                <a:extLst>
                  <a:ext uri="{0D108BD9-81ED-4DB2-BD59-A6C34878D82A}">
                    <a16:rowId xmlns:a16="http://schemas.microsoft.com/office/drawing/2014/main" val="551088890"/>
                  </a:ext>
                </a:extLst>
              </a:tr>
              <a:tr h="637188"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April 21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NASA HBCU/MSI Technology Infusion Road Tour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NASA Office of STEM Engagement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Virtual event:</a:t>
                      </a:r>
                    </a:p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hlinkClick r:id="rId4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https://www.eventbrite.com/e/nasa-hbcumsi-spring-technology-infusion-road-tour-tickets-144270267253</a:t>
                      </a:r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</a:p>
                  </a:txBody>
                  <a:tcPr marL="68580" marR="68580" marT="34290" marB="34290" anchor="ctr"/>
                </a:tc>
                <a:extLst>
                  <a:ext uri="{0D108BD9-81ED-4DB2-BD59-A6C34878D82A}">
                    <a16:rowId xmlns:a16="http://schemas.microsoft.com/office/drawing/2014/main" val="1819573660"/>
                  </a:ext>
                </a:extLst>
              </a:tr>
              <a:tr h="637188"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June 2-3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</a:t>
                      </a:r>
                      <a:r>
                        <a:rPr lang="en-US" sz="900" baseline="30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</a:t>
                      </a:r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Annual National Small Business Contracting Summit – Southeast Conference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US Women’s Chamber of Commerce and The American Small Business Chamber of Commerce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Virtual event:</a:t>
                      </a:r>
                    </a:p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hlinkClick r:id="rId5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https://www.uswcc.org/events/nsbfcs_charleston_06-03-21/</a:t>
                      </a:r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</a:p>
                  </a:txBody>
                  <a:tcPr marL="68580" marR="68580" marT="34290" marB="34290" anchor="ctr"/>
                </a:tc>
                <a:extLst>
                  <a:ext uri="{0D108BD9-81ED-4DB2-BD59-A6C34878D82A}">
                    <a16:rowId xmlns:a16="http://schemas.microsoft.com/office/drawing/2014/main" val="1240458805"/>
                  </a:ext>
                </a:extLst>
              </a:tr>
              <a:tr h="587630"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June 9-10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SAME Mid-Atlantic Small Business Conference</a:t>
                      </a:r>
                      <a:endParaRPr lang="en-US" sz="9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Society of American Military Engineers – Mid-Atlantic Chapter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Virtual event:</a:t>
                      </a:r>
                    </a:p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hlinkClick r:id="rId6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https://www.same.org/calendar/ctl/Details/Mid/7385/ItemID/6757?ContainerSrc=[G]Containers/SAME/No%20Title</a:t>
                      </a:r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</a:p>
                  </a:txBody>
                  <a:tcPr marL="68580" marR="68580" marT="34290" marB="34290" anchor="ctr"/>
                </a:tc>
                <a:extLst>
                  <a:ext uri="{0D108BD9-81ED-4DB2-BD59-A6C34878D82A}">
                    <a16:rowId xmlns:a16="http://schemas.microsoft.com/office/drawing/2014/main" val="2861173533"/>
                  </a:ext>
                </a:extLst>
              </a:tr>
              <a:tr h="854678"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June 10, 2021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Northwest Aerospace Defense Conference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Pacific Northwest Aerospace Alliance and NASA OSBP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Virtual event:</a:t>
                      </a:r>
                    </a:p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hlinkClick r:id="rId7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https://osbp.nasa.gov/regional-outreach-events.html</a:t>
                      </a:r>
                      <a:endParaRPr lang="en-US" sz="9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 anchor="ctr"/>
                </a:tc>
                <a:extLst>
                  <a:ext uri="{0D108BD9-81ED-4DB2-BD59-A6C34878D82A}">
                    <a16:rowId xmlns:a16="http://schemas.microsoft.com/office/drawing/2014/main" val="4221081730"/>
                  </a:ext>
                </a:extLst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8C51FE-49D9-314D-9957-ABBF7DDE8782}" type="slidenum">
              <a:rPr lang="en-US" smtClean="0"/>
              <a:t>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DC783A6-32C2-41F9-88F7-764BBF5C87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9622448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327" y="260310"/>
            <a:ext cx="8881109" cy="582216"/>
          </a:xfrm>
        </p:spPr>
        <p:txBody>
          <a:bodyPr/>
          <a:lstStyle/>
          <a:p>
            <a:pPr algn="ctr"/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Book" panose="020B0503020102020204" pitchFamily="34" charset="0"/>
              </a:rPr>
              <a:t>Miscellaneous Information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327" y="1345916"/>
            <a:ext cx="8821699" cy="3756590"/>
          </a:xfrm>
        </p:spPr>
        <p:txBody>
          <a:bodyPr>
            <a:normAutofit/>
          </a:bodyPr>
          <a:lstStyle/>
          <a:p>
            <a:pPr marL="257175" indent="-257175"/>
            <a:r>
              <a:rPr lang="en-US" sz="1800" dirty="0">
                <a:solidFill>
                  <a:srgbClr val="002060"/>
                </a:solidFill>
                <a:latin typeface="+mj-lt"/>
              </a:rPr>
              <a:t>Let me know if your SB is experiencing any COVID related issues or problems</a:t>
            </a:r>
          </a:p>
          <a:p>
            <a:pPr marL="257175" indent="-257175"/>
            <a:r>
              <a:rPr lang="en-US" sz="1800" dirty="0">
                <a:solidFill>
                  <a:srgbClr val="002060"/>
                </a:solidFill>
                <a:latin typeface="+mj-lt"/>
              </a:rPr>
              <a:t>For local SB resources: </a:t>
            </a:r>
            <a:r>
              <a:rPr lang="en-US" sz="1800" dirty="0">
                <a:solidFill>
                  <a:srgbClr val="002060"/>
                </a:solidFill>
                <a:latin typeface="+mj-lt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www.sba.gov/local-assistance</a:t>
            </a:r>
            <a:r>
              <a:rPr lang="en-US" sz="1800" dirty="0">
                <a:solidFill>
                  <a:srgbClr val="002060"/>
                </a:solidFill>
                <a:latin typeface="+mj-lt"/>
              </a:rPr>
              <a:t> </a:t>
            </a:r>
          </a:p>
          <a:p>
            <a:pPr marL="257175" indent="-257175"/>
            <a:r>
              <a:rPr lang="en-US" sz="1800" dirty="0">
                <a:solidFill>
                  <a:srgbClr val="002060"/>
                </a:solidFill>
                <a:latin typeface="+mj-lt"/>
              </a:rPr>
              <a:t>Updates to the NASA Enterprise Procurement Strategies: </a:t>
            </a:r>
            <a:r>
              <a:rPr lang="en-US" sz="1800" dirty="0">
                <a:solidFill>
                  <a:srgbClr val="002060"/>
                </a:solidFill>
                <a:latin typeface="+mj-lt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https://www.hq.nasa.gov/office/procurement/regs/NFS.pdf</a:t>
            </a:r>
            <a:endParaRPr lang="en-US" sz="1800" dirty="0">
              <a:solidFill>
                <a:srgbClr val="002060"/>
              </a:solidFill>
              <a:latin typeface="+mj-lt"/>
            </a:endParaRPr>
          </a:p>
          <a:p>
            <a:pPr marL="257175" indent="-257175"/>
            <a:r>
              <a:rPr lang="en-US" sz="1800" dirty="0" err="1">
                <a:solidFill>
                  <a:schemeClr val="tx1"/>
                </a:solidFill>
                <a:latin typeface="+mj-lt"/>
                <a:cs typeface="Arial" panose="020B0604020202020204" pitchFamily="34" charset="0"/>
              </a:rPr>
              <a:t>Beta.sam</a:t>
            </a:r>
            <a:r>
              <a:rPr lang="en-US" sz="1800" dirty="0">
                <a:solidFill>
                  <a:schemeClr val="tx1"/>
                </a:solidFill>
                <a:latin typeface="+mj-lt"/>
                <a:cs typeface="Arial" panose="020B0604020202020204" pitchFamily="34" charset="0"/>
              </a:rPr>
              <a:t> is transitioning to sam.gov. Estimated transition in the May timeframe.</a:t>
            </a:r>
          </a:p>
          <a:p>
            <a:pPr marL="257175" indent="-257175"/>
            <a:r>
              <a:rPr lang="en-US" sz="18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GSA Providing Automatic 180-Day Extension of Expiring Entity Registrations in SAM.gov</a:t>
            </a:r>
          </a:p>
          <a:p>
            <a:pPr marL="600075" lvl="1" indent="-257175"/>
            <a:r>
              <a:rPr lang="en-US" sz="1600" dirty="0">
                <a:solidFill>
                  <a:srgbClr val="FF0000"/>
                </a:solidFill>
              </a:rPr>
              <a:t>Applies to SAM.gov registrations that have expiration dates ranging between April 1, 2021, and September 30, 2021</a:t>
            </a:r>
          </a:p>
          <a:p>
            <a:pPr marL="600075" lvl="1" indent="-257175"/>
            <a:r>
              <a:rPr lang="en-US" sz="1500" dirty="0">
                <a:solidFill>
                  <a:srgbClr val="FF0000"/>
                </a:solidFill>
              </a:rPr>
              <a:t>Entity administrators impacted by this change will receive an email from </a:t>
            </a:r>
            <a:r>
              <a:rPr lang="en-US" sz="1500" u="sng" dirty="0">
                <a:solidFill>
                  <a:srgbClr val="FF0000"/>
                </a:solidFill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samadmin@sam.gov</a:t>
            </a:r>
            <a:r>
              <a:rPr lang="en-US" sz="1500" dirty="0">
                <a:solidFill>
                  <a:srgbClr val="FF0000"/>
                </a:solidFill>
              </a:rPr>
              <a:t> with the subject line “180-Day SAM.gov Extension Granted for [Entity Name/DUNS/CAGE].”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8C51FE-49D9-314D-9957-ABBF7DDE8782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059557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ontent Placeholder 1"/>
          <p:cNvGraphicFramePr>
            <a:graphicFrameLocks noGrp="1"/>
          </p:cNvGraphicFramePr>
          <p:nvPr>
            <p:ph idx="1"/>
          </p:nvPr>
        </p:nvGraphicFramePr>
        <p:xfrm>
          <a:off x="56509" y="1171254"/>
          <a:ext cx="8996146" cy="17602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606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4594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68954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234188">
                <a:tc>
                  <a:txBody>
                    <a:bodyPr/>
                    <a:lstStyle/>
                    <a:p>
                      <a:pPr algn="ctr"/>
                      <a:r>
                        <a:rPr lang="en-US" sz="900" dirty="0"/>
                        <a:t>Source</a:t>
                      </a:r>
                    </a:p>
                  </a:txBody>
                  <a:tcPr marL="76200" marR="76200" marT="38100" marB="381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/>
                        <a:t>Location</a:t>
                      </a:r>
                    </a:p>
                  </a:txBody>
                  <a:tcPr marL="76200" marR="76200" marT="38100" marB="38100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kern="1200" dirty="0">
                          <a:effectLst/>
                        </a:rPr>
                        <a:t>Comments</a:t>
                      </a:r>
                      <a:endParaRPr lang="en-US" sz="900" dirty="0"/>
                    </a:p>
                  </a:txBody>
                  <a:tcPr marL="76200" marR="76200" marT="38100" marB="3810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17875">
                <a:tc>
                  <a:txBody>
                    <a:bodyPr/>
                    <a:lstStyle/>
                    <a:p>
                      <a:r>
                        <a:rPr lang="en-US" sz="900" b="0" dirty="0" err="1">
                          <a:solidFill>
                            <a:schemeClr val="tx1"/>
                          </a:solidFill>
                        </a:rPr>
                        <a:t>Beta.SAM</a:t>
                      </a:r>
                      <a:endParaRPr lang="en-US" sz="900" b="0" dirty="0">
                        <a:solidFill>
                          <a:schemeClr val="tx1"/>
                        </a:solidFill>
                      </a:endParaRPr>
                    </a:p>
                  </a:txBody>
                  <a:tcPr marL="76200" marR="76200" marT="38100" marB="381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b="0" dirty="0"/>
                        <a:t>https://beta.sam.gov/</a:t>
                      </a:r>
                    </a:p>
                  </a:txBody>
                  <a:tcPr marL="76200" marR="76200" marT="38100" marB="38100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900" b="0" dirty="0"/>
                        <a:t>Federal contract opportunities website</a:t>
                      </a:r>
                    </a:p>
                  </a:txBody>
                  <a:tcPr marL="76200" marR="76200" marT="38100" marB="3810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41163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dirty="0"/>
                        <a:t>NASA Acquisition Forecast</a:t>
                      </a:r>
                    </a:p>
                  </a:txBody>
                  <a:tcPr marL="76200" marR="76200" marT="38100" marB="381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b="0" dirty="0">
                          <a:solidFill>
                            <a:schemeClr val="tx1"/>
                          </a:solidFill>
                        </a:rPr>
                        <a:t>https://www.hq.nasa.gov/office/procurement/forecast/</a:t>
                      </a:r>
                    </a:p>
                  </a:txBody>
                  <a:tcPr marL="76200" marR="76200" marT="38100" marB="38100"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dirty="0"/>
                        <a:t>Agency-wide acquisition forecast</a:t>
                      </a:r>
                    </a:p>
                  </a:txBody>
                  <a:tcPr marL="76200" marR="76200" marT="38100" marB="38100"/>
                </a:tc>
                <a:extLst>
                  <a:ext uri="{0D108BD9-81ED-4DB2-BD59-A6C34878D82A}">
                    <a16:rowId xmlns:a16="http://schemas.microsoft.com/office/drawing/2014/main" val="423354021"/>
                  </a:ext>
                </a:extLst>
              </a:tr>
              <a:tr h="223354">
                <a:tc>
                  <a:txBody>
                    <a:bodyPr/>
                    <a:lstStyle/>
                    <a:p>
                      <a:r>
                        <a:rPr lang="en-US" sz="900" b="0" dirty="0"/>
                        <a:t>NASA Solicitation and Proposal Integrated Review and Evaluation System (NSPIRES)</a:t>
                      </a:r>
                    </a:p>
                  </a:txBody>
                  <a:tcPr marL="76200" marR="76200" marT="38100" marB="381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b="0" dirty="0">
                          <a:solidFill>
                            <a:schemeClr val="tx1"/>
                          </a:solidFill>
                        </a:rPr>
                        <a:t>https://nspires.nasaprs.com/external/</a:t>
                      </a:r>
                    </a:p>
                  </a:txBody>
                  <a:tcPr marL="76200" marR="76200" marT="38100" marB="38100"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dirty="0"/>
                        <a:t>Research opportunities in science and technology</a:t>
                      </a:r>
                    </a:p>
                  </a:txBody>
                  <a:tcPr marL="76200" marR="76200" marT="38100" marB="3810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31231">
                <a:tc>
                  <a:txBody>
                    <a:bodyPr/>
                    <a:lstStyle/>
                    <a:p>
                      <a:r>
                        <a:rPr lang="en-US" sz="900" b="0" dirty="0"/>
                        <a:t>NASA Small Business Innovation Research/Small Business Technology Transfer (SBIR/STTR)</a:t>
                      </a:r>
                    </a:p>
                  </a:txBody>
                  <a:tcPr marL="76200" marR="76200" marT="38100" marB="381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b="0" dirty="0">
                          <a:solidFill>
                            <a:schemeClr val="tx1"/>
                          </a:solidFill>
                        </a:rPr>
                        <a:t>https://sbir.gsfc.nasa.gov/</a:t>
                      </a:r>
                    </a:p>
                  </a:txBody>
                  <a:tcPr marL="76200" marR="76200" marT="38100" marB="38100"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dirty="0"/>
                        <a:t>Opportunities for small, high technology companies and research institutions to participate in Federal Government sponsored R&amp;D efforts in key technology areas</a:t>
                      </a:r>
                    </a:p>
                  </a:txBody>
                  <a:tcPr marL="76200" marR="76200" marT="38100" marB="3810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28834">
                <a:tc>
                  <a:txBody>
                    <a:bodyPr/>
                    <a:lstStyle/>
                    <a:p>
                      <a:r>
                        <a:rPr lang="en-US" sz="900" b="0" dirty="0"/>
                        <a:t>NASA Active Contract List</a:t>
                      </a:r>
                    </a:p>
                  </a:txBody>
                  <a:tcPr marL="76200" marR="76200" marT="38100" marB="381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b="0" dirty="0">
                          <a:solidFill>
                            <a:schemeClr val="tx1"/>
                          </a:solidFill>
                        </a:rPr>
                        <a:t>NASA OSBP Mobile App</a:t>
                      </a:r>
                    </a:p>
                  </a:txBody>
                  <a:tcPr marL="76200" marR="76200" marT="38100" marB="38100"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dirty="0"/>
                        <a:t>Available for download on IOS and Android</a:t>
                      </a:r>
                    </a:p>
                  </a:txBody>
                  <a:tcPr marL="76200" marR="76200" marT="38100" marB="3810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343593-C7EF-7B4B-9478-17F0C6DC43BC}" type="slidenum">
              <a:rPr lang="en-US" smtClean="0"/>
              <a:t>8</a:t>
            </a:fld>
            <a:endParaRPr lang="en-US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1229413" y="150415"/>
            <a:ext cx="6858000" cy="952500"/>
          </a:xfrm>
        </p:spPr>
        <p:txBody>
          <a:bodyPr>
            <a:normAutofit/>
          </a:bodyPr>
          <a:lstStyle/>
          <a:p>
            <a:pPr algn="ctr"/>
            <a:r>
              <a:rPr lang="en-US" sz="3200" dirty="0"/>
              <a:t>Where to find opportunities</a:t>
            </a:r>
            <a:endParaRPr lang="en-US" sz="1833" dirty="0"/>
          </a:p>
        </p:txBody>
      </p:sp>
    </p:spTree>
    <p:extLst>
      <p:ext uri="{BB962C8B-B14F-4D97-AF65-F5344CB8AC3E}">
        <p14:creationId xmlns:p14="http://schemas.microsoft.com/office/powerpoint/2010/main" val="2057459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7604" y="194119"/>
            <a:ext cx="8912832" cy="747223"/>
          </a:xfrm>
        </p:spPr>
        <p:txBody>
          <a:bodyPr>
            <a:noAutofit/>
          </a:bodyPr>
          <a:lstStyle/>
          <a:p>
            <a:pPr algn="ctr"/>
            <a:r>
              <a:rPr lang="en-US" altLang="en-US" sz="2700" kern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Book" panose="020B05030201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Contact Information &amp; Links</a:t>
            </a:r>
            <a:endParaRPr lang="en-US" sz="27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Book" panose="020B0503020102020204" pitchFamily="34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138701" y="1298233"/>
            <a:ext cx="8871735" cy="3366878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altLang="en-US" sz="1500" b="1" kern="0" dirty="0">
                <a:solidFill>
                  <a:prstClr val="black"/>
                </a:solidFill>
                <a:latin typeface="Franklin Gothic Book" panose="020B0503020102020204" pitchFamily="34" charset="0"/>
                <a:sym typeface="Arial" panose="020B0604020202020204" pitchFamily="34" charset="0"/>
              </a:rPr>
              <a:t>Robert Betts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en-US" altLang="en-US" sz="1200" kern="0" dirty="0">
                <a:solidFill>
                  <a:prstClr val="black"/>
                </a:solidFill>
                <a:latin typeface="Franklin Gothic Book" panose="020B0503020102020204" pitchFamily="34" charset="0"/>
                <a:sym typeface="Arial" panose="020B0604020202020204" pitchFamily="34" charset="0"/>
              </a:rPr>
              <a:t>Small Business Specialist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en-US" altLang="en-US" sz="1200" kern="0" dirty="0">
                <a:solidFill>
                  <a:prstClr val="black"/>
                </a:solidFill>
                <a:latin typeface="Franklin Gothic Book" panose="020B0503020102020204" pitchFamily="34" charset="0"/>
                <a:sym typeface="Arial" panose="020B0604020202020204" pitchFamily="34" charset="0"/>
              </a:rPr>
              <a:t>NASA Office of Small Business Programs – Langley Research Center</a:t>
            </a:r>
          </a:p>
          <a:p>
            <a:pPr marL="0" indent="0" algn="ctr">
              <a:spcBef>
                <a:spcPts val="225"/>
              </a:spcBef>
              <a:buNone/>
            </a:pPr>
            <a:r>
              <a:rPr lang="en-US" altLang="en-US" sz="1200" b="1" dirty="0">
                <a:latin typeface="Franklin Gothic Book" panose="020B0503020102020204" pitchFamily="34" charset="0"/>
              </a:rPr>
              <a:t>Tel:</a:t>
            </a:r>
            <a:r>
              <a:rPr lang="en-US" altLang="en-US" sz="1200" dirty="0">
                <a:latin typeface="Franklin Gothic Book" panose="020B0503020102020204" pitchFamily="34" charset="0"/>
              </a:rPr>
              <a:t> (757) 864-6074</a:t>
            </a:r>
          </a:p>
          <a:p>
            <a:pPr marL="0" indent="0" algn="ctr">
              <a:spcBef>
                <a:spcPts val="225"/>
              </a:spcBef>
              <a:buNone/>
            </a:pPr>
            <a:r>
              <a:rPr lang="en-US" sz="1200" b="1" kern="0" dirty="0">
                <a:solidFill>
                  <a:prstClr val="black"/>
                </a:solidFill>
                <a:latin typeface="Franklin Gothic Book" panose="020B0503020102020204" pitchFamily="34" charset="0"/>
                <a:sym typeface="Arial" panose="020B0604020202020204" pitchFamily="34" charset="0"/>
              </a:rPr>
              <a:t>Email: </a:t>
            </a:r>
            <a:r>
              <a:rPr lang="en-US" sz="1200" b="1" kern="0" dirty="0">
                <a:solidFill>
                  <a:prstClr val="black"/>
                </a:solidFill>
                <a:latin typeface="Franklin Gothic Book" panose="020B0503020102020204" pitchFamily="34" charset="0"/>
                <a:sym typeface="Arial" panose="020B0604020202020204" pitchFamily="34" charset="0"/>
                <a:hlinkClick r:id="rId3"/>
              </a:rPr>
              <a:t>larc-S</a:t>
            </a:r>
            <a:r>
              <a:rPr lang="en-US" sz="1200" b="1" u="sng" kern="0" dirty="0">
                <a:solidFill>
                  <a:srgbClr val="0092D2"/>
                </a:solidFill>
                <a:latin typeface="Franklin Gothic Book" panose="020B0503020102020204" pitchFamily="34" charset="0"/>
                <a:sym typeface="Arial" panose="020B0604020202020204" pitchFamily="34" charset="0"/>
                <a:hlinkClick r:id="rId3"/>
              </a:rPr>
              <a:t>mallBusiness@mail.nasa.gov</a:t>
            </a:r>
            <a:endParaRPr lang="en-US" sz="1200" b="1" u="sng" kern="0" dirty="0">
              <a:solidFill>
                <a:srgbClr val="0092D2"/>
              </a:solidFill>
              <a:latin typeface="Franklin Gothic Book" panose="020B0503020102020204" pitchFamily="34" charset="0"/>
              <a:sym typeface="Arial" panose="020B0604020202020204" pitchFamily="34" charset="0"/>
            </a:endParaRPr>
          </a:p>
          <a:p>
            <a:pPr marL="0" indent="0" algn="ctr">
              <a:spcBef>
                <a:spcPts val="225"/>
              </a:spcBef>
              <a:buNone/>
            </a:pPr>
            <a:endParaRPr lang="en-US" sz="1200" b="1" u="sng" kern="0" dirty="0">
              <a:solidFill>
                <a:srgbClr val="0092D2"/>
              </a:solidFill>
              <a:latin typeface="Franklin Gothic Book" panose="020B0503020102020204" pitchFamily="34" charset="0"/>
              <a:sym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en-US" altLang="en-US" sz="1200" b="1" kern="0" dirty="0">
                <a:solidFill>
                  <a:prstClr val="black"/>
                </a:solidFill>
                <a:latin typeface="Franklin Gothic Book" panose="020B0503020102020204" pitchFamily="34" charset="0"/>
                <a:sym typeface="Arial" panose="020B0604020202020204" pitchFamily="34" charset="0"/>
              </a:rPr>
              <a:t>Website: </a:t>
            </a:r>
            <a:r>
              <a:rPr lang="en-US" altLang="en-US" sz="1200" b="1" u="sng" kern="0" dirty="0">
                <a:solidFill>
                  <a:srgbClr val="0092D2"/>
                </a:solidFill>
                <a:latin typeface="Franklin Gothic Book" panose="020B0503020102020204" pitchFamily="34" charset="0"/>
                <a:sym typeface="Arial" panose="020B0604020202020204" pitchFamily="34" charset="0"/>
                <a:hlinkClick r:id="rId4"/>
              </a:rPr>
              <a:t>www.osbp.nasa.gov</a:t>
            </a:r>
            <a:endParaRPr lang="en-US" altLang="en-US" sz="1200" b="1" u="sng" kern="0" dirty="0">
              <a:solidFill>
                <a:srgbClr val="0092D2"/>
              </a:solidFill>
              <a:latin typeface="Franklin Gothic Book" panose="020B0503020102020204" pitchFamily="34" charset="0"/>
              <a:sym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en-US" sz="1200" b="1" kern="0" dirty="0">
                <a:solidFill>
                  <a:prstClr val="black"/>
                </a:solidFill>
                <a:latin typeface="Franklin Gothic Book" panose="020B0503020102020204" pitchFamily="34" charset="0"/>
                <a:sym typeface="Arial" panose="020B0604020202020204" pitchFamily="34" charset="0"/>
              </a:rPr>
              <a:t>NASA Vendor Database via Google Forms: </a:t>
            </a:r>
            <a:r>
              <a:rPr lang="en-US" sz="1050" b="1" u="sng" dirty="0">
                <a:latin typeface="Franklin Gothic Book" panose="020B0503020102020204" pitchFamily="34" charset="0"/>
                <a:hlinkClick r:id="rId5"/>
              </a:rPr>
              <a:t>https://docs.google.com/forms/d/1X7YrIAZoC9u4eosdypPhtyLlBTXHDDxs1v4s0orJAJY/edit?usp=sharing</a:t>
            </a:r>
            <a:endParaRPr lang="en-US" sz="1050" b="1" dirty="0">
              <a:latin typeface="Franklin Gothic Book" panose="020B0503020102020204" pitchFamily="34" charset="0"/>
            </a:endParaRPr>
          </a:p>
          <a:p>
            <a:pPr marL="0" indent="0" algn="ctr">
              <a:buNone/>
            </a:pPr>
            <a:r>
              <a:rPr lang="en-US" sz="1200" dirty="0">
                <a:latin typeface="Franklin Gothic Medium" panose="020B0603020102020204" pitchFamily="34" charset="0"/>
              </a:rPr>
              <a:t>NASA Partnerships: </a:t>
            </a:r>
            <a:r>
              <a:rPr lang="en-US" sz="1200" dirty="0">
                <a:latin typeface="Franklin Gothic Medium" panose="020B0603020102020204" pitchFamily="34" charset="0"/>
                <a:hlinkClick r:id="rId6"/>
              </a:rPr>
              <a:t>www.nasa.gov/partnerships</a:t>
            </a:r>
            <a:endParaRPr lang="en-US" sz="1200" dirty="0">
              <a:latin typeface="Franklin Gothic Medium" panose="020B0603020102020204" pitchFamily="34" charset="0"/>
            </a:endParaRPr>
          </a:p>
          <a:p>
            <a:pPr marL="0" indent="0" algn="ctr">
              <a:buNone/>
            </a:pPr>
            <a:r>
              <a:rPr lang="en-US" sz="1200" dirty="0">
                <a:latin typeface="Franklin Gothic Medium" panose="020B0603020102020204" pitchFamily="34" charset="0"/>
              </a:rPr>
              <a:t>NASA Tech Transfer: </a:t>
            </a:r>
            <a:r>
              <a:rPr lang="en-US" sz="1200" b="1" dirty="0">
                <a:solidFill>
                  <a:prstClr val="black"/>
                </a:solidFill>
                <a:latin typeface="Franklin Gothic Book" panose="020B0503020102020204" pitchFamily="34" charset="0"/>
                <a:hlinkClick r:id="rId7"/>
              </a:rPr>
              <a:t>http://technology.nasa.gov</a:t>
            </a:r>
            <a:endParaRPr lang="en-US" sz="1200" b="1" dirty="0">
              <a:solidFill>
                <a:prstClr val="black"/>
              </a:solidFill>
              <a:latin typeface="Franklin Gothic Book" panose="020B0503020102020204" pitchFamily="34" charset="0"/>
            </a:endParaRPr>
          </a:p>
          <a:p>
            <a:pPr marL="0" indent="0" algn="ctr">
              <a:buNone/>
            </a:pPr>
            <a:r>
              <a:rPr lang="en-US" sz="1200" b="1" dirty="0">
                <a:solidFill>
                  <a:prstClr val="black"/>
                </a:solidFill>
                <a:latin typeface="Franklin Gothic Book" panose="020B0503020102020204" pitchFamily="34" charset="0"/>
              </a:rPr>
              <a:t>NASA SBIR/STTR: </a:t>
            </a:r>
            <a:r>
              <a:rPr lang="en-US" sz="1200" b="1" dirty="0">
                <a:solidFill>
                  <a:prstClr val="black"/>
                </a:solidFill>
                <a:latin typeface="Franklin Gothic Book" panose="020B0503020102020204" pitchFamily="34" charset="0"/>
                <a:hlinkClick r:id="rId8"/>
              </a:rPr>
              <a:t>www.sbir.nasa.gov</a:t>
            </a:r>
            <a:endParaRPr lang="en-US" sz="1200" b="1" dirty="0">
              <a:solidFill>
                <a:prstClr val="black"/>
              </a:solidFill>
              <a:latin typeface="Franklin Gothic Book" panose="020B0503020102020204" pitchFamily="34" charset="0"/>
            </a:endParaRPr>
          </a:p>
          <a:p>
            <a:pPr marL="0" indent="0" algn="ctr">
              <a:buNone/>
            </a:pPr>
            <a:r>
              <a:rPr lang="en-US" sz="1200" dirty="0">
                <a:latin typeface="Franklin Gothic Medium" panose="020B0603020102020204" pitchFamily="34" charset="0"/>
              </a:rPr>
              <a:t>2020 NASA Langley Research Center Annual Report: </a:t>
            </a:r>
            <a:r>
              <a:rPr lang="en-US" sz="1200" dirty="0">
                <a:latin typeface="Franklin Gothic Medium" panose="020B0603020102020204" pitchFamily="34" charset="0"/>
                <a:hlinkClick r:id="rId9"/>
              </a:rPr>
              <a:t>https://issuu.com/nasalangley/docs/2020_nasa_langley_annual_report?fr=sZDA1ZTI0Mjk5MDQ</a:t>
            </a:r>
            <a:r>
              <a:rPr lang="en-US" sz="1200" dirty="0">
                <a:latin typeface="Franklin Gothic Medium" panose="020B0603020102020204" pitchFamily="34" charset="0"/>
              </a:rPr>
              <a:t> </a:t>
            </a:r>
          </a:p>
        </p:txBody>
      </p:sp>
      <p:sp>
        <p:nvSpPr>
          <p:cNvPr id="11" name="Rectangle 11"/>
          <p:cNvSpPr>
            <a:spLocks/>
          </p:cNvSpPr>
          <p:nvPr/>
        </p:nvSpPr>
        <p:spPr bwMode="auto">
          <a:xfrm>
            <a:off x="4121416" y="5197682"/>
            <a:ext cx="922178" cy="1866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30479" bIns="0"/>
          <a:lstStyle>
            <a:lvl1pPr marL="39688">
              <a:defRPr sz="4200">
                <a:solidFill>
                  <a:srgbClr val="000000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1pPr>
            <a:lvl2pPr marL="742950" indent="-285750">
              <a:defRPr sz="4200">
                <a:solidFill>
                  <a:srgbClr val="000000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2pPr>
            <a:lvl3pPr marL="1143000" indent="-228600">
              <a:defRPr sz="4200">
                <a:solidFill>
                  <a:srgbClr val="000000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3pPr>
            <a:lvl4pPr marL="1600200" indent="-228600">
              <a:defRPr sz="4200">
                <a:solidFill>
                  <a:srgbClr val="000000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4pPr>
            <a:lvl5pPr marL="2057400" indent="-228600">
              <a:defRPr sz="4200">
                <a:solidFill>
                  <a:srgbClr val="000000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000000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000000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000000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000000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9pPr>
          </a:lstStyle>
          <a:p>
            <a:pPr algn="ctr"/>
            <a:r>
              <a:rPr lang="en-US" altLang="en-US" sz="900" dirty="0">
                <a:solidFill>
                  <a:prstClr val="black"/>
                </a:solidFill>
                <a:latin typeface="Gadugi" panose="020B0502040204020203" pitchFamily="34" charset="0"/>
                <a:ea typeface="MS PGothic" panose="020B0600070205080204" pitchFamily="34" charset="-128"/>
                <a:sym typeface="Calibri" panose="020F0502020204030204" pitchFamily="34" charset="0"/>
              </a:rPr>
              <a:t>@</a:t>
            </a:r>
            <a:r>
              <a:rPr lang="en-US" altLang="en-US" sz="900" dirty="0">
                <a:solidFill>
                  <a:prstClr val="black"/>
                </a:solidFill>
                <a:latin typeface="Franklin Gothic Book" panose="020B0503020102020204" pitchFamily="34" charset="0"/>
                <a:ea typeface="MS PGothic" panose="020B0600070205080204" pitchFamily="34" charset="-128"/>
                <a:sym typeface="Calibri" panose="020F0502020204030204" pitchFamily="34" charset="0"/>
              </a:rPr>
              <a:t>NASA_OSBP</a:t>
            </a:r>
          </a:p>
        </p:txBody>
      </p:sp>
      <p:sp>
        <p:nvSpPr>
          <p:cNvPr id="12" name="Rectangle 12"/>
          <p:cNvSpPr>
            <a:spLocks/>
          </p:cNvSpPr>
          <p:nvPr/>
        </p:nvSpPr>
        <p:spPr bwMode="auto">
          <a:xfrm>
            <a:off x="2552018" y="5175711"/>
            <a:ext cx="1133735" cy="1866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30479" bIns="0"/>
          <a:lstStyle>
            <a:lvl1pPr marL="39688">
              <a:defRPr sz="4200">
                <a:solidFill>
                  <a:srgbClr val="000000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1pPr>
            <a:lvl2pPr marL="742950" indent="-285750">
              <a:defRPr sz="4200">
                <a:solidFill>
                  <a:srgbClr val="000000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2pPr>
            <a:lvl3pPr marL="1143000" indent="-228600">
              <a:defRPr sz="4200">
                <a:solidFill>
                  <a:srgbClr val="000000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3pPr>
            <a:lvl4pPr marL="1600200" indent="-228600">
              <a:defRPr sz="4200">
                <a:solidFill>
                  <a:srgbClr val="000000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4pPr>
            <a:lvl5pPr marL="2057400" indent="-228600">
              <a:defRPr sz="4200">
                <a:solidFill>
                  <a:srgbClr val="000000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000000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000000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000000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000000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9pPr>
          </a:lstStyle>
          <a:p>
            <a:pPr algn="ctr"/>
            <a:r>
              <a:rPr lang="en-US" altLang="en-US" sz="900" dirty="0">
                <a:solidFill>
                  <a:prstClr val="black"/>
                </a:solidFill>
                <a:latin typeface="Franklin Gothic Book" panose="020B0503020102020204" pitchFamily="34" charset="0"/>
                <a:ea typeface="MS PGothic" panose="020B0600070205080204" pitchFamily="34" charset="-128"/>
                <a:sym typeface="Calibri" panose="020F0502020204030204" pitchFamily="34" charset="0"/>
              </a:rPr>
              <a:t>NASASmallBusiness</a:t>
            </a:r>
          </a:p>
        </p:txBody>
      </p:sp>
      <p:sp>
        <p:nvSpPr>
          <p:cNvPr id="13" name="Rectangle 15"/>
          <p:cNvSpPr>
            <a:spLocks/>
          </p:cNvSpPr>
          <p:nvPr/>
        </p:nvSpPr>
        <p:spPr bwMode="auto">
          <a:xfrm>
            <a:off x="5479256" y="5168485"/>
            <a:ext cx="1381125" cy="2201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30479" bIns="0"/>
          <a:lstStyle>
            <a:lvl1pPr marL="39688">
              <a:defRPr sz="4200">
                <a:solidFill>
                  <a:srgbClr val="000000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1pPr>
            <a:lvl2pPr marL="742950" indent="-285750">
              <a:defRPr sz="4200">
                <a:solidFill>
                  <a:srgbClr val="000000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2pPr>
            <a:lvl3pPr marL="1143000" indent="-228600">
              <a:defRPr sz="4200">
                <a:solidFill>
                  <a:srgbClr val="000000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3pPr>
            <a:lvl4pPr marL="1600200" indent="-228600">
              <a:defRPr sz="4200">
                <a:solidFill>
                  <a:srgbClr val="000000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4pPr>
            <a:lvl5pPr marL="2057400" indent="-228600">
              <a:defRPr sz="4200">
                <a:solidFill>
                  <a:srgbClr val="000000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000000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000000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000000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000000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9pPr>
          </a:lstStyle>
          <a:p>
            <a:pPr algn="ctr"/>
            <a:r>
              <a:rPr lang="en-US" altLang="en-US" sz="900" dirty="0">
                <a:solidFill>
                  <a:prstClr val="black"/>
                </a:solidFill>
                <a:latin typeface="Franklin Gothic Book" panose="020B0503020102020204" pitchFamily="34" charset="0"/>
                <a:ea typeface="MS PGothic" panose="020B0600070205080204" pitchFamily="34" charset="-128"/>
                <a:sym typeface="Calibri" panose="020F0502020204030204" pitchFamily="34" charset="0"/>
              </a:rPr>
              <a:t>NASA Vendor Database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8C51FE-49D9-314D-9957-ABBF7DDE8782}" type="slidenum">
              <a:rPr lang="en-US" smtClean="0"/>
              <a:t>9</a:t>
            </a:fld>
            <a:endParaRPr lang="en-US" dirty="0"/>
          </a:p>
        </p:txBody>
      </p:sp>
      <p:pic>
        <p:nvPicPr>
          <p:cNvPr id="14" name="Picture 13" descr="Facebook icon">
            <a:hlinkClick r:id="rId10" tooltip="OSBP on Facebook"/>
            <a:extLst>
              <a:ext uri="{FF2B5EF4-FFF2-40B4-BE49-F238E27FC236}">
                <a16:creationId xmlns:a16="http://schemas.microsoft.com/office/drawing/2014/main" id="{BA9DC0EC-EC48-49ED-92D8-15F752F04E3C}"/>
              </a:ext>
            </a:extLst>
          </p:cNvPr>
          <p:cNvPicPr/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95343" y="4714128"/>
            <a:ext cx="447083" cy="405338"/>
          </a:xfrm>
          <a:prstGeom prst="rect">
            <a:avLst/>
          </a:prstGeom>
        </p:spPr>
      </p:pic>
      <p:pic>
        <p:nvPicPr>
          <p:cNvPr id="15" name="Picture 14" descr="Twitter icon">
            <a:hlinkClick r:id="rId12" tooltip="OSBP on Twitter"/>
            <a:extLst>
              <a:ext uri="{FF2B5EF4-FFF2-40B4-BE49-F238E27FC236}">
                <a16:creationId xmlns:a16="http://schemas.microsoft.com/office/drawing/2014/main" id="{B0ADD06F-485B-4ECE-A4C0-999DC2C4444F}"/>
              </a:ext>
            </a:extLst>
          </p:cNvPr>
          <p:cNvPicPr/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5345" y="4715522"/>
            <a:ext cx="372950" cy="405337"/>
          </a:xfrm>
          <a:prstGeom prst="rect">
            <a:avLst/>
          </a:prstGeom>
        </p:spPr>
      </p:pic>
      <p:pic>
        <p:nvPicPr>
          <p:cNvPr id="16" name="Picture 15" descr="NASA Vendor Database icon">
            <a:hlinkClick r:id="rId14" tooltip="NASA Vendor Database"/>
            <a:extLst>
              <a:ext uri="{FF2B5EF4-FFF2-40B4-BE49-F238E27FC236}">
                <a16:creationId xmlns:a16="http://schemas.microsoft.com/office/drawing/2014/main" id="{39BA71D0-BB6E-4138-8802-73CE18CB7DEB}"/>
              </a:ext>
            </a:extLst>
          </p:cNvPr>
          <p:cNvPicPr/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32658" y="4714130"/>
            <a:ext cx="372950" cy="4053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05854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SBP 1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3FA7F4"/>
      </a:accent1>
      <a:accent2>
        <a:srgbClr val="FADE21"/>
      </a:accent2>
      <a:accent3>
        <a:srgbClr val="A5A5A5"/>
      </a:accent3>
      <a:accent4>
        <a:srgbClr val="FFA905"/>
      </a:accent4>
      <a:accent5>
        <a:srgbClr val="2B7AB4"/>
      </a:accent5>
      <a:accent6>
        <a:srgbClr val="70AD47"/>
      </a:accent6>
      <a:hlink>
        <a:srgbClr val="2B7AB4"/>
      </a:hlink>
      <a:folHlink>
        <a:srgbClr val="D76211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2020-10 - LCSC SB Update Center" id="{ABC65929-E2DE-4C29-88C9-406AFA4F03AC}" vid="{9E059C9A-F017-421D-817A-55DFE617E309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94bdf555-ed74-49fc-9172-35f0122ddbf1">X42FUWTPVHZK-419532041-2177</_dlc_DocId>
    <_dlc_DocIdUrl xmlns="94bdf555-ed74-49fc-9172-35f0122ddbf1">
      <Url>https://itcdcmsportal.hq.nasa.gov/organization/hqosbp/sbss/_layouts/15/DocIdRedir.aspx?ID=X42FUWTPVHZK-419532041-2177</Url>
      <Description>X42FUWTPVHZK-419532041-2177</Description>
    </_dlc_DocIdUrl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6C2E690287E9443975D2B459689C2E6" ma:contentTypeVersion="3" ma:contentTypeDescription="Create a new document." ma:contentTypeScope="" ma:versionID="a0a4d33779251b86a81dcde212ff4a4a">
  <xsd:schema xmlns:xsd="http://www.w3.org/2001/XMLSchema" xmlns:xs="http://www.w3.org/2001/XMLSchema" xmlns:p="http://schemas.microsoft.com/office/2006/metadata/properties" xmlns:ns2="94bdf555-ed74-49fc-9172-35f0122ddbf1" xmlns:ns3="aa04f444-95a2-4502-8a33-bc8688baf6ee" targetNamespace="http://schemas.microsoft.com/office/2006/metadata/properties" ma:root="true" ma:fieldsID="fdd717796140ba3a063e4b8516438c4f" ns2:_="" ns3:_="">
    <xsd:import namespace="94bdf555-ed74-49fc-9172-35f0122ddbf1"/>
    <xsd:import namespace="aa04f444-95a2-4502-8a33-bc8688baf6ee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3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4bdf555-ed74-49fc-9172-35f0122ddbf1" elementFormDefault="qualified">
    <xsd:import namespace="http://schemas.microsoft.com/office/2006/documentManagement/types"/>
    <xsd:import namespace="http://schemas.microsoft.com/office/infopath/2007/PartnerControls"/>
    <xsd:element name="_dlc_DocId" ma:index="4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5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6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a04f444-95a2-4502-8a33-bc8688baf6ee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7" ma:displayName="Content Type"/>
        <xsd:element ref="dc:title" minOccurs="0" maxOccurs="1" ma:index="3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Version=15.0.0.0, Culture=neutral, PublicKeyToken=71e9bce111e9429c</Assembly>
    <Class>Microsoft.Office.DocumentManagement.Internal.DocIdHandler</Class>
    <Data/>
    <Filter/>
  </Receiver>
</spe:Receivers>
</file>

<file path=customXml/item4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3E708B1B-0C9D-41CA-9753-14D6B23AE11C}">
  <ds:schemaRefs>
    <ds:schemaRef ds:uri="http://purl.org/dc/terms/"/>
    <ds:schemaRef ds:uri="http://www.w3.org/XML/1998/namespace"/>
    <ds:schemaRef ds:uri="http://purl.org/dc/dcmitype/"/>
    <ds:schemaRef ds:uri="http://schemas.microsoft.com/office/2006/metadata/properties"/>
    <ds:schemaRef ds:uri="http://purl.org/dc/elements/1.1/"/>
    <ds:schemaRef ds:uri="94bdf555-ed74-49fc-9172-35f0122ddbf1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aa04f444-95a2-4502-8a33-bc8688baf6ee"/>
  </ds:schemaRefs>
</ds:datastoreItem>
</file>

<file path=customXml/itemProps2.xml><?xml version="1.0" encoding="utf-8"?>
<ds:datastoreItem xmlns:ds="http://schemas.openxmlformats.org/officeDocument/2006/customXml" ds:itemID="{2ABF8156-53BC-4AF5-AC35-F60DBF64990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4bdf555-ed74-49fc-9172-35f0122ddbf1"/>
    <ds:schemaRef ds:uri="aa04f444-95a2-4502-8a33-bc8688baf6e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B5989A92-7B82-4DE3-9063-2EC03FC547ED}">
  <ds:schemaRefs>
    <ds:schemaRef ds:uri="http://schemas.microsoft.com/sharepoint/events"/>
  </ds:schemaRefs>
</ds:datastoreItem>
</file>

<file path=customXml/itemProps4.xml><?xml version="1.0" encoding="utf-8"?>
<ds:datastoreItem xmlns:ds="http://schemas.openxmlformats.org/officeDocument/2006/customXml" ds:itemID="{2DADA97A-BAA5-4DD3-845F-484E5F06D5AE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2020-10 - LCSC SB Update Center</Template>
  <TotalTime>5451</TotalTime>
  <Words>1163</Words>
  <Application>Microsoft Office PowerPoint</Application>
  <PresentationFormat>On-screen Show (16:10)</PresentationFormat>
  <Paragraphs>191</Paragraphs>
  <Slides>9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8" baseType="lpstr">
      <vt:lpstr>Arial</vt:lpstr>
      <vt:lpstr>Arial Black</vt:lpstr>
      <vt:lpstr>Calibri</vt:lpstr>
      <vt:lpstr>Franklin Gothic Book</vt:lpstr>
      <vt:lpstr>Franklin Gothic Medium</vt:lpstr>
      <vt:lpstr>Gadugi</vt:lpstr>
      <vt:lpstr>Impact</vt:lpstr>
      <vt:lpstr>Times New Roman</vt:lpstr>
      <vt:lpstr>Office Theme</vt:lpstr>
      <vt:lpstr>LCSC Small Business Update</vt:lpstr>
      <vt:lpstr>NASA Agency March FY21 Prime Goals vs. Actual Percentages Data generated April 6, 2021 from BETA.SAM.GOV</vt:lpstr>
      <vt:lpstr>LaRC March FY21 Prime Goals vs. Actual Percentages Data generated April 6, 2021 from BETA.SAM.GOV</vt:lpstr>
      <vt:lpstr>PowerPoint Presentation</vt:lpstr>
      <vt:lpstr>Learning Opportunities</vt:lpstr>
      <vt:lpstr>Outreach Events</vt:lpstr>
      <vt:lpstr>Miscellaneous Information</vt:lpstr>
      <vt:lpstr>Where to find opportunities</vt:lpstr>
      <vt:lpstr>Contact Information &amp; Links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LCSC Small Business Update</dc:title>
  <dc:creator>Betts, Robert O. (LARC-B1)</dc:creator>
  <cp:lastModifiedBy>Betts, Robert O. (LARC-B1)</cp:lastModifiedBy>
  <cp:revision>55</cp:revision>
  <cp:lastPrinted>2021-04-15T14:53:36Z</cp:lastPrinted>
  <dcterms:created xsi:type="dcterms:W3CDTF">2020-11-10T15:42:11Z</dcterms:created>
  <dcterms:modified xsi:type="dcterms:W3CDTF">2021-04-15T14:54:30Z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0x01010096C2E690287E9443975D2B459689C2E6</vt:lpwstr>
  </property>
  <property fmtid="{D5CDD505-2E9C-101B-9397-08002B2CF9AE}" pid="3" name="_dlc_DocIdItemGuid">
    <vt:lpwstr>fcdd3adc-65b1-45ed-9c77-1965f9b9be47</vt:lpwstr>
  </property>
</Properties>
</file>