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84" r:id="rId5"/>
  </p:sldMasterIdLst>
  <p:notesMasterIdLst>
    <p:notesMasterId r:id="rId15"/>
  </p:notesMasterIdLst>
  <p:sldIdLst>
    <p:sldId id="256" r:id="rId6"/>
    <p:sldId id="325" r:id="rId7"/>
    <p:sldId id="339" r:id="rId8"/>
    <p:sldId id="340" r:id="rId9"/>
    <p:sldId id="332" r:id="rId10"/>
    <p:sldId id="338" r:id="rId11"/>
    <p:sldId id="341" r:id="rId12"/>
    <p:sldId id="309" r:id="rId13"/>
    <p:sldId id="288" r:id="rId1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94"/>
  </p:normalViewPr>
  <p:slideViewPr>
    <p:cSldViewPr snapToGrid="0" snapToObjects="1">
      <p:cViewPr varScale="1">
        <p:scale>
          <a:sx n="141" d="100"/>
          <a:sy n="141" d="100"/>
        </p:scale>
        <p:origin x="1042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4" d="100"/>
          <a:sy n="94" d="100"/>
        </p:scale>
        <p:origin x="4080" y="10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76945D-8718-964F-94BE-5C93BD6376CA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E769E-F6AD-C44B-A03E-167DC459E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9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44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77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51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011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825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C0CBE-288C-D84B-B11F-1B62224BD7E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004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E769E-F6AD-C44B-A03E-167DC459EC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129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023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EE3EA-3B2F-DC4F-BC96-86F81BB2CA5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17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7675" y="935302"/>
            <a:ext cx="3686175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675" y="3001698"/>
            <a:ext cx="3686175" cy="1379802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9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92389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B242A-3E60-4C49-B406-A99D7AB16F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1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00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7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F2FB7-AB5E-AE43-A01F-40F5E36DEF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79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2"/>
            <a:ext cx="7886700" cy="7535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8E0C0565-5DE9-B643-BB78-670139D9B4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63201" y="5410728"/>
            <a:ext cx="2489454" cy="239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721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6B4144B-58AD-5D46-AB0F-46D20628E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056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9" y="381000"/>
            <a:ext cx="3944541" cy="45032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9574" y="1971675"/>
            <a:ext cx="3743325" cy="2919148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28CE1-4F5C-DE44-AEE8-B3F19C5377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3972"/>
            <a:ext cx="2489454" cy="2366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159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A56630B-2054-7648-B6CC-586C6530BCB2}"/>
              </a:ext>
            </a:extLst>
          </p:cNvPr>
          <p:cNvSpPr/>
          <p:nvPr userDrawn="1"/>
        </p:nvSpPr>
        <p:spPr>
          <a:xfrm>
            <a:off x="4571999" y="-65903"/>
            <a:ext cx="4802660" cy="58406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9574" y="381000"/>
            <a:ext cx="3743325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6836" y="381000"/>
            <a:ext cx="4357164" cy="4981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4906A7A-5BCF-1A4F-A7AC-7FAE445FE8C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9575" y="2208213"/>
            <a:ext cx="3743325" cy="30887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003C0CF-C1C7-2248-B3BC-43A8313B51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362832"/>
            <a:ext cx="2489454" cy="2878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407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1B567C2-5EC7-5141-9DE4-CEC2333B4877}"/>
              </a:ext>
            </a:extLst>
          </p:cNvPr>
          <p:cNvSpPr/>
          <p:nvPr userDrawn="1"/>
        </p:nvSpPr>
        <p:spPr>
          <a:xfrm>
            <a:off x="0" y="-40640"/>
            <a:ext cx="4572000" cy="526773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361" y="238125"/>
            <a:ext cx="3751064" cy="1333500"/>
          </a:xfrm>
        </p:spPr>
        <p:txBody>
          <a:bodyPr anchor="b">
            <a:normAutofit/>
          </a:bodyPr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2533" y="238125"/>
            <a:ext cx="4046934" cy="477100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360" y="2019300"/>
            <a:ext cx="3751063" cy="3176323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46B77-990B-0745-833B-90A5D0A98B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63201" y="5419725"/>
            <a:ext cx="2489454" cy="230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246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743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63201" y="5410729"/>
            <a:ext cx="2489454" cy="2399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87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5" r:id="rId8"/>
    <p:sldLayoutId id="2147483693" r:id="rId9"/>
    <p:sldLayoutId id="2147483694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cap="all" spc="100" baseline="0"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Impact" panose="020B080603090205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osbp.nasa.gov/award-sbia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lients.virginiasbdc.org/workshop.aspx?ekey=14041000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sbp.nasa.gov/calendar-osbp.html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osbp.nasa.gov/regional-outreach-events.html" TargetMode="External"/><Relationship Id="rId3" Type="http://schemas.openxmlformats.org/officeDocument/2006/relationships/hyperlink" Target="https://www.eventbrite.com/e/widghrs-2nd-annual-industry-day-tickets-141825394573?aff=ebdsoporgprofile" TargetMode="External"/><Relationship Id="rId7" Type="http://schemas.openxmlformats.org/officeDocument/2006/relationships/hyperlink" Target="https://www.same.org/calendar/ctl/Details/Mid/7385/ItemID/6757?ContainerSrc=%5bG%5dContainers/SAME/No%20Titl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uswcc.org/events/nsbfcs_charleston_06-03-21/" TargetMode="External"/><Relationship Id="rId5" Type="http://schemas.openxmlformats.org/officeDocument/2006/relationships/hyperlink" Target="https://www.eventbrite.com/e/nasa-hbcumsi-spring-technology-infusion-road-tour-tickets-144270267253" TargetMode="External"/><Relationship Id="rId4" Type="http://schemas.openxmlformats.org/officeDocument/2006/relationships/hyperlink" Target="https://tasc-tgic.org/event-4188798/Registratio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ba.gov/local-assistanc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suu.com/nasalangley/docs/2020_nasa_langley_annual_report?fr=sZDA1ZTI0Mjk5MDQ" TargetMode="External"/><Relationship Id="rId4" Type="http://schemas.openxmlformats.org/officeDocument/2006/relationships/hyperlink" Target="https://www.hq.nasa.gov/office/procurement/regs/NFS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bir.nasa.gov/" TargetMode="External"/><Relationship Id="rId13" Type="http://schemas.openxmlformats.org/officeDocument/2006/relationships/image" Target="../media/image8.png"/><Relationship Id="rId3" Type="http://schemas.openxmlformats.org/officeDocument/2006/relationships/hyperlink" Target="mailto:larc-SmallBusiness@mail.nasa.gov" TargetMode="External"/><Relationship Id="rId7" Type="http://schemas.openxmlformats.org/officeDocument/2006/relationships/hyperlink" Target="http://technology.nasa.gov/" TargetMode="External"/><Relationship Id="rId12" Type="http://schemas.openxmlformats.org/officeDocument/2006/relationships/hyperlink" Target="https://twitter.com/NASA_OSBP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nasa.gov/partnerships" TargetMode="External"/><Relationship Id="rId11" Type="http://schemas.openxmlformats.org/officeDocument/2006/relationships/image" Target="../media/image7.png"/><Relationship Id="rId5" Type="http://schemas.openxmlformats.org/officeDocument/2006/relationships/hyperlink" Target="https://docs.google.com/forms/d/1X7YrIAZoC9u4eosdypPhtyLlBTXHDDxs1v4s0orJAJY/edit?usp=sharing" TargetMode="External"/><Relationship Id="rId15" Type="http://schemas.openxmlformats.org/officeDocument/2006/relationships/image" Target="../media/image9.png"/><Relationship Id="rId10" Type="http://schemas.openxmlformats.org/officeDocument/2006/relationships/hyperlink" Target="https://www.facebook.com/NASASmallBusiness/" TargetMode="External"/><Relationship Id="rId4" Type="http://schemas.openxmlformats.org/officeDocument/2006/relationships/hyperlink" Target="http://www.osbp.nasa.gov/" TargetMode="External"/><Relationship Id="rId9" Type="http://schemas.openxmlformats.org/officeDocument/2006/relationships/hyperlink" Target="https://issuu.com/nasalangley/docs/2020_nasa_langley_annual_report?fr=sZDA1ZTI0Mjk5MDQ" TargetMode="External"/><Relationship Id="rId14" Type="http://schemas.openxmlformats.org/officeDocument/2006/relationships/hyperlink" Target="https://osbp.nasa.gov/vendor_databas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F17F3-0AA8-F240-8F0F-C9513770BB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LCSC Small Business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B3A536-0B5E-204C-B200-2E3FC12DDCF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Robert Betts</a:t>
            </a:r>
          </a:p>
          <a:p>
            <a:r>
              <a:rPr lang="en-US" dirty="0"/>
              <a:t>NASA Office of Small Business Programs</a:t>
            </a:r>
          </a:p>
          <a:p>
            <a:r>
              <a:rPr lang="en-US" dirty="0"/>
              <a:t>Langley Research Center</a:t>
            </a:r>
          </a:p>
          <a:p>
            <a:r>
              <a:rPr lang="en-US" dirty="0"/>
              <a:t>March 18, 2021</a:t>
            </a:r>
          </a:p>
        </p:txBody>
      </p:sp>
    </p:spTree>
    <p:extLst>
      <p:ext uri="{BB962C8B-B14F-4D97-AF65-F5344CB8AC3E}">
        <p14:creationId xmlns:p14="http://schemas.microsoft.com/office/powerpoint/2010/main" val="169252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7" y="1083107"/>
            <a:ext cx="5986463" cy="447110"/>
          </a:xfrm>
        </p:spPr>
        <p:txBody>
          <a:bodyPr>
            <a:normAutofit/>
          </a:bodyPr>
          <a:lstStyle/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5148-782F-41B3-B796-D644024D3100}" type="slidenum">
              <a:rPr lang="en-US" altLang="en-US" smtClean="0"/>
              <a:pPr/>
              <a:t>2</a:t>
            </a:fld>
            <a:endParaRPr lang="en-US" altLang="en-US" sz="750" dirty="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9724" y="305738"/>
            <a:ext cx="8932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720"/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FY 2020 LaRC SB Industry Award Winners</a:t>
            </a:r>
            <a:endParaRPr lang="en-US" sz="3200" b="1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699927"/>
              </p:ext>
            </p:extLst>
          </p:nvPr>
        </p:nvGraphicFramePr>
        <p:xfrm>
          <a:off x="102742" y="1205711"/>
          <a:ext cx="8932931" cy="3342011"/>
        </p:xfrm>
        <a:graphic>
          <a:graphicData uri="http://schemas.openxmlformats.org/drawingml/2006/table">
            <a:tbl>
              <a:tblPr firstRow="1" bandRow="1"/>
              <a:tblGrid>
                <a:gridCol w="48083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4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881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Award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Company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Business Prime Contractor of the Year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Gia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Medtrust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JV, Inc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Business Subcontractor of the Year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Coherent Applications, Inc (CAI)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008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Business Prime Contractor of the Year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Jacobs Technology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50622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Small Business Prime Contractor Excellence Award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Triple R Janitorial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384286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Large Business Prime Excellence Award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National Institute of Aerospace (NIA)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316904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BAFAE4-32F2-4AB4-9313-10C32E9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See beta.SAM.gov for updates and new opportunities!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0104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27" y="260310"/>
            <a:ext cx="8881109" cy="582216"/>
          </a:xfrm>
        </p:spPr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SBIA Nomination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27" y="1345916"/>
            <a:ext cx="8821699" cy="3756590"/>
          </a:xfrm>
        </p:spPr>
        <p:txBody>
          <a:bodyPr/>
          <a:lstStyle/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SB Industry Awards recognizes outstanding support to NASA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Categories:</a:t>
            </a:r>
          </a:p>
          <a:p>
            <a:pPr marL="600075" lvl="1" indent="-257175"/>
            <a:r>
              <a:rPr lang="en-US" sz="1500" dirty="0">
                <a:solidFill>
                  <a:srgbClr val="002060"/>
                </a:solidFill>
              </a:rPr>
              <a:t>SB Prime Contractor of the Year</a:t>
            </a:r>
          </a:p>
          <a:p>
            <a:pPr marL="600075" lvl="1" indent="-257175"/>
            <a:r>
              <a:rPr lang="en-US" sz="1500" dirty="0">
                <a:solidFill>
                  <a:srgbClr val="002060"/>
                </a:solidFill>
              </a:rPr>
              <a:t>SB Subcontractor of the Year</a:t>
            </a:r>
          </a:p>
          <a:p>
            <a:pPr marL="600075" lvl="1" indent="-257175"/>
            <a:r>
              <a:rPr lang="en-US" sz="1500" dirty="0">
                <a:solidFill>
                  <a:srgbClr val="002060"/>
                </a:solidFill>
              </a:rPr>
              <a:t>LB Prime Contractor of the Year</a:t>
            </a:r>
          </a:p>
          <a:p>
            <a:pPr marL="600075" lvl="1" indent="-257175"/>
            <a:r>
              <a:rPr lang="en-US" sz="1500" dirty="0">
                <a:solidFill>
                  <a:srgbClr val="002060"/>
                </a:solidFill>
              </a:rPr>
              <a:t>Mentor-Protégé Agreement of the Year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Criteria for each SBIA category found at: </a:t>
            </a:r>
            <a:r>
              <a:rPr lang="en-US" sz="1800" dirty="0">
                <a:solidFill>
                  <a:srgbClr val="002060"/>
                </a:solidFill>
                <a:hlinkClick r:id="rId3"/>
              </a:rPr>
              <a:t>https://osbp.nasa.gov/award-sbia.html</a:t>
            </a:r>
            <a:r>
              <a:rPr lang="en-US" sz="1800" dirty="0">
                <a:solidFill>
                  <a:srgbClr val="002060"/>
                </a:solidFill>
              </a:rPr>
              <a:t> 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NASA OSBP Call for Nominations in July</a:t>
            </a:r>
          </a:p>
          <a:p>
            <a:pPr marL="257175" indent="-257175"/>
            <a:endParaRPr lang="en-US" sz="1800" dirty="0">
              <a:solidFill>
                <a:srgbClr val="002060"/>
              </a:solidFill>
            </a:endParaRPr>
          </a:p>
          <a:p>
            <a:pPr marL="257175" indent="-257175"/>
            <a:endParaRPr lang="en-US" sz="1800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328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7" y="1083107"/>
            <a:ext cx="5986463" cy="447110"/>
          </a:xfrm>
        </p:spPr>
        <p:txBody>
          <a:bodyPr>
            <a:normAutofit/>
          </a:bodyPr>
          <a:lstStyle/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pPr algn="ctr">
              <a:defRPr/>
            </a:pPr>
            <a:endParaRPr lang="en-US" sz="1800" dirty="0">
              <a:sym typeface="Helvetica Neue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D5148-782F-41B3-B796-D644024D3100}" type="slidenum">
              <a:rPr lang="en-US" altLang="en-US" smtClean="0"/>
              <a:pPr/>
              <a:t>4</a:t>
            </a:fld>
            <a:endParaRPr lang="en-US" altLang="en-US" sz="750" dirty="0">
              <a:latin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742" y="305738"/>
            <a:ext cx="893293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720"/>
            <a:r>
              <a:rPr lang="en-US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UPCOMING LaRC OPPORTUNITIES</a:t>
            </a:r>
            <a:endParaRPr lang="en-US" sz="2700" b="1" i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250458"/>
              </p:ext>
            </p:extLst>
          </p:nvPr>
        </p:nvGraphicFramePr>
        <p:xfrm>
          <a:off x="102743" y="1205711"/>
          <a:ext cx="8932932" cy="2861951"/>
        </p:xfrm>
        <a:graphic>
          <a:graphicData uri="http://schemas.openxmlformats.org/drawingml/2006/table">
            <a:tbl>
              <a:tblPr firstRow="1" bandRow="1"/>
              <a:tblGrid>
                <a:gridCol w="2234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0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8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4214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98811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of Procurement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NAICS Code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</a:t>
                      </a:r>
                    </a:p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Dollar Value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Set-Aside</a:t>
                      </a:r>
                      <a:endParaRPr lang="en-US" sz="11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Est.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RFP/RFQ Release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Remarks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Mars Sample Return-Earth Entry Vehicle (MSR-EEV)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336414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$5M-$25M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FY21/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US" sz="1100" baseline="30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quarter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 Requirement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83046"/>
                  </a:ext>
                </a:extLst>
              </a:tr>
              <a:tr h="548640"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Simulation and Aircraft Services (SAS)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541330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$5M-$25M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3429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6858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0287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3716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17145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0574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24003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2743200" algn="l" defTabSz="685800" rtl="0" eaLnBrk="1" latinLnBrk="0" hangingPunct="1">
                        <a:defRPr sz="135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 ends: 08/31/21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Contract: Full &amp; Open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Status: Acquisition Strategy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Sciences, Technology,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Research Support Services (STARSS)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541712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&gt;$100M</a:t>
                      </a:r>
                    </a:p>
                    <a:p>
                      <a:pPr algn="ctr"/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 ends: 11/30/21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Contract: SB Set Aside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Status: Acquisition Strategy</a:t>
                      </a:r>
                      <a:r>
                        <a:rPr lang="en-US" sz="11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Development</a:t>
                      </a:r>
                      <a:endParaRPr lang="en-US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00805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Technology, Engineering, and Aerospace Mission Support (TEAMS)</a:t>
                      </a:r>
                    </a:p>
                  </a:txBody>
                  <a:tcPr marL="68580" marR="68580" marT="34290" marB="34290"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541712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&gt;$100M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 ends: 10/16/22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Contract: SB Set Aside</a:t>
                      </a:r>
                    </a:p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Status: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Text" lastClr="000000">
                        <a:tint val="20000"/>
                      </a:sys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506228"/>
                  </a:ext>
                </a:extLst>
              </a:tr>
            </a:tbl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6BAFAE4-32F2-4AB4-9313-10C32E9D9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/>
              <a:t>See beta.SAM.gov for updates and new opportunities!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59873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111" y="243189"/>
            <a:ext cx="8934253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Learning Opportunities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640783"/>
              </p:ext>
            </p:extLst>
          </p:nvPr>
        </p:nvGraphicFramePr>
        <p:xfrm>
          <a:off x="118652" y="1341953"/>
          <a:ext cx="8938314" cy="257947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56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24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12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28326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34735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82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March 24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Introduction to Selling in the Commonwealth of Virginia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Virginia Small Business Development Center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https://clients.virginiasbdc.org/workshop.aspx?ekey=140410006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806375112"/>
                  </a:ext>
                </a:extLst>
              </a:tr>
              <a:tr h="32882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TBD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40365146"/>
                  </a:ext>
                </a:extLst>
              </a:tr>
              <a:tr h="6131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19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Do Business with the Stennis Space Center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Kay Doane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SSC Small Business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637260315"/>
                  </a:ext>
                </a:extLst>
              </a:tr>
              <a:tr h="27309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16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TBD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TBD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704768531"/>
                  </a:ext>
                </a:extLst>
              </a:tr>
              <a:tr h="61317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July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OSBP Learning Series: How to Do Business with the Marshall Space Flight Center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Brock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MSFC Small Business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https://osbp.nasa.gov/calendar-osbp.html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37163270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AD1F81-D034-4373-84CC-128618D2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69084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9" y="286372"/>
            <a:ext cx="8930587" cy="585957"/>
          </a:xfrm>
        </p:spPr>
        <p:txBody>
          <a:bodyPr>
            <a:noAutofit/>
          </a:bodyPr>
          <a:lstStyle/>
          <a:p>
            <a:pPr algn="ctr"/>
            <a:r>
              <a:rPr lang="en-US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Outreach Events</a:t>
            </a:r>
            <a:endParaRPr lang="en-US" sz="27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915499"/>
              </p:ext>
            </p:extLst>
          </p:nvPr>
        </p:nvGraphicFramePr>
        <p:xfrm>
          <a:off x="85597" y="1214956"/>
          <a:ext cx="8972806" cy="409984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4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0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98733">
                  <a:extLst>
                    <a:ext uri="{9D8B030D-6E8A-4147-A177-3AD203B41FA5}">
                      <a16:colId xmlns:a16="http://schemas.microsoft.com/office/drawing/2014/main" val="578134319"/>
                    </a:ext>
                  </a:extLst>
                </a:gridCol>
              </a:tblGrid>
              <a:tr h="233161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Topic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Presenter</a:t>
                      </a:r>
                      <a:endParaRPr lang="en-US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Comments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751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March 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Women in Defense Greater Hampton Roads Chapter Industry Day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Women in Defense Greater Hampton Roads Chapter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https://www.eventbrite.com/e/widghrs-2nd-annual-industry-day-tickets-141825394573?aff=ebdsoporgprofile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86724624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U.S. Army Corps of Engineers: Industry Day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U.S. Army Corps of Engineers &amp; Tidewater Association of Service Contractors (TASC)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https://tasc-tgic.org/event-4188798/Registration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551088890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HBCU/MSI Technology Infusion Road Tour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NASA Office of STEM Engagement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https://www.eventbrite.com/e/nasa-hbcumsi-spring-technology-infusion-road-tour-tickets-144270267253</a:t>
                      </a:r>
                      <a:r>
                        <a:rPr lang="en-US" sz="9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819573660"/>
                  </a:ext>
                </a:extLst>
              </a:tr>
              <a:tr h="637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2-3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  <a:r>
                        <a:rPr lang="en-US" sz="900" baseline="300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Annual National Small Business Contracting Summit – Southeast Conference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 Women’s Chamber of Commerce and The American Small Business Chamber of Commerce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https://www.uswcc.org/events/nsbfcs_charleston_06-03-21/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240458805"/>
                  </a:ext>
                </a:extLst>
              </a:tr>
              <a:tr h="587630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9-10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SAME Mid-Atlantic Small Business Conference</a:t>
                      </a:r>
                      <a:endParaRPr lang="en-US" sz="9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Society of American Military Engineers – Mid-Atlantic Chapter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https://www.same.org/calendar/ctl/Details/Mid/7385/ItemID/6757?ContainerSrc=[G]Containers/SAME/No%20Title</a:t>
                      </a: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861173533"/>
                  </a:ext>
                </a:extLst>
              </a:tr>
              <a:tr h="85467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10, 2021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Northwest Aerospace Defense Conference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Pacific Northwest Aerospace Alliance and NASA OSBP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Virtual event:</a:t>
                      </a:r>
                    </a:p>
                    <a:p>
                      <a:pPr algn="ctr"/>
                      <a:r>
                        <a:rPr lang="en-US" sz="9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https://osbp.nasa.gov/regional-outreach-events.html</a:t>
                      </a:r>
                      <a:endParaRPr lang="en-US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422108173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783A6-32C2-41F9-88F7-764BBF5C8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62244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27" y="260310"/>
            <a:ext cx="8881109" cy="582216"/>
          </a:xfrm>
        </p:spPr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</a:rPr>
              <a:t>Miscellaneous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327" y="1345916"/>
            <a:ext cx="8821699" cy="3756590"/>
          </a:xfrm>
        </p:spPr>
        <p:txBody>
          <a:bodyPr/>
          <a:lstStyle/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2021 SBIR/STTR Phase I Award Announcement – March 18, 2021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Let me know if your SB is experiencing any COVID related issues or problems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For local SB resources: </a:t>
            </a:r>
            <a:r>
              <a:rPr lang="en-US" sz="14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www.sba.gov/local-assistance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</a:p>
          <a:p>
            <a:pPr marL="257175" indent="-257175"/>
            <a:r>
              <a:rPr lang="en-US" sz="1800" dirty="0">
                <a:solidFill>
                  <a:srgbClr val="002060"/>
                </a:solidFill>
              </a:rPr>
              <a:t>Updates to the NASA Enterprise Procurement Strategies: </a:t>
            </a:r>
            <a:r>
              <a:rPr lang="en-US" sz="1400" dirty="0">
                <a:solidFill>
                  <a:srgbClr val="00206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https://www.hq.nasa.gov/office/procurement/regs/NFS.pdf</a:t>
            </a:r>
            <a:endParaRPr lang="en-US" sz="1400" dirty="0">
              <a:solidFill>
                <a:srgbClr val="002060"/>
              </a:solidFill>
            </a:endParaRPr>
          </a:p>
          <a:p>
            <a:pPr marL="257175" indent="-257175"/>
            <a:r>
              <a:rPr lang="en-US" sz="1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 NASA Langley Research Center Annual Report: 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https://issuu.com/nasalangley/docs/2020_nasa_langley_annual_report?fr=sZDA1ZTI0Mjk5MDQ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57175" indent="-257175"/>
            <a:r>
              <a:rPr lang="en-US" sz="1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Beta.sam</a:t>
            </a:r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transitioning to sam.gov. Estimated transition in the </a:t>
            </a:r>
            <a:r>
              <a:rPr lang="en-US" sz="14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 timeframe.</a:t>
            </a:r>
            <a:endParaRPr lang="en-US" sz="1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95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</p:nvPr>
        </p:nvGraphicFramePr>
        <p:xfrm>
          <a:off x="56509" y="1171254"/>
          <a:ext cx="8996146" cy="1760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5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89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4188"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Source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/>
                        <a:t>Location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effectLst/>
                        </a:rPr>
                        <a:t>Comments</a:t>
                      </a:r>
                      <a:endParaRPr lang="en-US" sz="900" dirty="0"/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7875">
                <a:tc>
                  <a:txBody>
                    <a:bodyPr/>
                    <a:lstStyle/>
                    <a:p>
                      <a:r>
                        <a:rPr lang="en-US" sz="900" b="0" dirty="0" err="1">
                          <a:solidFill>
                            <a:schemeClr val="tx1"/>
                          </a:solidFill>
                        </a:rPr>
                        <a:t>Beta.SAM</a:t>
                      </a: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/>
                        <a:t>https://beta.sam.gov/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900" b="0" dirty="0"/>
                        <a:t>Federal contract opportunities website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1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NASA Acquisition Forecast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https://www.hq.nasa.gov/office/procurement/forecast/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Agency-wide acquisition forecast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423354021"/>
                  </a:ext>
                </a:extLst>
              </a:tr>
              <a:tr h="22335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Solicitation and Proposal Integrated Review and Evaluation System (NSPIRES)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https://nspires.nasaprs.com/external/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Research opportunities in science and technology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1231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Small Business Innovation Research/Small Business Technology Transfer (SBIR/STTR)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https://sbir.gsfc.nasa.gov/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Opportunities for small, high technology companies and research institutions to participate in Federal Government sponsored R&amp;D efforts in key technology areas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834">
                <a:tc>
                  <a:txBody>
                    <a:bodyPr/>
                    <a:lstStyle/>
                    <a:p>
                      <a:r>
                        <a:rPr lang="en-US" sz="900" b="0" dirty="0"/>
                        <a:t>NASA Active Contract List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NASA OSBP Mobile App</a:t>
                      </a:r>
                    </a:p>
                  </a:txBody>
                  <a:tcPr marL="76200" marR="76200" marT="38100" marB="3810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/>
                        <a:t>Available for download on IOS and Android</a:t>
                      </a:r>
                    </a:p>
                  </a:txBody>
                  <a:tcPr marL="76200" marR="76200" marT="38100" marB="381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43593-C7EF-7B4B-9478-17F0C6DC43BC}" type="slidenum">
              <a:rPr lang="en-US" smtClean="0"/>
              <a:t>8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29413" y="150415"/>
            <a:ext cx="6858000" cy="952500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Where to find opportunities</a:t>
            </a:r>
            <a:endParaRPr lang="en-US" sz="1833" dirty="0"/>
          </a:p>
        </p:txBody>
      </p:sp>
    </p:spTree>
    <p:extLst>
      <p:ext uri="{BB962C8B-B14F-4D97-AF65-F5344CB8AC3E}">
        <p14:creationId xmlns:p14="http://schemas.microsoft.com/office/powerpoint/2010/main" val="20574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604" y="194119"/>
            <a:ext cx="8912832" cy="747223"/>
          </a:xfrm>
        </p:spPr>
        <p:txBody>
          <a:bodyPr>
            <a:noAutofit/>
          </a:bodyPr>
          <a:lstStyle/>
          <a:p>
            <a:pPr algn="ctr"/>
            <a:r>
              <a:rPr lang="en-US" altLang="en-US" sz="2700" kern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" panose="020B05030201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Contact Information &amp; Links</a:t>
            </a:r>
            <a:endParaRPr lang="en-US" sz="27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" panose="020B05030201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38701" y="1298233"/>
            <a:ext cx="8871735" cy="336687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altLang="en-US" sz="15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Robert Betts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Small Business Specialist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en-US" sz="1200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Office of Small Business Programs – Langley Research Center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altLang="en-US" sz="1200" b="1" dirty="0">
                <a:latin typeface="Franklin Gothic Book" panose="020B0503020102020204" pitchFamily="34" charset="0"/>
              </a:rPr>
              <a:t>Tel:</a:t>
            </a:r>
            <a:r>
              <a:rPr lang="en-US" altLang="en-US" sz="1200" dirty="0">
                <a:latin typeface="Franklin Gothic Book" panose="020B0503020102020204" pitchFamily="34" charset="0"/>
              </a:rPr>
              <a:t> (757) 864-6074</a:t>
            </a:r>
          </a:p>
          <a:p>
            <a:pPr marL="0" indent="0" algn="ctr">
              <a:spcBef>
                <a:spcPts val="225"/>
              </a:spcBef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Email: </a:t>
            </a: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larc-S</a:t>
            </a:r>
            <a:r>
              <a:rPr 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3"/>
              </a:rPr>
              <a:t>mallBusiness@mail.nasa.gov</a:t>
            </a: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spcBef>
                <a:spcPts val="225"/>
              </a:spcBef>
              <a:buNone/>
            </a:pPr>
            <a:endParaRPr 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Website: </a:t>
            </a:r>
            <a:r>
              <a:rPr lang="en-US" altLang="en-US" sz="1200" b="1" u="sng" kern="0" dirty="0">
                <a:solidFill>
                  <a:srgbClr val="0092D2"/>
                </a:solidFill>
                <a:latin typeface="Franklin Gothic Book" panose="020B0503020102020204" pitchFamily="34" charset="0"/>
                <a:sym typeface="Arial" panose="020B0604020202020204" pitchFamily="34" charset="0"/>
                <a:hlinkClick r:id="rId4"/>
              </a:rPr>
              <a:t>www.osbp.nasa.gov</a:t>
            </a:r>
            <a:endParaRPr lang="en-US" altLang="en-US" sz="1200" b="1" u="sng" kern="0" dirty="0">
              <a:solidFill>
                <a:srgbClr val="0092D2"/>
              </a:solidFill>
              <a:latin typeface="Franklin Gothic Book" panose="020B0503020102020204" pitchFamily="34" charset="0"/>
              <a:sym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1200" b="1" kern="0" dirty="0">
                <a:solidFill>
                  <a:prstClr val="black"/>
                </a:solidFill>
                <a:latin typeface="Franklin Gothic Book" panose="020B0503020102020204" pitchFamily="34" charset="0"/>
                <a:sym typeface="Arial" panose="020B0604020202020204" pitchFamily="34" charset="0"/>
              </a:rPr>
              <a:t>NASA Vendor Database via Google Forms: </a:t>
            </a:r>
            <a:r>
              <a:rPr lang="en-US" sz="1050" b="1" u="sng" dirty="0">
                <a:latin typeface="Franklin Gothic Book" panose="020B0503020102020204" pitchFamily="34" charset="0"/>
                <a:hlinkClick r:id="rId5"/>
              </a:rPr>
              <a:t>https://docs.google.com/forms/d/1X7YrIAZoC9u4eosdypPhtyLlBTXHDDxs1v4s0orJAJY/edit?usp=sharing</a:t>
            </a:r>
            <a:endParaRPr lang="en-US" sz="1050" b="1" dirty="0"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Partnerships: </a:t>
            </a:r>
            <a:r>
              <a:rPr lang="en-US" sz="1200" dirty="0">
                <a:latin typeface="Franklin Gothic Medium" panose="020B0603020102020204" pitchFamily="34" charset="0"/>
                <a:hlinkClick r:id="rId6"/>
              </a:rPr>
              <a:t>www.nasa.gov/partnerships</a:t>
            </a:r>
            <a:endParaRPr lang="en-US" sz="1200" dirty="0">
              <a:latin typeface="Franklin Gothic Medium" panose="020B06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NASA Tech Transfer: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7"/>
              </a:rPr>
              <a:t>http://technology.nasa.gov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</a:rPr>
              <a:t>NASA SBIR/STTR: </a:t>
            </a:r>
            <a:r>
              <a:rPr lang="en-US" sz="1200" b="1" dirty="0">
                <a:solidFill>
                  <a:prstClr val="black"/>
                </a:solidFill>
                <a:latin typeface="Franklin Gothic Book" panose="020B0503020102020204" pitchFamily="34" charset="0"/>
                <a:hlinkClick r:id="rId8"/>
              </a:rPr>
              <a:t>www.sbir.nasa.gov</a:t>
            </a:r>
            <a:endParaRPr lang="en-US" sz="1200" b="1" dirty="0">
              <a:solidFill>
                <a:prstClr val="black"/>
              </a:solidFill>
              <a:latin typeface="Franklin Gothic Book" panose="020B0503020102020204" pitchFamily="34" charset="0"/>
            </a:endParaRPr>
          </a:p>
          <a:p>
            <a:pPr marL="0" indent="0" algn="ctr">
              <a:buNone/>
            </a:pPr>
            <a:r>
              <a:rPr lang="en-US" sz="1200" dirty="0">
                <a:latin typeface="Franklin Gothic Medium" panose="020B0603020102020204" pitchFamily="34" charset="0"/>
              </a:rPr>
              <a:t>2020 NASA Langley Research Center Annual Report: </a:t>
            </a:r>
            <a:r>
              <a:rPr lang="en-US" sz="1200" dirty="0">
                <a:latin typeface="Franklin Gothic Medium" panose="020B0603020102020204" pitchFamily="34" charset="0"/>
                <a:hlinkClick r:id="rId9"/>
              </a:rPr>
              <a:t>https://issuu.com/nasalangley/docs/2020_nasa_langley_annual_report?fr=sZDA1ZTI0Mjk5MDQ</a:t>
            </a:r>
            <a:r>
              <a:rPr lang="en-US" sz="1200" dirty="0">
                <a:latin typeface="Franklin Gothic Medium" panose="020B0603020102020204" pitchFamily="34" charset="0"/>
              </a:rPr>
              <a:t> </a:t>
            </a:r>
          </a:p>
        </p:txBody>
      </p:sp>
      <p:sp>
        <p:nvSpPr>
          <p:cNvPr id="11" name="Rectangle 11"/>
          <p:cNvSpPr>
            <a:spLocks/>
          </p:cNvSpPr>
          <p:nvPr/>
        </p:nvSpPr>
        <p:spPr bwMode="auto">
          <a:xfrm>
            <a:off x="4121416" y="5197682"/>
            <a:ext cx="922178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Gadugi" panose="020B0502040204020203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@</a:t>
            </a:r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NASA_OSBP</a:t>
            </a:r>
          </a:p>
        </p:txBody>
      </p:sp>
      <p:sp>
        <p:nvSpPr>
          <p:cNvPr id="12" name="Rectangle 12"/>
          <p:cNvSpPr>
            <a:spLocks/>
          </p:cNvSpPr>
          <p:nvPr/>
        </p:nvSpPr>
        <p:spPr bwMode="auto">
          <a:xfrm>
            <a:off x="2552018" y="5175711"/>
            <a:ext cx="1133735" cy="186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NASASmallBusiness</a:t>
            </a:r>
          </a:p>
        </p:txBody>
      </p:sp>
      <p:sp>
        <p:nvSpPr>
          <p:cNvPr id="13" name="Rectangle 15"/>
          <p:cNvSpPr>
            <a:spLocks/>
          </p:cNvSpPr>
          <p:nvPr/>
        </p:nvSpPr>
        <p:spPr bwMode="auto">
          <a:xfrm>
            <a:off x="5479256" y="5168485"/>
            <a:ext cx="1381125" cy="220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0479" bIns="0"/>
          <a:lstStyle>
            <a:lvl1pPr marL="39688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1pPr>
            <a:lvl2pPr marL="742950" indent="-28575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2pPr>
            <a:lvl3pPr marL="11430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3pPr>
            <a:lvl4pPr marL="16002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4pPr>
            <a:lvl5pPr marL="2057400" indent="-228600"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000000"/>
                </a:solidFill>
                <a:latin typeface="Gill Sans" pitchFamily="-84" charset="0"/>
                <a:ea typeface="ヒラギノ角ゴ ProN W3" pitchFamily="-84" charset="-128"/>
                <a:sym typeface="Gill Sans" pitchFamily="-84" charset="0"/>
              </a:defRPr>
            </a:lvl9pPr>
          </a:lstStyle>
          <a:p>
            <a:pPr algn="ctr"/>
            <a:r>
              <a:rPr lang="en-US" altLang="en-US" sz="900" dirty="0">
                <a:solidFill>
                  <a:prstClr val="black"/>
                </a:solidFill>
                <a:latin typeface="Franklin Gothic Book" panose="020B0503020102020204" pitchFamily="34" charset="0"/>
                <a:ea typeface="MS PGothic" panose="020B0600070205080204" pitchFamily="34" charset="-128"/>
                <a:sym typeface="Calibri" panose="020F0502020204030204" pitchFamily="34" charset="0"/>
              </a:rPr>
              <a:t>NASA Vendor Database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C51FE-49D9-314D-9957-ABBF7DDE8782}" type="slidenum">
              <a:rPr lang="en-US" smtClean="0"/>
              <a:t>9</a:t>
            </a:fld>
            <a:endParaRPr lang="en-US" dirty="0"/>
          </a:p>
        </p:txBody>
      </p:sp>
      <p:pic>
        <p:nvPicPr>
          <p:cNvPr id="14" name="Picture 13" descr="Facebook icon">
            <a:hlinkClick r:id="rId10" tooltip="OSBP on Facebook"/>
            <a:extLst>
              <a:ext uri="{FF2B5EF4-FFF2-40B4-BE49-F238E27FC236}">
                <a16:creationId xmlns:a16="http://schemas.microsoft.com/office/drawing/2014/main" id="{BA9DC0EC-EC48-49ED-92D8-15F752F04E3C}"/>
              </a:ext>
            </a:extLst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343" y="4714128"/>
            <a:ext cx="447083" cy="405338"/>
          </a:xfrm>
          <a:prstGeom prst="rect">
            <a:avLst/>
          </a:prstGeom>
        </p:spPr>
      </p:pic>
      <p:pic>
        <p:nvPicPr>
          <p:cNvPr id="15" name="Picture 14" descr="Twitter icon">
            <a:hlinkClick r:id="rId12" tooltip="OSBP on Twitter"/>
            <a:extLst>
              <a:ext uri="{FF2B5EF4-FFF2-40B4-BE49-F238E27FC236}">
                <a16:creationId xmlns:a16="http://schemas.microsoft.com/office/drawing/2014/main" id="{B0ADD06F-485B-4ECE-A4C0-999DC2C4444F}"/>
              </a:ext>
            </a:extLst>
          </p:cNvPr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45" y="4715522"/>
            <a:ext cx="372950" cy="405337"/>
          </a:xfrm>
          <a:prstGeom prst="rect">
            <a:avLst/>
          </a:prstGeom>
        </p:spPr>
      </p:pic>
      <p:pic>
        <p:nvPicPr>
          <p:cNvPr id="16" name="Picture 15" descr="NASA Vendor Database icon">
            <a:hlinkClick r:id="rId14" tooltip="NASA Vendor Database"/>
            <a:extLst>
              <a:ext uri="{FF2B5EF4-FFF2-40B4-BE49-F238E27FC236}">
                <a16:creationId xmlns:a16="http://schemas.microsoft.com/office/drawing/2014/main" id="{39BA71D0-BB6E-4138-8802-73CE18CB7DEB}"/>
              </a:ext>
            </a:extLst>
          </p:cNvPr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58" y="4714130"/>
            <a:ext cx="372950" cy="405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585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SBP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FA7F4"/>
      </a:accent1>
      <a:accent2>
        <a:srgbClr val="FADE21"/>
      </a:accent2>
      <a:accent3>
        <a:srgbClr val="A5A5A5"/>
      </a:accent3>
      <a:accent4>
        <a:srgbClr val="FFA905"/>
      </a:accent4>
      <a:accent5>
        <a:srgbClr val="2B7AB4"/>
      </a:accent5>
      <a:accent6>
        <a:srgbClr val="70AD47"/>
      </a:accent6>
      <a:hlink>
        <a:srgbClr val="2B7AB4"/>
      </a:hlink>
      <a:folHlink>
        <a:srgbClr val="D7621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10 - LCSC SB Update Center" id="{ABC65929-E2DE-4C29-88C9-406AFA4F03AC}" vid="{9E059C9A-F017-421D-817A-55DFE617E3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C2E690287E9443975D2B459689C2E6" ma:contentTypeVersion="3" ma:contentTypeDescription="Create a new document." ma:contentTypeScope="" ma:versionID="a0a4d33779251b86a81dcde212ff4a4a">
  <xsd:schema xmlns:xsd="http://www.w3.org/2001/XMLSchema" xmlns:xs="http://www.w3.org/2001/XMLSchema" xmlns:p="http://schemas.microsoft.com/office/2006/metadata/properties" xmlns:ns2="94bdf555-ed74-49fc-9172-35f0122ddbf1" xmlns:ns3="aa04f444-95a2-4502-8a33-bc8688baf6ee" targetNamespace="http://schemas.microsoft.com/office/2006/metadata/properties" ma:root="true" ma:fieldsID="fdd717796140ba3a063e4b8516438c4f" ns2:_="" ns3:_="">
    <xsd:import namespace="94bdf555-ed74-49fc-9172-35f0122ddbf1"/>
    <xsd:import namespace="aa04f444-95a2-4502-8a33-bc8688baf6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bdf555-ed74-49fc-9172-35f0122ddbf1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4f444-95a2-4502-8a33-bc8688baf6e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4bdf555-ed74-49fc-9172-35f0122ddbf1">X42FUWTPVHZK-419532041-2177</_dlc_DocId>
    <_dlc_DocIdUrl xmlns="94bdf555-ed74-49fc-9172-35f0122ddbf1">
      <Url>https://itcdcmsportal.hq.nasa.gov/organization/hqosbp/sbss/_layouts/15/DocIdRedir.aspx?ID=X42FUWTPVHZK-419532041-2177</Url>
      <Description>X42FUWTPVHZK-419532041-2177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989A92-7B82-4DE3-9063-2EC03FC547E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ABF8156-53BC-4AF5-AC35-F60DBF6499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bdf555-ed74-49fc-9172-35f0122ddbf1"/>
    <ds:schemaRef ds:uri="aa04f444-95a2-4502-8a33-bc8688baf6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08B1B-0C9D-41CA-9753-14D6B23AE11C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94bdf555-ed74-49fc-9172-35f0122ddbf1"/>
    <ds:schemaRef ds:uri="http://schemas.openxmlformats.org/package/2006/metadata/core-properties"/>
    <ds:schemaRef ds:uri="aa04f444-95a2-4502-8a33-bc8688baf6e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2DADA97A-BAA5-4DD3-845F-484E5F06D5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2020-10 - LCSC SB Update Center</Template>
  <TotalTime>4965</TotalTime>
  <Words>1085</Words>
  <Application>Microsoft Office PowerPoint</Application>
  <PresentationFormat>On-screen Show (16:10)</PresentationFormat>
  <Paragraphs>193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Arial Black</vt:lpstr>
      <vt:lpstr>Calibri</vt:lpstr>
      <vt:lpstr>Franklin Gothic Book</vt:lpstr>
      <vt:lpstr>Franklin Gothic Medium</vt:lpstr>
      <vt:lpstr>Gadugi</vt:lpstr>
      <vt:lpstr>Impact</vt:lpstr>
      <vt:lpstr>Times New Roman</vt:lpstr>
      <vt:lpstr>Office Theme</vt:lpstr>
      <vt:lpstr>LCSC Small Business Update</vt:lpstr>
      <vt:lpstr>PowerPoint Presentation</vt:lpstr>
      <vt:lpstr>SBIA Nomination Information</vt:lpstr>
      <vt:lpstr>PowerPoint Presentation</vt:lpstr>
      <vt:lpstr>Learning Opportunities</vt:lpstr>
      <vt:lpstr>Outreach Events</vt:lpstr>
      <vt:lpstr>Miscellaneous Information</vt:lpstr>
      <vt:lpstr>Where to find opportunities</vt:lpstr>
      <vt:lpstr>Contact Information &amp;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LCSC Small Business Update</dc:title>
  <dc:creator>Betts, Robert O. (LARC-B1)</dc:creator>
  <cp:lastModifiedBy>Betts, Robert O. (LARC-B1)</cp:lastModifiedBy>
  <cp:revision>48</cp:revision>
  <dcterms:created xsi:type="dcterms:W3CDTF">2020-11-10T15:42:11Z</dcterms:created>
  <dcterms:modified xsi:type="dcterms:W3CDTF">2021-03-18T16:10:52Z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0x01010096C2E690287E9443975D2B459689C2E6</vt:lpwstr>
  </property>
  <property fmtid="{D5CDD505-2E9C-101B-9397-08002B2CF9AE}" pid="3" name="_dlc_DocIdItemGuid">
    <vt:lpwstr>fcdd3adc-65b1-45ed-9c77-1965f9b9be47</vt:lpwstr>
  </property>
</Properties>
</file>