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73" r:id="rId3"/>
    <p:sldMasterId id="2147483787" r:id="rId4"/>
  </p:sldMasterIdLst>
  <p:notesMasterIdLst>
    <p:notesMasterId r:id="rId15"/>
  </p:notesMasterIdLst>
  <p:sldIdLst>
    <p:sldId id="372" r:id="rId5"/>
    <p:sldId id="383" r:id="rId6"/>
    <p:sldId id="378" r:id="rId7"/>
    <p:sldId id="380" r:id="rId8"/>
    <p:sldId id="379" r:id="rId9"/>
    <p:sldId id="384" r:id="rId10"/>
    <p:sldId id="385" r:id="rId11"/>
    <p:sldId id="386" r:id="rId12"/>
    <p:sldId id="388" r:id="rId13"/>
    <p:sldId id="38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nella, Timothy P. (LARC-B1)" initials="CTP(" lastIdx="8" clrIdx="0">
    <p:extLst>
      <p:ext uri="{19B8F6BF-5375-455C-9EA6-DF929625EA0E}">
        <p15:presenceInfo xmlns:p15="http://schemas.microsoft.com/office/powerpoint/2012/main" userId="S-1-5-21-330711430-3775241029-4075259233-70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5030" autoAdjust="0"/>
  </p:normalViewPr>
  <p:slideViewPr>
    <p:cSldViewPr snapToGrid="0">
      <p:cViewPr varScale="1">
        <p:scale>
          <a:sx n="98" d="100"/>
          <a:sy n="98" d="100"/>
        </p:scale>
        <p:origin x="108" y="168"/>
      </p:cViewPr>
      <p:guideLst/>
    </p:cSldViewPr>
  </p:slideViewPr>
  <p:outlineViewPr>
    <p:cViewPr>
      <p:scale>
        <a:sx n="33" d="100"/>
        <a:sy n="33" d="100"/>
      </p:scale>
      <p:origin x="0" y="-8928"/>
    </p:cViewPr>
  </p:outlineViewPr>
  <p:notesTextViewPr>
    <p:cViewPr>
      <p:scale>
        <a:sx n="3" d="2"/>
        <a:sy n="3" d="2"/>
      </p:scale>
      <p:origin x="0" y="0"/>
    </p:cViewPr>
  </p:notesTextViewPr>
  <p:sorterViewPr>
    <p:cViewPr>
      <p:scale>
        <a:sx n="69" d="100"/>
        <a:sy n="69" d="100"/>
      </p:scale>
      <p:origin x="0" y="0"/>
    </p:cViewPr>
  </p:sorterViewPr>
  <p:notesViewPr>
    <p:cSldViewPr snapToGrid="0">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3A7AD16-BD19-4E7D-8F67-A4E599094E2C}" type="datetimeFigureOut">
              <a:rPr lang="en-US" smtClean="0"/>
              <a:t>9/22/2020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773D0EA-160C-4F14-A490-7BC5B734519A}" type="slidenum">
              <a:rPr lang="en-US" smtClean="0"/>
              <a:t>‹#›</a:t>
            </a:fld>
            <a:endParaRPr lang="en-US" dirty="0"/>
          </a:p>
        </p:txBody>
      </p:sp>
    </p:spTree>
    <p:extLst>
      <p:ext uri="{BB962C8B-B14F-4D97-AF65-F5344CB8AC3E}">
        <p14:creationId xmlns:p14="http://schemas.microsoft.com/office/powerpoint/2010/main" val="301140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9579">
              <a:defRPr/>
            </a:pPr>
            <a:fld id="{146C0CBE-288C-D84B-B11F-1B62224BD7E3}" type="slidenum">
              <a:rPr lang="en-US">
                <a:solidFill>
                  <a:prstClr val="black"/>
                </a:solidFill>
                <a:latin typeface="Calibri" panose="020F0502020204030204"/>
              </a:rPr>
              <a:pPr defTabSz="929579">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217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41365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10659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198784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EB35260-6306-BC40-B650-C58F4BFD89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89050" y="304801"/>
            <a:ext cx="2769575" cy="840423"/>
          </a:xfrm>
          <a:prstGeom prst="rect">
            <a:avLst/>
          </a:prstGeom>
        </p:spPr>
      </p:pic>
      <p:pic>
        <p:nvPicPr>
          <p:cNvPr id="19" name="Picture 18">
            <a:extLst>
              <a:ext uri="{FF2B5EF4-FFF2-40B4-BE49-F238E27FC236}">
                <a16:creationId xmlns:a16="http://schemas.microsoft.com/office/drawing/2014/main" id="{0B8251B3-FC0C-0F4C-BF62-B7CCC07BF6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73715" y="-1060174"/>
            <a:ext cx="14212250" cy="8880343"/>
          </a:xfrm>
          <a:prstGeom prst="rect">
            <a:avLst/>
          </a:prstGeom>
        </p:spPr>
      </p:pic>
      <p:pic>
        <p:nvPicPr>
          <p:cNvPr id="24" name="Picture 23">
            <a:extLst>
              <a:ext uri="{FF2B5EF4-FFF2-40B4-BE49-F238E27FC236}">
                <a16:creationId xmlns:a16="http://schemas.microsoft.com/office/drawing/2014/main" id="{7458B7A7-591B-CD49-B601-13DCF4F688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2898" y="0"/>
            <a:ext cx="4608586" cy="6858000"/>
          </a:xfrm>
          <a:prstGeom prst="rect">
            <a:avLst/>
          </a:prstGeom>
        </p:spPr>
      </p:pic>
      <p:pic>
        <p:nvPicPr>
          <p:cNvPr id="25" name="Picture 24">
            <a:extLst>
              <a:ext uri="{FF2B5EF4-FFF2-40B4-BE49-F238E27FC236}">
                <a16:creationId xmlns:a16="http://schemas.microsoft.com/office/drawing/2014/main" id="{35007A38-E0E6-9B48-A085-8D5D65703545}"/>
              </a:ext>
            </a:extLst>
          </p:cNvPr>
          <p:cNvPicPr>
            <a:picLocks noChangeAspect="1"/>
          </p:cNvPicPr>
          <p:nvPr userDrawn="1"/>
        </p:nvPicPr>
        <p:blipFill>
          <a:blip r:embed="rId5"/>
          <a:stretch>
            <a:fillRect/>
          </a:stretch>
        </p:blipFill>
        <p:spPr>
          <a:xfrm>
            <a:off x="2704542" y="-9712"/>
            <a:ext cx="9519753" cy="5995592"/>
          </a:xfrm>
          <a:prstGeom prst="rect">
            <a:avLst/>
          </a:prstGeom>
        </p:spPr>
      </p:pic>
      <p:sp>
        <p:nvSpPr>
          <p:cNvPr id="26" name="Date Placeholder 3">
            <a:extLst>
              <a:ext uri="{FF2B5EF4-FFF2-40B4-BE49-F238E27FC236}">
                <a16:creationId xmlns:a16="http://schemas.microsoft.com/office/drawing/2014/main" id="{F1877299-0CF1-BA43-B494-9DE92EF33703}"/>
              </a:ext>
            </a:extLst>
          </p:cNvPr>
          <p:cNvSpPr>
            <a:spLocks noGrp="1"/>
          </p:cNvSpPr>
          <p:nvPr>
            <p:ph type="dt" sz="half" idx="10"/>
          </p:nvPr>
        </p:nvSpPr>
        <p:spPr>
          <a:xfrm>
            <a:off x="0" y="6356351"/>
            <a:ext cx="2743915" cy="365125"/>
          </a:xfrm>
          <a:prstGeom prst="rect">
            <a:avLst/>
          </a:prstGeom>
        </p:spPr>
        <p:txBody>
          <a:bodyPr/>
          <a:lstStyle/>
          <a:p>
            <a:fld id="{372CC95E-30A4-D744-8BC0-DDA2BE0BB564}" type="datetime1">
              <a:rPr lang="en-US" smtClean="0"/>
              <a:t>9/22/2020</a:t>
            </a:fld>
            <a:endParaRPr lang="en-US"/>
          </a:p>
        </p:txBody>
      </p:sp>
      <p:sp>
        <p:nvSpPr>
          <p:cNvPr id="27" name="Footer Placeholder 4">
            <a:extLst>
              <a:ext uri="{FF2B5EF4-FFF2-40B4-BE49-F238E27FC236}">
                <a16:creationId xmlns:a16="http://schemas.microsoft.com/office/drawing/2014/main" id="{DA1FB5A8-BF41-2C4F-B67A-90721BE256AB}"/>
              </a:ext>
            </a:extLst>
          </p:cNvPr>
          <p:cNvSpPr>
            <a:spLocks noGrp="1"/>
          </p:cNvSpPr>
          <p:nvPr>
            <p:ph type="ftr" sz="quarter" idx="11"/>
          </p:nvPr>
        </p:nvSpPr>
        <p:spPr>
          <a:xfrm>
            <a:off x="4039652" y="6356351"/>
            <a:ext cx="4115872" cy="365125"/>
          </a:xfrm>
          <a:prstGeom prst="rect">
            <a:avLst/>
          </a:prstGeom>
        </p:spPr>
        <p:txBody>
          <a:bodyPr/>
          <a:lstStyle/>
          <a:p>
            <a:endParaRPr lang="en-US" dirty="0"/>
          </a:p>
        </p:txBody>
      </p:sp>
      <p:sp>
        <p:nvSpPr>
          <p:cNvPr id="28" name="Slide Number Placeholder 5">
            <a:extLst>
              <a:ext uri="{FF2B5EF4-FFF2-40B4-BE49-F238E27FC236}">
                <a16:creationId xmlns:a16="http://schemas.microsoft.com/office/drawing/2014/main" id="{F3B632E2-06EF-EF4E-8604-C2644BFD89AF}"/>
              </a:ext>
            </a:extLst>
          </p:cNvPr>
          <p:cNvSpPr>
            <a:spLocks noGrp="1"/>
          </p:cNvSpPr>
          <p:nvPr>
            <p:ph type="sldNum" sz="quarter" idx="12"/>
          </p:nvPr>
        </p:nvSpPr>
        <p:spPr>
          <a:xfrm>
            <a:off x="9304402" y="6422340"/>
            <a:ext cx="2743915" cy="365125"/>
          </a:xfrm>
        </p:spPr>
        <p:txBody>
          <a:bodyPr/>
          <a:lstStyle/>
          <a:p>
            <a:fld id="{2E8C51FE-49D9-314D-9957-ABBF7DDE8782}" type="slidenum">
              <a:rPr lang="en-US" smtClean="0"/>
              <a:t>‹#›</a:t>
            </a:fld>
            <a:endParaRPr lang="en-US"/>
          </a:p>
        </p:txBody>
      </p:sp>
      <p:pic>
        <p:nvPicPr>
          <p:cNvPr id="29" name="Picture 28">
            <a:extLst>
              <a:ext uri="{FF2B5EF4-FFF2-40B4-BE49-F238E27FC236}">
                <a16:creationId xmlns:a16="http://schemas.microsoft.com/office/drawing/2014/main" id="{651F4AFD-9871-2A44-819E-3FC84694E8A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21690" y="3360252"/>
            <a:ext cx="9801048" cy="5801526"/>
          </a:xfrm>
          <a:prstGeom prst="rect">
            <a:avLst/>
          </a:prstGeom>
        </p:spPr>
      </p:pic>
      <p:pic>
        <p:nvPicPr>
          <p:cNvPr id="30" name="Picture 29">
            <a:extLst>
              <a:ext uri="{FF2B5EF4-FFF2-40B4-BE49-F238E27FC236}">
                <a16:creationId xmlns:a16="http://schemas.microsoft.com/office/drawing/2014/main" id="{0AE9A3B3-8767-3347-BE14-5CCCE13C11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452727">
            <a:off x="5728596" y="542884"/>
            <a:ext cx="1504114" cy="1495550"/>
          </a:xfrm>
          <a:prstGeom prst="rect">
            <a:avLst/>
          </a:prstGeom>
        </p:spPr>
      </p:pic>
      <p:pic>
        <p:nvPicPr>
          <p:cNvPr id="31" name="Picture 30">
            <a:extLst>
              <a:ext uri="{FF2B5EF4-FFF2-40B4-BE49-F238E27FC236}">
                <a16:creationId xmlns:a16="http://schemas.microsoft.com/office/drawing/2014/main" id="{90D0C47F-002D-9845-80F3-EC50A226C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91418" y="304800"/>
            <a:ext cx="2770296" cy="840423"/>
          </a:xfrm>
          <a:prstGeom prst="rect">
            <a:avLst/>
          </a:prstGeom>
        </p:spPr>
      </p:pic>
      <p:pic>
        <p:nvPicPr>
          <p:cNvPr id="32" name="Picture 31">
            <a:extLst>
              <a:ext uri="{FF2B5EF4-FFF2-40B4-BE49-F238E27FC236}">
                <a16:creationId xmlns:a16="http://schemas.microsoft.com/office/drawing/2014/main" id="{A61BFE1E-EA5F-7747-A9C7-5B9BD78AE05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944657" y="2934218"/>
            <a:ext cx="838418" cy="838200"/>
          </a:xfrm>
          <a:prstGeom prst="rect">
            <a:avLst/>
          </a:prstGeom>
        </p:spPr>
      </p:pic>
      <p:sp>
        <p:nvSpPr>
          <p:cNvPr id="33" name="TextBox 32">
            <a:extLst>
              <a:ext uri="{FF2B5EF4-FFF2-40B4-BE49-F238E27FC236}">
                <a16:creationId xmlns:a16="http://schemas.microsoft.com/office/drawing/2014/main" id="{DCFCD7B7-C4DF-804A-9ABC-5D8F78E02199}"/>
              </a:ext>
            </a:extLst>
          </p:cNvPr>
          <p:cNvSpPr txBox="1"/>
          <p:nvPr userDrawn="1"/>
        </p:nvSpPr>
        <p:spPr>
          <a:xfrm>
            <a:off x="13331054" y="1836892"/>
            <a:ext cx="184779" cy="369332"/>
          </a:xfrm>
          <a:prstGeom prst="rect">
            <a:avLst/>
          </a:prstGeom>
          <a:noFill/>
        </p:spPr>
        <p:txBody>
          <a:bodyPr wrap="none" rtlCol="0">
            <a:spAutoFit/>
          </a:bodyPr>
          <a:lstStyle/>
          <a:p>
            <a:endParaRPr lang="en-US" sz="1800" dirty="0"/>
          </a:p>
        </p:txBody>
      </p:sp>
      <p:sp>
        <p:nvSpPr>
          <p:cNvPr id="34" name="Date Placeholder 3">
            <a:extLst>
              <a:ext uri="{FF2B5EF4-FFF2-40B4-BE49-F238E27FC236}">
                <a16:creationId xmlns:a16="http://schemas.microsoft.com/office/drawing/2014/main" id="{A2E57CA6-D743-484A-942E-90A6C498DA79}"/>
              </a:ext>
            </a:extLst>
          </p:cNvPr>
          <p:cNvSpPr txBox="1">
            <a:spLocks/>
          </p:cNvSpPr>
          <p:nvPr userDrawn="1"/>
        </p:nvSpPr>
        <p:spPr>
          <a:xfrm>
            <a:off x="1482038" y="6407418"/>
            <a:ext cx="274391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err="1">
                <a:solidFill>
                  <a:schemeClr val="bg1"/>
                </a:solidFill>
                <a:latin typeface="Arial" panose="020B0604020202020204" pitchFamily="34" charset="0"/>
                <a:cs typeface="Arial" panose="020B0604020202020204" pitchFamily="34" charset="0"/>
              </a:rPr>
              <a:t>www.nasa.gov</a:t>
            </a:r>
            <a:endParaRPr lang="en-US" sz="1000" b="1"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30E9441-4993-3345-BFE8-CCC13B5E183E}"/>
              </a:ext>
            </a:extLst>
          </p:cNvPr>
          <p:cNvSpPr txBox="1"/>
          <p:nvPr userDrawn="1"/>
        </p:nvSpPr>
        <p:spPr>
          <a:xfrm>
            <a:off x="1511142" y="8507896"/>
            <a:ext cx="184779" cy="369332"/>
          </a:xfrm>
          <a:prstGeom prst="rect">
            <a:avLst/>
          </a:prstGeom>
          <a:noFill/>
        </p:spPr>
        <p:txBody>
          <a:bodyPr wrap="none" rtlCol="0">
            <a:spAutoFit/>
          </a:bodyPr>
          <a:lstStyle/>
          <a:p>
            <a:endParaRPr lang="en-US" sz="1800" dirty="0"/>
          </a:p>
        </p:txBody>
      </p:sp>
      <p:sp>
        <p:nvSpPr>
          <p:cNvPr id="36" name="TextBox 35">
            <a:extLst>
              <a:ext uri="{FF2B5EF4-FFF2-40B4-BE49-F238E27FC236}">
                <a16:creationId xmlns:a16="http://schemas.microsoft.com/office/drawing/2014/main" id="{2B44EF01-7A2D-A448-81EF-30F272A40BDC}"/>
              </a:ext>
            </a:extLst>
          </p:cNvPr>
          <p:cNvSpPr txBox="1"/>
          <p:nvPr userDrawn="1"/>
        </p:nvSpPr>
        <p:spPr>
          <a:xfrm>
            <a:off x="9954976" y="9289774"/>
            <a:ext cx="184779" cy="369332"/>
          </a:xfrm>
          <a:prstGeom prst="rect">
            <a:avLst/>
          </a:prstGeom>
          <a:noFill/>
        </p:spPr>
        <p:txBody>
          <a:bodyPr wrap="none" rtlCol="0">
            <a:spAutoFit/>
          </a:bodyPr>
          <a:lstStyle/>
          <a:p>
            <a:endParaRPr lang="en-US" sz="1800"/>
          </a:p>
        </p:txBody>
      </p:sp>
    </p:spTree>
    <p:extLst>
      <p:ext uri="{BB962C8B-B14F-4D97-AF65-F5344CB8AC3E}">
        <p14:creationId xmlns:p14="http://schemas.microsoft.com/office/powerpoint/2010/main" val="360491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3.54167E-6 -4.07407E-6 L 0.12382 -4.07407E-6 " pathEditMode="relative" rAng="0" ptsTypes="AA">
                                      <p:cBhvr>
                                        <p:cTn id="6" dur="40000" fill="hold"/>
                                        <p:tgtEl>
                                          <p:spTgt spid="19"/>
                                        </p:tgtEl>
                                        <p:attrNameLst>
                                          <p:attrName>ppt_x</p:attrName>
                                          <p:attrName>ppt_y</p:attrName>
                                        </p:attrNameLst>
                                      </p:cBhvr>
                                      <p:rCtr x="6185" y="0"/>
                                    </p:animMotion>
                                  </p:childTnLst>
                                </p:cTn>
                              </p:par>
                              <p:par>
                                <p:cTn id="7" presetID="35" presetClass="path" presetSubtype="0" decel="50000" fill="hold" nodeType="withEffect">
                                  <p:stCondLst>
                                    <p:cond delay="0"/>
                                  </p:stCondLst>
                                  <p:childTnLst>
                                    <p:animMotion origin="layout" path="M 2.70833E-6 1.11111E-6 L -0.04883 0.04329 " pathEditMode="relative" rAng="0" ptsTypes="AA">
                                      <p:cBhvr>
                                        <p:cTn id="8" dur="20000" fill="hold"/>
                                        <p:tgtEl>
                                          <p:spTgt spid="32"/>
                                        </p:tgtEl>
                                        <p:attrNameLst>
                                          <p:attrName>ppt_x</p:attrName>
                                          <p:attrName>ppt_y</p:attrName>
                                        </p:attrNameLst>
                                      </p:cBhvr>
                                      <p:rCtr x="-2448" y="2153"/>
                                    </p:animMotion>
                                  </p:childTnLst>
                                </p:cTn>
                              </p:par>
                              <p:par>
                                <p:cTn id="9" presetID="0" presetClass="path" presetSubtype="0" decel="50000" fill="hold" nodeType="withEffect">
                                  <p:stCondLst>
                                    <p:cond delay="0"/>
                                  </p:stCondLst>
                                  <p:childTnLst>
                                    <p:animMotion origin="layout" path="M -0.05768 -0.07685 L -0.0918 -0.19699 " pathEditMode="relative" rAng="0" ptsTypes="AA">
                                      <p:cBhvr>
                                        <p:cTn id="10" dur="16000" fill="hold"/>
                                        <p:tgtEl>
                                          <p:spTgt spid="29"/>
                                        </p:tgtEl>
                                        <p:attrNameLst>
                                          <p:attrName>ppt_x</p:attrName>
                                          <p:attrName>ppt_y</p:attrName>
                                        </p:attrNameLst>
                                      </p:cBhvr>
                                      <p:rCtr x="-1706" y="-6019"/>
                                    </p:animMotion>
                                  </p:childTnLst>
                                </p:cTn>
                              </p:par>
                              <p:par>
                                <p:cTn id="11" presetID="0" presetClass="path" presetSubtype="0" decel="50000" fill="hold" nodeType="withEffect">
                                  <p:stCondLst>
                                    <p:cond delay="0"/>
                                  </p:stCondLst>
                                  <p:childTnLst>
                                    <p:animMotion origin="layout" path="M -0.02591 -0.02129 L 0.05156 0.05973 " pathEditMode="relative" rAng="0" ptsTypes="AA">
                                      <p:cBhvr>
                                        <p:cTn id="12" dur="8500" fill="hold"/>
                                        <p:tgtEl>
                                          <p:spTgt spid="30"/>
                                        </p:tgtEl>
                                        <p:attrNameLst>
                                          <p:attrName>ppt_x</p:attrName>
                                          <p:attrName>ppt_y</p:attrName>
                                        </p:attrNameLst>
                                      </p:cBhvr>
                                      <p:rCtr x="3867"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1621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4747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2486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503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5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72155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37159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237178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297451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241379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29036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164035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D6CF6-6057-4CE6-951E-49A2F483726A}"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50800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D6CF6-6057-4CE6-951E-49A2F483726A}" type="datetimeFigureOut">
              <a:rPr lang="en-US" smtClean="0"/>
              <a:t>9/22/2020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33552-B3B5-4DB0-9F8A-47F03A574C3D}" type="slidenum">
              <a:rPr lang="en-US" smtClean="0"/>
              <a:t>‹#›</a:t>
            </a:fld>
            <a:endParaRPr lang="en-US" dirty="0"/>
          </a:p>
        </p:txBody>
      </p:sp>
    </p:spTree>
    <p:extLst>
      <p:ext uri="{BB962C8B-B14F-4D97-AF65-F5344CB8AC3E}">
        <p14:creationId xmlns:p14="http://schemas.microsoft.com/office/powerpoint/2010/main" val="16849085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298192" cy="6857999"/>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237743" y="5486400"/>
            <a:ext cx="1838325" cy="363220"/>
          </a:xfrm>
          <a:custGeom>
            <a:avLst/>
            <a:gdLst/>
            <a:ahLst/>
            <a:cxnLst/>
            <a:rect l="l" t="t" r="r" b="b"/>
            <a:pathLst>
              <a:path w="1838325" h="363220">
                <a:moveTo>
                  <a:pt x="1777492" y="0"/>
                </a:moveTo>
                <a:lnTo>
                  <a:pt x="60452" y="0"/>
                </a:lnTo>
                <a:lnTo>
                  <a:pt x="36920" y="4748"/>
                </a:lnTo>
                <a:lnTo>
                  <a:pt x="17705" y="17700"/>
                </a:lnTo>
                <a:lnTo>
                  <a:pt x="4750" y="36915"/>
                </a:lnTo>
                <a:lnTo>
                  <a:pt x="0" y="60452"/>
                </a:lnTo>
                <a:lnTo>
                  <a:pt x="0" y="302259"/>
                </a:lnTo>
                <a:lnTo>
                  <a:pt x="4750" y="325791"/>
                </a:lnTo>
                <a:lnTo>
                  <a:pt x="17705" y="345006"/>
                </a:lnTo>
                <a:lnTo>
                  <a:pt x="36920" y="357961"/>
                </a:lnTo>
                <a:lnTo>
                  <a:pt x="60452" y="362712"/>
                </a:lnTo>
                <a:lnTo>
                  <a:pt x="1777492" y="362712"/>
                </a:lnTo>
                <a:lnTo>
                  <a:pt x="1801028" y="357961"/>
                </a:lnTo>
                <a:lnTo>
                  <a:pt x="1820243" y="345006"/>
                </a:lnTo>
                <a:lnTo>
                  <a:pt x="1833195" y="325791"/>
                </a:lnTo>
                <a:lnTo>
                  <a:pt x="1837944" y="302259"/>
                </a:lnTo>
                <a:lnTo>
                  <a:pt x="1837944" y="60452"/>
                </a:lnTo>
                <a:lnTo>
                  <a:pt x="1833195" y="36915"/>
                </a:lnTo>
                <a:lnTo>
                  <a:pt x="1820243" y="17700"/>
                </a:lnTo>
                <a:lnTo>
                  <a:pt x="1801028" y="4748"/>
                </a:lnTo>
                <a:lnTo>
                  <a:pt x="1777492" y="0"/>
                </a:lnTo>
                <a:close/>
              </a:path>
            </a:pathLst>
          </a:custGeom>
          <a:solidFill>
            <a:srgbClr val="D5DCE4"/>
          </a:solidFill>
        </p:spPr>
        <p:txBody>
          <a:bodyPr wrap="square" lIns="0" tIns="0" rIns="0" bIns="0" rtlCol="0"/>
          <a:lstStyle/>
          <a:p>
            <a:endParaRPr/>
          </a:p>
        </p:txBody>
      </p:sp>
      <p:sp>
        <p:nvSpPr>
          <p:cNvPr id="18" name="bk object 18"/>
          <p:cNvSpPr/>
          <p:nvPr/>
        </p:nvSpPr>
        <p:spPr>
          <a:xfrm>
            <a:off x="237743" y="5486400"/>
            <a:ext cx="1838325" cy="363220"/>
          </a:xfrm>
          <a:custGeom>
            <a:avLst/>
            <a:gdLst/>
            <a:ahLst/>
            <a:cxnLst/>
            <a:rect l="l" t="t" r="r" b="b"/>
            <a:pathLst>
              <a:path w="1838325" h="363220">
                <a:moveTo>
                  <a:pt x="0" y="60452"/>
                </a:moveTo>
                <a:lnTo>
                  <a:pt x="4750" y="36915"/>
                </a:lnTo>
                <a:lnTo>
                  <a:pt x="17705" y="17700"/>
                </a:lnTo>
                <a:lnTo>
                  <a:pt x="36920" y="4748"/>
                </a:lnTo>
                <a:lnTo>
                  <a:pt x="60452" y="0"/>
                </a:lnTo>
                <a:lnTo>
                  <a:pt x="1777492" y="0"/>
                </a:lnTo>
                <a:lnTo>
                  <a:pt x="1801028" y="4748"/>
                </a:lnTo>
                <a:lnTo>
                  <a:pt x="1820243" y="17700"/>
                </a:lnTo>
                <a:lnTo>
                  <a:pt x="1833195" y="36915"/>
                </a:lnTo>
                <a:lnTo>
                  <a:pt x="1837944" y="60452"/>
                </a:lnTo>
                <a:lnTo>
                  <a:pt x="1837944" y="302259"/>
                </a:lnTo>
                <a:lnTo>
                  <a:pt x="1833195" y="325791"/>
                </a:lnTo>
                <a:lnTo>
                  <a:pt x="1820243" y="345006"/>
                </a:lnTo>
                <a:lnTo>
                  <a:pt x="1801028" y="357961"/>
                </a:lnTo>
                <a:lnTo>
                  <a:pt x="1777492" y="362712"/>
                </a:lnTo>
                <a:lnTo>
                  <a:pt x="60452" y="362712"/>
                </a:lnTo>
                <a:lnTo>
                  <a:pt x="36920" y="357961"/>
                </a:lnTo>
                <a:lnTo>
                  <a:pt x="17705" y="345006"/>
                </a:lnTo>
                <a:lnTo>
                  <a:pt x="4750" y="325791"/>
                </a:lnTo>
                <a:lnTo>
                  <a:pt x="0" y="302259"/>
                </a:lnTo>
                <a:lnTo>
                  <a:pt x="0" y="60452"/>
                </a:lnTo>
                <a:close/>
              </a:path>
            </a:pathLst>
          </a:custGeom>
          <a:ln w="12191">
            <a:solidFill>
              <a:srgbClr val="E7E6E6"/>
            </a:solidFill>
          </a:ln>
        </p:spPr>
        <p:txBody>
          <a:bodyPr wrap="square" lIns="0" tIns="0" rIns="0" bIns="0" rtlCol="0"/>
          <a:lstStyle/>
          <a:p>
            <a:endParaRPr/>
          </a:p>
        </p:txBody>
      </p:sp>
      <p:sp>
        <p:nvSpPr>
          <p:cNvPr id="2" name="Holder 2"/>
          <p:cNvSpPr>
            <a:spLocks noGrp="1"/>
          </p:cNvSpPr>
          <p:nvPr>
            <p:ph type="title"/>
          </p:nvPr>
        </p:nvSpPr>
        <p:spPr>
          <a:xfrm>
            <a:off x="72339" y="14426"/>
            <a:ext cx="12047321" cy="391795"/>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2952304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cdc.gov/coronavirus/2019-ncov/travelers/index.html" TargetMode="External"/><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hyperlink" Target="https://nasapeople.nasa.gov/coronavirus/travel_exception_form.pdf" TargetMode="Externa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FA60B5-6ACE-3445-8422-0B03E45AE0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298" y="2453873"/>
            <a:ext cx="10119772" cy="2248838"/>
          </a:xfrm>
          <a:prstGeom prst="rect">
            <a:avLst/>
          </a:prstGeom>
        </p:spPr>
      </p:pic>
      <p:sp>
        <p:nvSpPr>
          <p:cNvPr id="3" name="TextBox 2">
            <a:extLst>
              <a:ext uri="{FF2B5EF4-FFF2-40B4-BE49-F238E27FC236}">
                <a16:creationId xmlns:a16="http://schemas.microsoft.com/office/drawing/2014/main" id="{FFB2B5D9-D054-2747-808E-8C08D25100EF}"/>
              </a:ext>
            </a:extLst>
          </p:cNvPr>
          <p:cNvSpPr txBox="1"/>
          <p:nvPr/>
        </p:nvSpPr>
        <p:spPr>
          <a:xfrm>
            <a:off x="4983108" y="8600207"/>
            <a:ext cx="184683" cy="369236"/>
          </a:xfrm>
          <a:prstGeom prst="rect">
            <a:avLst/>
          </a:prstGeom>
          <a:noFill/>
        </p:spPr>
        <p:txBody>
          <a:bodyPr wrap="none" rtlCol="0">
            <a:spAutoFit/>
          </a:bodyPr>
          <a:lstStyle/>
          <a:p>
            <a:pPr defTabSz="914126"/>
            <a:endParaRPr lang="en-US" sz="1799"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DFC13868-E4B5-F248-9D28-25AF6FC1189B}"/>
              </a:ext>
            </a:extLst>
          </p:cNvPr>
          <p:cNvSpPr txBox="1"/>
          <p:nvPr/>
        </p:nvSpPr>
        <p:spPr>
          <a:xfrm>
            <a:off x="3669474" y="3876908"/>
            <a:ext cx="8725604" cy="461543"/>
          </a:xfrm>
          <a:prstGeom prst="rect">
            <a:avLst/>
          </a:prstGeom>
          <a:noFill/>
        </p:spPr>
        <p:txBody>
          <a:bodyPr wrap="square" lIns="91414" tIns="45707" rIns="91414" bIns="45707" rtlCol="0">
            <a:spAutoFit/>
          </a:bodyPr>
          <a:lstStyle/>
          <a:p>
            <a:pPr defTabSz="914126"/>
            <a:r>
              <a:rPr lang="en-US" sz="1999" spc="90" dirty="0">
                <a:solidFill>
                  <a:prstClr val="white"/>
                </a:solidFill>
                <a:latin typeface="Arial" panose="020B0604020202020204" pitchFamily="34" charset="0"/>
                <a:cs typeface="Arial" panose="020B0604020202020204" pitchFamily="34" charset="0"/>
              </a:rPr>
              <a:t>The cornerstone of </a:t>
            </a:r>
            <a:r>
              <a:rPr lang="en-US" sz="2399" spc="90" dirty="0">
                <a:solidFill>
                  <a:prstClr val="white"/>
                </a:solidFill>
                <a:latin typeface="Arial" panose="020B0604020202020204" pitchFamily="34" charset="0"/>
                <a:cs typeface="Arial" panose="020B0604020202020204" pitchFamily="34" charset="0"/>
              </a:rPr>
              <a:t>NASA’s</a:t>
            </a:r>
            <a:r>
              <a:rPr lang="en-US" sz="1999" spc="90" dirty="0">
                <a:solidFill>
                  <a:prstClr val="white"/>
                </a:solidFill>
                <a:latin typeface="Arial" panose="020B0604020202020204" pitchFamily="34" charset="0"/>
                <a:cs typeface="Arial" panose="020B0604020202020204" pitchFamily="34" charset="0"/>
              </a:rPr>
              <a:t> current and future missions</a:t>
            </a:r>
          </a:p>
        </p:txBody>
      </p:sp>
      <p:sp>
        <p:nvSpPr>
          <p:cNvPr id="6" name="TextBox 1">
            <a:extLst>
              <a:ext uri="{FF2B5EF4-FFF2-40B4-BE49-F238E27FC236}">
                <a16:creationId xmlns:a16="http://schemas.microsoft.com/office/drawing/2014/main" id="{1D7ADDB6-6D1F-A741-88C3-0518F84464AD}"/>
              </a:ext>
            </a:extLst>
          </p:cNvPr>
          <p:cNvSpPr txBox="1"/>
          <p:nvPr/>
        </p:nvSpPr>
        <p:spPr>
          <a:xfrm>
            <a:off x="1801239" y="4594625"/>
            <a:ext cx="9670949" cy="1692771"/>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14126"/>
            <a:r>
              <a:rPr lang="en-US" sz="4000" b="1" dirty="0" smtClean="0">
                <a:solidFill>
                  <a:prstClr val="white"/>
                </a:solidFill>
                <a:latin typeface="Arial" panose="020B0604020202020204" pitchFamily="34" charset="0"/>
                <a:cs typeface="Arial" panose="020B0604020202020204" pitchFamily="34" charset="0"/>
              </a:rPr>
              <a:t>LaRC Contractor Steering Council</a:t>
            </a:r>
          </a:p>
          <a:p>
            <a:pPr algn="ctr" defTabSz="914126"/>
            <a:r>
              <a:rPr lang="en-US" sz="4000" b="1" dirty="0" smtClean="0">
                <a:solidFill>
                  <a:prstClr val="white"/>
                </a:solidFill>
                <a:latin typeface="Arial" panose="020B0604020202020204" pitchFamily="34" charset="0"/>
                <a:cs typeface="Arial" panose="020B0604020202020204" pitchFamily="34" charset="0"/>
              </a:rPr>
              <a:t>September 17, 2020</a:t>
            </a:r>
            <a:endParaRPr lang="en-US" sz="4000" b="1" dirty="0">
              <a:solidFill>
                <a:prstClr val="white"/>
              </a:solidFill>
              <a:latin typeface="Arial" panose="020B0604020202020204" pitchFamily="34" charset="0"/>
              <a:cs typeface="Arial" panose="020B0604020202020204" pitchFamily="34" charset="0"/>
            </a:endParaRPr>
          </a:p>
          <a:p>
            <a:pPr defTabSz="914126"/>
            <a:endParaRPr lang="en-US"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10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On-Site Work</a:t>
            </a:r>
            <a:endParaRPr lang="en-US" dirty="0"/>
          </a:p>
        </p:txBody>
      </p:sp>
      <p:sp>
        <p:nvSpPr>
          <p:cNvPr id="3" name="Content Placeholder 2"/>
          <p:cNvSpPr>
            <a:spLocks noGrp="1"/>
          </p:cNvSpPr>
          <p:nvPr>
            <p:ph idx="1"/>
          </p:nvPr>
        </p:nvSpPr>
        <p:spPr/>
        <p:txBody>
          <a:bodyPr/>
          <a:lstStyle/>
          <a:p>
            <a:r>
              <a:rPr lang="en-US" dirty="0" smtClean="0"/>
              <a:t>Reminder – return to on-site work needs to come through your CO</a:t>
            </a:r>
          </a:p>
          <a:p>
            <a:r>
              <a:rPr lang="en-US" dirty="0" smtClean="0"/>
              <a:t>Safety Training – if you are coming onto access the center to pick up something, chairs, etc. you do not need to attend the virtual safety training.  You do need to go through the safety checklist before coming on center.</a:t>
            </a:r>
          </a:p>
          <a:p>
            <a:endParaRPr lang="en-US" dirty="0"/>
          </a:p>
        </p:txBody>
      </p:sp>
    </p:spTree>
    <p:extLst>
      <p:ext uri="{BB962C8B-B14F-4D97-AF65-F5344CB8AC3E}">
        <p14:creationId xmlns:p14="http://schemas.microsoft.com/office/powerpoint/2010/main" val="153006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Box 2"/>
          <p:cNvSpPr txBox="1"/>
          <p:nvPr/>
        </p:nvSpPr>
        <p:spPr>
          <a:xfrm>
            <a:off x="960120" y="1690688"/>
            <a:ext cx="9665208" cy="2862322"/>
          </a:xfrm>
          <a:prstGeom prst="rect">
            <a:avLst/>
          </a:prstGeom>
          <a:noFill/>
        </p:spPr>
        <p:txBody>
          <a:bodyPr wrap="square" rtlCol="0">
            <a:spAutoFit/>
          </a:bodyPr>
          <a:lstStyle/>
          <a:p>
            <a:r>
              <a:rPr lang="en-US" sz="2400" dirty="0" smtClean="0"/>
              <a:t>Section 889 Impact on Procurement</a:t>
            </a:r>
          </a:p>
          <a:p>
            <a:endParaRPr lang="en-US" sz="2400" dirty="0"/>
          </a:p>
          <a:p>
            <a:r>
              <a:rPr lang="en-US" sz="2400" dirty="0" smtClean="0"/>
              <a:t>CARES Act – What’s Next</a:t>
            </a:r>
          </a:p>
          <a:p>
            <a:endParaRPr lang="en-US" sz="2400" dirty="0"/>
          </a:p>
          <a:p>
            <a:r>
              <a:rPr lang="en-US" sz="2400" dirty="0" smtClean="0"/>
              <a:t>RTOW</a:t>
            </a:r>
          </a:p>
          <a:p>
            <a:endParaRPr lang="en-US" sz="2400" dirty="0"/>
          </a:p>
          <a:p>
            <a:endParaRPr lang="en-US" dirty="0"/>
          </a:p>
          <a:p>
            <a:endParaRPr lang="en-US" dirty="0"/>
          </a:p>
        </p:txBody>
      </p:sp>
    </p:spTree>
    <p:extLst>
      <p:ext uri="{BB962C8B-B14F-4D97-AF65-F5344CB8AC3E}">
        <p14:creationId xmlns:p14="http://schemas.microsoft.com/office/powerpoint/2010/main" val="323822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31" y="365125"/>
            <a:ext cx="10712669" cy="745445"/>
          </a:xfrm>
        </p:spPr>
        <p:txBody>
          <a:bodyPr>
            <a:normAutofit/>
          </a:bodyPr>
          <a:lstStyle/>
          <a:p>
            <a:r>
              <a:rPr lang="en-US" dirty="0" smtClean="0"/>
              <a:t>Background</a:t>
            </a:r>
            <a:endParaRPr lang="en-US" dirty="0"/>
          </a:p>
        </p:txBody>
      </p:sp>
      <p:sp>
        <p:nvSpPr>
          <p:cNvPr id="3" name="Content Placeholder 2"/>
          <p:cNvSpPr>
            <a:spLocks noGrp="1"/>
          </p:cNvSpPr>
          <p:nvPr>
            <p:ph idx="1"/>
          </p:nvPr>
        </p:nvSpPr>
        <p:spPr>
          <a:xfrm>
            <a:off x="838200" y="1289957"/>
            <a:ext cx="10515600" cy="4887006"/>
          </a:xfrm>
        </p:spPr>
        <p:txBody>
          <a:bodyPr>
            <a:normAutofit fontScale="92500"/>
          </a:bodyPr>
          <a:lstStyle/>
          <a:p>
            <a:r>
              <a:rPr lang="en-US" dirty="0"/>
              <a:t>Section 889 of the 2019 National Defense Authorization Act (NDAA) incorporated prohibitions </a:t>
            </a:r>
            <a:r>
              <a:rPr lang="en-US" dirty="0" smtClean="0"/>
              <a:t>on procuring </a:t>
            </a:r>
            <a:r>
              <a:rPr lang="en-US" dirty="0"/>
              <a:t>from several Chinese based </a:t>
            </a:r>
            <a:r>
              <a:rPr lang="en-US" dirty="0" smtClean="0"/>
              <a:t>companies</a:t>
            </a:r>
            <a:endParaRPr lang="en-US" dirty="0"/>
          </a:p>
          <a:p>
            <a:pPr lvl="1"/>
            <a:r>
              <a:rPr lang="en-US" dirty="0" smtClean="0"/>
              <a:t>Telecommunications</a:t>
            </a:r>
          </a:p>
          <a:p>
            <a:pPr lvl="1"/>
            <a:r>
              <a:rPr lang="en-US" dirty="0"/>
              <a:t>V</a:t>
            </a:r>
            <a:r>
              <a:rPr lang="en-US" dirty="0" smtClean="0"/>
              <a:t>ideo </a:t>
            </a:r>
            <a:r>
              <a:rPr lang="en-US" dirty="0"/>
              <a:t>surveillance equipment products and </a:t>
            </a:r>
            <a:r>
              <a:rPr lang="en-US" dirty="0" smtClean="0"/>
              <a:t>services</a:t>
            </a:r>
          </a:p>
          <a:p>
            <a:r>
              <a:rPr lang="en-US" dirty="0" smtClean="0"/>
              <a:t>Part </a:t>
            </a:r>
            <a:r>
              <a:rPr lang="en-US" dirty="0"/>
              <a:t>A of the Section 889 law has been around for a while. </a:t>
            </a:r>
            <a:endParaRPr lang="en-US" dirty="0" smtClean="0"/>
          </a:p>
          <a:p>
            <a:pPr lvl="1"/>
            <a:r>
              <a:rPr lang="en-US" dirty="0" smtClean="0"/>
              <a:t>Clause prohibits purchasing such equipment and services to be used in the performance of the contract. </a:t>
            </a:r>
          </a:p>
          <a:p>
            <a:r>
              <a:rPr lang="en-US" dirty="0" smtClean="0"/>
              <a:t>Part B was effective August 13</a:t>
            </a:r>
            <a:r>
              <a:rPr lang="en-US" baseline="30000" dirty="0" smtClean="0"/>
              <a:t>th</a:t>
            </a:r>
            <a:r>
              <a:rPr lang="en-US" dirty="0" smtClean="0"/>
              <a:t> and goes a giant step further</a:t>
            </a:r>
          </a:p>
          <a:p>
            <a:pPr lvl="1"/>
            <a:r>
              <a:rPr lang="en-US" dirty="0" smtClean="0"/>
              <a:t>Prohibits entering </a:t>
            </a:r>
            <a:r>
              <a:rPr lang="en-US" dirty="0"/>
              <a:t>into, extending or renewing a contract [including purchase card transactions] with an offeror </a:t>
            </a:r>
            <a:r>
              <a:rPr lang="en-US" dirty="0" smtClean="0"/>
              <a:t>that </a:t>
            </a:r>
            <a:r>
              <a:rPr lang="en-US" b="1" u="sng" dirty="0"/>
              <a:t>uses</a:t>
            </a:r>
            <a:r>
              <a:rPr lang="en-US" dirty="0"/>
              <a:t> any equipment, system, or service that </a:t>
            </a:r>
            <a:r>
              <a:rPr lang="en-US" b="1" u="sng" dirty="0"/>
              <a:t>uses</a:t>
            </a:r>
            <a:r>
              <a:rPr lang="en-US" dirty="0"/>
              <a:t> covered telecommunications equipment or services as a substantial or essential component of </a:t>
            </a:r>
            <a:r>
              <a:rPr lang="en-US" b="1" u="sng" dirty="0"/>
              <a:t>any system</a:t>
            </a:r>
            <a:r>
              <a:rPr lang="en-US" dirty="0"/>
              <a:t>, or as critical technology as part of any system </a:t>
            </a:r>
          </a:p>
        </p:txBody>
      </p:sp>
      <p:sp>
        <p:nvSpPr>
          <p:cNvPr id="4" name="Slide Number Placeholder 3"/>
          <p:cNvSpPr>
            <a:spLocks noGrp="1"/>
          </p:cNvSpPr>
          <p:nvPr>
            <p:ph type="sldNum" sz="quarter" idx="12"/>
          </p:nvPr>
        </p:nvSpPr>
        <p:spPr/>
        <p:txBody>
          <a:bodyPr/>
          <a:lstStyle/>
          <a:p>
            <a:fld id="{3DFB1783-7729-4B47-90BA-530FBB8BA88D}"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79217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748"/>
            <a:ext cx="10515600" cy="898410"/>
          </a:xfrm>
        </p:spPr>
        <p:txBody>
          <a:bodyPr/>
          <a:lstStyle/>
          <a:p>
            <a:r>
              <a:rPr lang="en-US" dirty="0" smtClean="0"/>
              <a:t>Broad Impact to Agency Contracts</a:t>
            </a:r>
            <a:endParaRPr lang="en-US" dirty="0"/>
          </a:p>
        </p:txBody>
      </p:sp>
      <p:sp>
        <p:nvSpPr>
          <p:cNvPr id="3" name="Content Placeholder 2"/>
          <p:cNvSpPr>
            <a:spLocks noGrp="1"/>
          </p:cNvSpPr>
          <p:nvPr>
            <p:ph idx="1"/>
          </p:nvPr>
        </p:nvSpPr>
        <p:spPr>
          <a:xfrm>
            <a:off x="838200" y="1147158"/>
            <a:ext cx="10515600" cy="5029805"/>
          </a:xfrm>
        </p:spPr>
        <p:txBody>
          <a:bodyPr>
            <a:normAutofit/>
          </a:bodyPr>
          <a:lstStyle/>
          <a:p>
            <a:r>
              <a:rPr lang="en-US" dirty="0" smtClean="0"/>
              <a:t>Requires </a:t>
            </a:r>
            <a:r>
              <a:rPr lang="en-US" dirty="0"/>
              <a:t>incorporation of a new </a:t>
            </a:r>
            <a:r>
              <a:rPr lang="en-US" dirty="0" smtClean="0"/>
              <a:t>clause </a:t>
            </a:r>
            <a:r>
              <a:rPr lang="en-US" dirty="0"/>
              <a:t>into most </a:t>
            </a:r>
            <a:r>
              <a:rPr lang="en-US" dirty="0" smtClean="0"/>
              <a:t>contracts</a:t>
            </a:r>
          </a:p>
          <a:p>
            <a:pPr lvl="1"/>
            <a:r>
              <a:rPr lang="en-US" dirty="0" smtClean="0"/>
              <a:t>The clause has been incorporated into impacted contracts</a:t>
            </a:r>
            <a:endParaRPr lang="en-US" dirty="0"/>
          </a:p>
          <a:p>
            <a:r>
              <a:rPr lang="en-US" dirty="0" smtClean="0"/>
              <a:t>If there is new work (e.g. new task order, contract change, option exercise), requires contractor </a:t>
            </a:r>
            <a:r>
              <a:rPr lang="en-US" dirty="0"/>
              <a:t>to complete a certification stating it complies with Part </a:t>
            </a:r>
            <a:r>
              <a:rPr lang="en-US" dirty="0" smtClean="0"/>
              <a:t>B</a:t>
            </a:r>
          </a:p>
          <a:p>
            <a:pPr lvl="1"/>
            <a:r>
              <a:rPr lang="en-US" dirty="0" smtClean="0"/>
              <a:t>OP actively working with contractors to incorporate in our most critical contracts first (e.g. CMOE, TEAMS)</a:t>
            </a:r>
          </a:p>
          <a:p>
            <a:pPr lvl="1"/>
            <a:r>
              <a:rPr lang="en-US" dirty="0" smtClean="0"/>
              <a:t>OP has already obtained certifications from 11of 19 BPA vendors, MCHFSS,  RECOM, GIS, Security, and EASSS.  </a:t>
            </a:r>
          </a:p>
          <a:p>
            <a:r>
              <a:rPr lang="en-US" dirty="0" smtClean="0"/>
              <a:t>Some good news – Can still incrementally fund contracts awarded prior </a:t>
            </a:r>
            <a:r>
              <a:rPr lang="en-US" dirty="0"/>
              <a:t>to August 13</a:t>
            </a:r>
            <a:r>
              <a:rPr lang="en-US" baseline="30000" dirty="0"/>
              <a:t>th</a:t>
            </a:r>
            <a:r>
              <a:rPr lang="en-US" dirty="0"/>
              <a:t> </a:t>
            </a:r>
            <a:endParaRPr lang="en-US" dirty="0" smtClean="0"/>
          </a:p>
          <a:p>
            <a:pPr lvl="1"/>
            <a:r>
              <a:rPr lang="en-US" dirty="0" smtClean="0"/>
              <a:t>Applies to existing </a:t>
            </a:r>
            <a:r>
              <a:rPr lang="en-US" dirty="0"/>
              <a:t>contracted work…as long as it is not new or added work.  </a:t>
            </a:r>
          </a:p>
          <a:p>
            <a:endParaRPr lang="en-US" dirty="0"/>
          </a:p>
        </p:txBody>
      </p:sp>
    </p:spTree>
    <p:extLst>
      <p:ext uri="{BB962C8B-B14F-4D97-AF65-F5344CB8AC3E}">
        <p14:creationId xmlns:p14="http://schemas.microsoft.com/office/powerpoint/2010/main" val="176743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664"/>
          </a:xfrm>
        </p:spPr>
        <p:txBody>
          <a:bodyPr/>
          <a:lstStyle/>
          <a:p>
            <a:r>
              <a:rPr lang="en-US" dirty="0" smtClean="0"/>
              <a:t>P-Card Prohibition</a:t>
            </a:r>
            <a:endParaRPr lang="en-US" dirty="0"/>
          </a:p>
        </p:txBody>
      </p:sp>
      <p:sp>
        <p:nvSpPr>
          <p:cNvPr id="3" name="Content Placeholder 2"/>
          <p:cNvSpPr>
            <a:spLocks noGrp="1"/>
          </p:cNvSpPr>
          <p:nvPr>
            <p:ph idx="1"/>
          </p:nvPr>
        </p:nvSpPr>
        <p:spPr>
          <a:xfrm>
            <a:off x="838200" y="1429790"/>
            <a:ext cx="10515600" cy="4747173"/>
          </a:xfrm>
        </p:spPr>
        <p:txBody>
          <a:bodyPr>
            <a:normAutofit fontScale="92500" lnSpcReduction="10000"/>
          </a:bodyPr>
          <a:lstStyle/>
          <a:p>
            <a:r>
              <a:rPr lang="en-US" dirty="0" smtClean="0"/>
              <a:t>Initial focus Federal Government wide was contract compliance</a:t>
            </a:r>
          </a:p>
          <a:p>
            <a:r>
              <a:rPr lang="en-US" dirty="0" smtClean="0"/>
              <a:t>With over 1700 P-Card holders – no effective way to monitor for compliance</a:t>
            </a:r>
          </a:p>
          <a:p>
            <a:pPr lvl="1"/>
            <a:r>
              <a:rPr lang="en-US" dirty="0" smtClean="0"/>
              <a:t>Card </a:t>
            </a:r>
            <a:r>
              <a:rPr lang="en-US" dirty="0"/>
              <a:t>holder would have had to </a:t>
            </a:r>
            <a:r>
              <a:rPr lang="en-US" dirty="0" smtClean="0"/>
              <a:t>include clause and obtain the certification</a:t>
            </a:r>
          </a:p>
          <a:p>
            <a:r>
              <a:rPr lang="en-US" dirty="0" smtClean="0"/>
              <a:t>Many transaction go through Amazon and other re-sellers who are not in a position to certify</a:t>
            </a:r>
          </a:p>
          <a:p>
            <a:r>
              <a:rPr lang="en-US" dirty="0" smtClean="0"/>
              <a:t>GSA still working to obtain certifications.</a:t>
            </a:r>
          </a:p>
          <a:p>
            <a:r>
              <a:rPr lang="en-US" dirty="0" smtClean="0"/>
              <a:t>Emergency exception</a:t>
            </a:r>
          </a:p>
          <a:p>
            <a:pPr lvl="1"/>
            <a:r>
              <a:rPr lang="en-US" dirty="0" smtClean="0"/>
              <a:t>Federal assistance…</a:t>
            </a:r>
            <a:r>
              <a:rPr lang="en-US" u="sng" dirty="0" smtClean="0"/>
              <a:t>to save </a:t>
            </a:r>
            <a:r>
              <a:rPr lang="en-US" u="sng" dirty="0"/>
              <a:t>lives and to protect property and public health and safety, or to lessen or avert the threat of a </a:t>
            </a:r>
            <a:r>
              <a:rPr lang="en-US" u="sng" dirty="0" smtClean="0"/>
              <a:t>catastrophe</a:t>
            </a:r>
          </a:p>
          <a:p>
            <a:pPr lvl="1"/>
            <a:r>
              <a:rPr lang="en-US" b="1" dirty="0" smtClean="0"/>
              <a:t>Process: </a:t>
            </a:r>
            <a:r>
              <a:rPr lang="en-US" dirty="0" smtClean="0"/>
              <a:t>Responsible </a:t>
            </a:r>
            <a:r>
              <a:rPr lang="en-US" dirty="0"/>
              <a:t>Organizational Director will provide written rationale for why the requirement meets the definition of an Emergency to Susan McClain and Tim Cannella, who will then coordinate the request with SMAO and OCC</a:t>
            </a:r>
          </a:p>
        </p:txBody>
      </p:sp>
    </p:spTree>
    <p:extLst>
      <p:ext uri="{BB962C8B-B14F-4D97-AF65-F5344CB8AC3E}">
        <p14:creationId xmlns:p14="http://schemas.microsoft.com/office/powerpoint/2010/main" val="2620006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a:bodyPr>
          <a:lstStyle/>
          <a:p>
            <a:r>
              <a:rPr lang="en-US" dirty="0" smtClean="0"/>
              <a:t>CARES Act – What is Next?</a:t>
            </a:r>
            <a:endParaRPr lang="en-US" dirty="0"/>
          </a:p>
        </p:txBody>
      </p:sp>
      <p:sp>
        <p:nvSpPr>
          <p:cNvPr id="3" name="Content Placeholder 2"/>
          <p:cNvSpPr>
            <a:spLocks noGrp="1"/>
          </p:cNvSpPr>
          <p:nvPr>
            <p:ph idx="1"/>
          </p:nvPr>
        </p:nvSpPr>
        <p:spPr>
          <a:xfrm>
            <a:off x="838200" y="1712422"/>
            <a:ext cx="10515600" cy="4464541"/>
          </a:xfrm>
        </p:spPr>
        <p:txBody>
          <a:bodyPr/>
          <a:lstStyle/>
          <a:p>
            <a:r>
              <a:rPr lang="en-US" dirty="0" smtClean="0"/>
              <a:t>The CARES Act expires September 30</a:t>
            </a:r>
          </a:p>
          <a:p>
            <a:r>
              <a:rPr lang="en-US" dirty="0" smtClean="0"/>
              <a:t>Beginning October 1, NASA will use </a:t>
            </a:r>
            <a:r>
              <a:rPr lang="en-US" dirty="0"/>
              <a:t>existing </a:t>
            </a:r>
            <a:r>
              <a:rPr lang="en-US" dirty="0" smtClean="0"/>
              <a:t>FAR </a:t>
            </a:r>
            <a:r>
              <a:rPr lang="en-US" dirty="0"/>
              <a:t>52.242-15 Stop Work Order or NFS 1852.242-72 Denied Access to NASA Facilities </a:t>
            </a:r>
            <a:r>
              <a:rPr lang="en-US" dirty="0" smtClean="0"/>
              <a:t>to </a:t>
            </a:r>
            <a:r>
              <a:rPr lang="en-US" dirty="0"/>
              <a:t>enable Contractors to maintain its readiness to assume full contractor performance immediately once it is deemed safe to do </a:t>
            </a:r>
            <a:r>
              <a:rPr lang="en-US" dirty="0" smtClean="0"/>
              <a:t>so</a:t>
            </a:r>
          </a:p>
          <a:p>
            <a:r>
              <a:rPr lang="en-US" dirty="0" smtClean="0"/>
              <a:t>These clauses authorize </a:t>
            </a:r>
            <a:r>
              <a:rPr lang="en-US" dirty="0"/>
              <a:t>reimbursement of certain costs for the Contractor to maintain readiness while access is restricted to the facility</a:t>
            </a:r>
          </a:p>
        </p:txBody>
      </p:sp>
    </p:spTree>
    <p:extLst>
      <p:ext uri="{BB962C8B-B14F-4D97-AF65-F5344CB8AC3E}">
        <p14:creationId xmlns:p14="http://schemas.microsoft.com/office/powerpoint/2010/main" val="999041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a:bodyPr>
          <a:lstStyle/>
          <a:p>
            <a:r>
              <a:rPr lang="en-US" dirty="0" smtClean="0"/>
              <a:t>OP Next Steps</a:t>
            </a:r>
            <a:endParaRPr lang="en-US" dirty="0"/>
          </a:p>
        </p:txBody>
      </p:sp>
      <p:sp>
        <p:nvSpPr>
          <p:cNvPr id="3" name="Content Placeholder 2"/>
          <p:cNvSpPr>
            <a:spLocks noGrp="1"/>
          </p:cNvSpPr>
          <p:nvPr>
            <p:ph idx="1"/>
          </p:nvPr>
        </p:nvSpPr>
        <p:spPr>
          <a:xfrm>
            <a:off x="838200" y="1712422"/>
            <a:ext cx="10515600" cy="4464541"/>
          </a:xfrm>
        </p:spPr>
        <p:txBody>
          <a:bodyPr>
            <a:normAutofit/>
          </a:bodyPr>
          <a:lstStyle/>
          <a:p>
            <a:pPr marL="0" indent="0">
              <a:buNone/>
            </a:pPr>
            <a:r>
              <a:rPr lang="en-US" dirty="0" smtClean="0"/>
              <a:t> </a:t>
            </a:r>
          </a:p>
          <a:p>
            <a:r>
              <a:rPr lang="en-US" dirty="0" smtClean="0"/>
              <a:t>Notify contractors who have a current agreement of the proposed change </a:t>
            </a:r>
          </a:p>
          <a:p>
            <a:r>
              <a:rPr lang="en-US" dirty="0" smtClean="0"/>
              <a:t>Issue a contract mod to modify the current agreement using the authority of FAR 52.242-15 or 1852.242-72 and language provided by HQ OP </a:t>
            </a:r>
          </a:p>
          <a:p>
            <a:r>
              <a:rPr lang="en-US" dirty="0" smtClean="0"/>
              <a:t>Finalize Agreement in the existing database</a:t>
            </a:r>
          </a:p>
        </p:txBody>
      </p:sp>
    </p:spTree>
    <p:extLst>
      <p:ext uri="{BB962C8B-B14F-4D97-AF65-F5344CB8AC3E}">
        <p14:creationId xmlns:p14="http://schemas.microsoft.com/office/powerpoint/2010/main" val="403765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a:bodyPr>
          <a:lstStyle/>
          <a:p>
            <a:r>
              <a:rPr lang="en-US" dirty="0" smtClean="0"/>
              <a:t>Important Info </a:t>
            </a:r>
            <a:endParaRPr lang="en-US" dirty="0"/>
          </a:p>
        </p:txBody>
      </p:sp>
      <p:sp>
        <p:nvSpPr>
          <p:cNvPr id="3" name="Content Placeholder 2"/>
          <p:cNvSpPr>
            <a:spLocks noGrp="1"/>
          </p:cNvSpPr>
          <p:nvPr>
            <p:ph idx="1"/>
          </p:nvPr>
        </p:nvSpPr>
        <p:spPr>
          <a:xfrm>
            <a:off x="838200" y="1712422"/>
            <a:ext cx="10515600" cy="4464541"/>
          </a:xfrm>
        </p:spPr>
        <p:txBody>
          <a:bodyPr>
            <a:normAutofit/>
          </a:bodyPr>
          <a:lstStyle/>
          <a:p>
            <a:r>
              <a:rPr lang="en-US" dirty="0" smtClean="0"/>
              <a:t>Change in terminology from “Weather </a:t>
            </a:r>
            <a:r>
              <a:rPr lang="en-US" dirty="0"/>
              <a:t>and Safety leave” </a:t>
            </a:r>
            <a:r>
              <a:rPr lang="en-US" dirty="0" smtClean="0"/>
              <a:t>to “</a:t>
            </a:r>
            <a:r>
              <a:rPr lang="en-US" dirty="0"/>
              <a:t>Mobile Ready” due to restricted access to the facility</a:t>
            </a:r>
            <a:r>
              <a:rPr lang="en-US" dirty="0" smtClean="0"/>
              <a:t>.</a:t>
            </a:r>
          </a:p>
          <a:p>
            <a:r>
              <a:rPr lang="en-US" dirty="0"/>
              <a:t>Provisional invoicing instructions remain intact and “Weather and Safety” Leave shall be updated to “Mobile Readiness</a:t>
            </a:r>
            <a:r>
              <a:rPr lang="en-US" dirty="0" smtClean="0"/>
              <a:t>”.</a:t>
            </a:r>
          </a:p>
          <a:p>
            <a:endParaRPr lang="en-US" dirty="0" smtClean="0"/>
          </a:p>
        </p:txBody>
      </p:sp>
    </p:spTree>
    <p:extLst>
      <p:ext uri="{BB962C8B-B14F-4D97-AF65-F5344CB8AC3E}">
        <p14:creationId xmlns:p14="http://schemas.microsoft.com/office/powerpoint/2010/main" val="2016623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0727" y="5507837"/>
            <a:ext cx="532765" cy="2705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600" b="1" i="0" u="none" strike="noStrike" kern="1200" cap="none" spc="-80" normalizeH="0" baseline="0" noProof="0" dirty="0">
                <a:ln>
                  <a:noFill/>
                </a:ln>
                <a:solidFill>
                  <a:prstClr val="black"/>
                </a:solidFill>
                <a:effectLst/>
                <a:uLnTx/>
                <a:uFillTx/>
                <a:latin typeface="Calibri"/>
                <a:ea typeface="+mn-ea"/>
                <a:cs typeface="Calibri"/>
              </a:rPr>
              <a:t>T</a:t>
            </a:r>
            <a:r>
              <a:rPr kumimoji="0" sz="1600" b="1" i="0" u="none" strike="noStrike" kern="1200" cap="none" spc="-20" normalizeH="0" baseline="0" noProof="0" dirty="0">
                <a:ln>
                  <a:noFill/>
                </a:ln>
                <a:solidFill>
                  <a:prstClr val="black"/>
                </a:solidFill>
                <a:effectLst/>
                <a:uLnTx/>
                <a:uFillTx/>
                <a:latin typeface="Calibri"/>
                <a:ea typeface="+mn-ea"/>
                <a:cs typeface="Calibri"/>
              </a:rPr>
              <a:t>r</a:t>
            </a:r>
            <a:r>
              <a:rPr kumimoji="0" sz="1600" b="1" i="0" u="none" strike="noStrike" kern="1200" cap="none" spc="-30" normalizeH="0" baseline="0" noProof="0" dirty="0">
                <a:ln>
                  <a:noFill/>
                </a:ln>
                <a:solidFill>
                  <a:prstClr val="black"/>
                </a:solidFill>
                <a:effectLst/>
                <a:uLnTx/>
                <a:uFillTx/>
                <a:latin typeface="Calibri"/>
                <a:ea typeface="+mn-ea"/>
                <a:cs typeface="Calibri"/>
              </a:rPr>
              <a:t>a</a:t>
            </a:r>
            <a:r>
              <a:rPr kumimoji="0" sz="1600" b="1" i="0" u="none" strike="noStrike" kern="1200" cap="none" spc="-20" normalizeH="0" baseline="0" noProof="0" dirty="0">
                <a:ln>
                  <a:noFill/>
                </a:ln>
                <a:solidFill>
                  <a:prstClr val="black"/>
                </a:solidFill>
                <a:effectLst/>
                <a:uLnTx/>
                <a:uFillTx/>
                <a:latin typeface="Calibri"/>
                <a:ea typeface="+mn-ea"/>
                <a:cs typeface="Calibri"/>
              </a:rPr>
              <a:t>v</a:t>
            </a:r>
            <a:r>
              <a:rPr kumimoji="0" sz="1600" b="1" i="0" u="none" strike="noStrike" kern="1200" cap="none" spc="0" normalizeH="0" baseline="0" noProof="0" dirty="0">
                <a:ln>
                  <a:noFill/>
                </a:ln>
                <a:solidFill>
                  <a:prstClr val="black"/>
                </a:solidFill>
                <a:effectLst/>
                <a:uLnTx/>
                <a:uFillTx/>
                <a:latin typeface="Calibri"/>
                <a:ea typeface="+mn-ea"/>
                <a:cs typeface="Calibri"/>
              </a:rPr>
              <a:t>el</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p:nvPr/>
        </p:nvSpPr>
        <p:spPr>
          <a:xfrm>
            <a:off x="237743" y="4334255"/>
            <a:ext cx="1838325" cy="951230"/>
          </a:xfrm>
          <a:custGeom>
            <a:avLst/>
            <a:gdLst/>
            <a:ahLst/>
            <a:cxnLst/>
            <a:rect l="l" t="t" r="r" b="b"/>
            <a:pathLst>
              <a:path w="1838325" h="951229">
                <a:moveTo>
                  <a:pt x="1745233" y="0"/>
                </a:moveTo>
                <a:lnTo>
                  <a:pt x="92710" y="0"/>
                </a:lnTo>
                <a:lnTo>
                  <a:pt x="56621" y="7469"/>
                </a:lnTo>
                <a:lnTo>
                  <a:pt x="27152" y="27844"/>
                </a:lnTo>
                <a:lnTo>
                  <a:pt x="7285" y="58078"/>
                </a:lnTo>
                <a:lnTo>
                  <a:pt x="0" y="95123"/>
                </a:lnTo>
                <a:lnTo>
                  <a:pt x="0" y="855853"/>
                </a:lnTo>
                <a:lnTo>
                  <a:pt x="7285" y="892897"/>
                </a:lnTo>
                <a:lnTo>
                  <a:pt x="27152" y="923131"/>
                </a:lnTo>
                <a:lnTo>
                  <a:pt x="56621" y="943506"/>
                </a:lnTo>
                <a:lnTo>
                  <a:pt x="92710" y="950976"/>
                </a:lnTo>
                <a:lnTo>
                  <a:pt x="1745233" y="950976"/>
                </a:lnTo>
                <a:lnTo>
                  <a:pt x="1781311" y="943506"/>
                </a:lnTo>
                <a:lnTo>
                  <a:pt x="1810781" y="923131"/>
                </a:lnTo>
                <a:lnTo>
                  <a:pt x="1830655" y="892897"/>
                </a:lnTo>
                <a:lnTo>
                  <a:pt x="1837944" y="855853"/>
                </a:lnTo>
                <a:lnTo>
                  <a:pt x="1837944" y="95123"/>
                </a:lnTo>
                <a:lnTo>
                  <a:pt x="1830655" y="58078"/>
                </a:lnTo>
                <a:lnTo>
                  <a:pt x="1810781" y="27844"/>
                </a:lnTo>
                <a:lnTo>
                  <a:pt x="1781311" y="7469"/>
                </a:lnTo>
                <a:lnTo>
                  <a:pt x="1745233" y="0"/>
                </a:lnTo>
                <a:close/>
              </a:path>
            </a:pathLst>
          </a:custGeom>
          <a:solidFill>
            <a:srgbClr val="D5DC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37743" y="4334255"/>
            <a:ext cx="1838325" cy="951230"/>
          </a:xfrm>
          <a:custGeom>
            <a:avLst/>
            <a:gdLst/>
            <a:ahLst/>
            <a:cxnLst/>
            <a:rect l="l" t="t" r="r" b="b"/>
            <a:pathLst>
              <a:path w="1838325" h="951229">
                <a:moveTo>
                  <a:pt x="0" y="95123"/>
                </a:moveTo>
                <a:lnTo>
                  <a:pt x="7285" y="58078"/>
                </a:lnTo>
                <a:lnTo>
                  <a:pt x="27152" y="27844"/>
                </a:lnTo>
                <a:lnTo>
                  <a:pt x="56621" y="7469"/>
                </a:lnTo>
                <a:lnTo>
                  <a:pt x="92710" y="0"/>
                </a:lnTo>
                <a:lnTo>
                  <a:pt x="1745233" y="0"/>
                </a:lnTo>
                <a:lnTo>
                  <a:pt x="1781311" y="7469"/>
                </a:lnTo>
                <a:lnTo>
                  <a:pt x="1810781" y="27844"/>
                </a:lnTo>
                <a:lnTo>
                  <a:pt x="1830655" y="58078"/>
                </a:lnTo>
                <a:lnTo>
                  <a:pt x="1837944" y="95123"/>
                </a:lnTo>
                <a:lnTo>
                  <a:pt x="1837944" y="855853"/>
                </a:lnTo>
                <a:lnTo>
                  <a:pt x="1830655" y="892897"/>
                </a:lnTo>
                <a:lnTo>
                  <a:pt x="1810781" y="923131"/>
                </a:lnTo>
                <a:lnTo>
                  <a:pt x="1781311" y="943506"/>
                </a:lnTo>
                <a:lnTo>
                  <a:pt x="1745233" y="950976"/>
                </a:lnTo>
                <a:lnTo>
                  <a:pt x="92710" y="950976"/>
                </a:lnTo>
                <a:lnTo>
                  <a:pt x="56621" y="943506"/>
                </a:lnTo>
                <a:lnTo>
                  <a:pt x="27152" y="923131"/>
                </a:lnTo>
                <a:lnTo>
                  <a:pt x="7285" y="892897"/>
                </a:lnTo>
                <a:lnTo>
                  <a:pt x="0" y="855853"/>
                </a:lnTo>
                <a:lnTo>
                  <a:pt x="0" y="95123"/>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356108" y="4650994"/>
            <a:ext cx="1596390" cy="2705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600" b="1" i="0" u="none" strike="noStrike" kern="1200" cap="none" spc="0" normalizeH="0" baseline="0" noProof="0" dirty="0">
                <a:ln>
                  <a:noFill/>
                </a:ln>
                <a:solidFill>
                  <a:prstClr val="black"/>
                </a:solidFill>
                <a:effectLst/>
                <a:uLnTx/>
                <a:uFillTx/>
                <a:latin typeface="Calibri"/>
                <a:ea typeface="+mn-ea"/>
                <a:cs typeface="Calibri"/>
              </a:rPr>
              <a:t>Meetings </a:t>
            </a:r>
            <a:r>
              <a:rPr kumimoji="0" sz="1600" b="1" i="0" u="none" strike="noStrike" kern="1200" cap="none" spc="5" normalizeH="0" baseline="0" noProof="0" dirty="0">
                <a:ln>
                  <a:noFill/>
                </a:ln>
                <a:solidFill>
                  <a:prstClr val="black"/>
                </a:solidFill>
                <a:effectLst/>
                <a:uLnTx/>
                <a:uFillTx/>
                <a:latin typeface="Calibri"/>
                <a:ea typeface="+mn-ea"/>
                <a:cs typeface="Calibri"/>
              </a:rPr>
              <a:t>&amp;</a:t>
            </a:r>
            <a:r>
              <a:rPr kumimoji="0" sz="1600" b="1" i="0" u="none" strike="noStrike" kern="1200" cap="none" spc="-13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Events</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p:nvPr/>
        </p:nvSpPr>
        <p:spPr>
          <a:xfrm>
            <a:off x="237743" y="3127248"/>
            <a:ext cx="1838325" cy="1005840"/>
          </a:xfrm>
          <a:custGeom>
            <a:avLst/>
            <a:gdLst/>
            <a:ahLst/>
            <a:cxnLst/>
            <a:rect l="l" t="t" r="r" b="b"/>
            <a:pathLst>
              <a:path w="1838325" h="1005839">
                <a:moveTo>
                  <a:pt x="1745233" y="0"/>
                </a:moveTo>
                <a:lnTo>
                  <a:pt x="92710" y="0"/>
                </a:lnTo>
                <a:lnTo>
                  <a:pt x="56621" y="7911"/>
                </a:lnTo>
                <a:lnTo>
                  <a:pt x="27152" y="29479"/>
                </a:lnTo>
                <a:lnTo>
                  <a:pt x="7285" y="61454"/>
                </a:lnTo>
                <a:lnTo>
                  <a:pt x="0" y="100584"/>
                </a:lnTo>
                <a:lnTo>
                  <a:pt x="0" y="905256"/>
                </a:lnTo>
                <a:lnTo>
                  <a:pt x="7285" y="944385"/>
                </a:lnTo>
                <a:lnTo>
                  <a:pt x="27152" y="976360"/>
                </a:lnTo>
                <a:lnTo>
                  <a:pt x="56621" y="997928"/>
                </a:lnTo>
                <a:lnTo>
                  <a:pt x="92710" y="1005839"/>
                </a:lnTo>
                <a:lnTo>
                  <a:pt x="1745233" y="1005839"/>
                </a:lnTo>
                <a:lnTo>
                  <a:pt x="1781311" y="997928"/>
                </a:lnTo>
                <a:lnTo>
                  <a:pt x="1810781" y="976360"/>
                </a:lnTo>
                <a:lnTo>
                  <a:pt x="1830655" y="944385"/>
                </a:lnTo>
                <a:lnTo>
                  <a:pt x="1837944" y="905256"/>
                </a:lnTo>
                <a:lnTo>
                  <a:pt x="1837944" y="100584"/>
                </a:lnTo>
                <a:lnTo>
                  <a:pt x="1830655" y="61454"/>
                </a:lnTo>
                <a:lnTo>
                  <a:pt x="1810781" y="29479"/>
                </a:lnTo>
                <a:lnTo>
                  <a:pt x="1781311" y="7911"/>
                </a:lnTo>
                <a:lnTo>
                  <a:pt x="1745233" y="0"/>
                </a:lnTo>
                <a:close/>
              </a:path>
            </a:pathLst>
          </a:custGeom>
          <a:solidFill>
            <a:srgbClr val="D5DC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237743" y="3127248"/>
            <a:ext cx="1838325" cy="1005840"/>
          </a:xfrm>
          <a:custGeom>
            <a:avLst/>
            <a:gdLst/>
            <a:ahLst/>
            <a:cxnLst/>
            <a:rect l="l" t="t" r="r" b="b"/>
            <a:pathLst>
              <a:path w="1838325" h="1005839">
                <a:moveTo>
                  <a:pt x="0" y="100584"/>
                </a:moveTo>
                <a:lnTo>
                  <a:pt x="7285" y="61454"/>
                </a:lnTo>
                <a:lnTo>
                  <a:pt x="27152" y="29479"/>
                </a:lnTo>
                <a:lnTo>
                  <a:pt x="56621" y="7911"/>
                </a:lnTo>
                <a:lnTo>
                  <a:pt x="92710" y="0"/>
                </a:lnTo>
                <a:lnTo>
                  <a:pt x="1745233" y="0"/>
                </a:lnTo>
                <a:lnTo>
                  <a:pt x="1781311" y="7911"/>
                </a:lnTo>
                <a:lnTo>
                  <a:pt x="1810781" y="29479"/>
                </a:lnTo>
                <a:lnTo>
                  <a:pt x="1830655" y="61454"/>
                </a:lnTo>
                <a:lnTo>
                  <a:pt x="1837944" y="100584"/>
                </a:lnTo>
                <a:lnTo>
                  <a:pt x="1837944" y="905256"/>
                </a:lnTo>
                <a:lnTo>
                  <a:pt x="1830655" y="944385"/>
                </a:lnTo>
                <a:lnTo>
                  <a:pt x="1810781" y="976360"/>
                </a:lnTo>
                <a:lnTo>
                  <a:pt x="1781311" y="997928"/>
                </a:lnTo>
                <a:lnTo>
                  <a:pt x="1745233" y="1005839"/>
                </a:lnTo>
                <a:lnTo>
                  <a:pt x="92710" y="1005839"/>
                </a:lnTo>
                <a:lnTo>
                  <a:pt x="56621" y="997928"/>
                </a:lnTo>
                <a:lnTo>
                  <a:pt x="27152" y="976360"/>
                </a:lnTo>
                <a:lnTo>
                  <a:pt x="7285" y="944385"/>
                </a:lnTo>
                <a:lnTo>
                  <a:pt x="0" y="905256"/>
                </a:lnTo>
                <a:lnTo>
                  <a:pt x="0" y="100584"/>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txBox="1"/>
          <p:nvPr/>
        </p:nvSpPr>
        <p:spPr>
          <a:xfrm>
            <a:off x="481076" y="3469640"/>
            <a:ext cx="1346835" cy="2705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600" b="1" i="0" u="none" strike="noStrike" kern="1200" cap="none" spc="-5" normalizeH="0" baseline="0" noProof="0" dirty="0">
                <a:ln>
                  <a:noFill/>
                </a:ln>
                <a:solidFill>
                  <a:prstClr val="black"/>
                </a:solidFill>
                <a:effectLst/>
                <a:uLnTx/>
                <a:uFillTx/>
                <a:latin typeface="Calibri"/>
                <a:ea typeface="+mn-ea"/>
                <a:cs typeface="Calibri"/>
              </a:rPr>
              <a:t>Health </a:t>
            </a:r>
            <a:r>
              <a:rPr kumimoji="0" sz="1600" b="1" i="0" u="none" strike="noStrike" kern="1200" cap="none" spc="5" normalizeH="0" baseline="0" noProof="0" dirty="0">
                <a:ln>
                  <a:noFill/>
                </a:ln>
                <a:solidFill>
                  <a:prstClr val="black"/>
                </a:solidFill>
                <a:effectLst/>
                <a:uLnTx/>
                <a:uFillTx/>
                <a:latin typeface="Calibri"/>
                <a:ea typeface="+mn-ea"/>
                <a:cs typeface="Calibri"/>
              </a:rPr>
              <a:t>&amp;</a:t>
            </a:r>
            <a:r>
              <a:rPr kumimoji="0" sz="1600" b="1" i="0" u="none" strike="noStrike" kern="1200" cap="none" spc="-90" normalizeH="0" baseline="0" noProof="0" dirty="0">
                <a:ln>
                  <a:noFill/>
                </a:ln>
                <a:solidFill>
                  <a:prstClr val="black"/>
                </a:solidFill>
                <a:effectLst/>
                <a:uLnTx/>
                <a:uFillTx/>
                <a:latin typeface="Calibri"/>
                <a:ea typeface="+mn-ea"/>
                <a:cs typeface="Calibri"/>
              </a:rPr>
              <a:t> </a:t>
            </a:r>
            <a:r>
              <a:rPr kumimoji="0" sz="1600" b="1" i="0" u="none" strike="noStrike" kern="1200" cap="none" spc="-5" normalizeH="0" baseline="0" noProof="0" dirty="0">
                <a:ln>
                  <a:noFill/>
                </a:ln>
                <a:solidFill>
                  <a:prstClr val="black"/>
                </a:solidFill>
                <a:effectLst/>
                <a:uLnTx/>
                <a:uFillTx/>
                <a:latin typeface="Calibri"/>
                <a:ea typeface="+mn-ea"/>
                <a:cs typeface="Calibri"/>
              </a:rPr>
              <a:t>Safety</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p:nvPr/>
        </p:nvSpPr>
        <p:spPr>
          <a:xfrm>
            <a:off x="237743" y="1920239"/>
            <a:ext cx="1838325" cy="1005840"/>
          </a:xfrm>
          <a:custGeom>
            <a:avLst/>
            <a:gdLst/>
            <a:ahLst/>
            <a:cxnLst/>
            <a:rect l="l" t="t" r="r" b="b"/>
            <a:pathLst>
              <a:path w="1838325" h="1005839">
                <a:moveTo>
                  <a:pt x="1745233" y="0"/>
                </a:moveTo>
                <a:lnTo>
                  <a:pt x="92710" y="0"/>
                </a:lnTo>
                <a:lnTo>
                  <a:pt x="56621" y="7911"/>
                </a:lnTo>
                <a:lnTo>
                  <a:pt x="27152" y="29479"/>
                </a:lnTo>
                <a:lnTo>
                  <a:pt x="7285" y="61454"/>
                </a:lnTo>
                <a:lnTo>
                  <a:pt x="0" y="100584"/>
                </a:lnTo>
                <a:lnTo>
                  <a:pt x="0" y="905256"/>
                </a:lnTo>
                <a:lnTo>
                  <a:pt x="7285" y="944385"/>
                </a:lnTo>
                <a:lnTo>
                  <a:pt x="27152" y="976360"/>
                </a:lnTo>
                <a:lnTo>
                  <a:pt x="56621" y="997928"/>
                </a:lnTo>
                <a:lnTo>
                  <a:pt x="92710" y="1005839"/>
                </a:lnTo>
                <a:lnTo>
                  <a:pt x="1745233" y="1005839"/>
                </a:lnTo>
                <a:lnTo>
                  <a:pt x="1781311" y="997928"/>
                </a:lnTo>
                <a:lnTo>
                  <a:pt x="1810781" y="976360"/>
                </a:lnTo>
                <a:lnTo>
                  <a:pt x="1830655" y="944385"/>
                </a:lnTo>
                <a:lnTo>
                  <a:pt x="1837944" y="905256"/>
                </a:lnTo>
                <a:lnTo>
                  <a:pt x="1837944" y="100584"/>
                </a:lnTo>
                <a:lnTo>
                  <a:pt x="1830655" y="61454"/>
                </a:lnTo>
                <a:lnTo>
                  <a:pt x="1810781" y="29479"/>
                </a:lnTo>
                <a:lnTo>
                  <a:pt x="1781311" y="7911"/>
                </a:lnTo>
                <a:lnTo>
                  <a:pt x="1745233" y="0"/>
                </a:lnTo>
                <a:close/>
              </a:path>
            </a:pathLst>
          </a:custGeom>
          <a:solidFill>
            <a:srgbClr val="D5DC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237743" y="1920239"/>
            <a:ext cx="1838325" cy="1005840"/>
          </a:xfrm>
          <a:custGeom>
            <a:avLst/>
            <a:gdLst/>
            <a:ahLst/>
            <a:cxnLst/>
            <a:rect l="l" t="t" r="r" b="b"/>
            <a:pathLst>
              <a:path w="1838325" h="1005839">
                <a:moveTo>
                  <a:pt x="0" y="100584"/>
                </a:moveTo>
                <a:lnTo>
                  <a:pt x="7285" y="61454"/>
                </a:lnTo>
                <a:lnTo>
                  <a:pt x="27152" y="29479"/>
                </a:lnTo>
                <a:lnTo>
                  <a:pt x="56621" y="7911"/>
                </a:lnTo>
                <a:lnTo>
                  <a:pt x="92710" y="0"/>
                </a:lnTo>
                <a:lnTo>
                  <a:pt x="1745233" y="0"/>
                </a:lnTo>
                <a:lnTo>
                  <a:pt x="1781311" y="7911"/>
                </a:lnTo>
                <a:lnTo>
                  <a:pt x="1810781" y="29479"/>
                </a:lnTo>
                <a:lnTo>
                  <a:pt x="1830655" y="61454"/>
                </a:lnTo>
                <a:lnTo>
                  <a:pt x="1837944" y="100584"/>
                </a:lnTo>
                <a:lnTo>
                  <a:pt x="1837944" y="905256"/>
                </a:lnTo>
                <a:lnTo>
                  <a:pt x="1830655" y="944385"/>
                </a:lnTo>
                <a:lnTo>
                  <a:pt x="1810781" y="976360"/>
                </a:lnTo>
                <a:lnTo>
                  <a:pt x="1781311" y="997928"/>
                </a:lnTo>
                <a:lnTo>
                  <a:pt x="1745233" y="1005839"/>
                </a:lnTo>
                <a:lnTo>
                  <a:pt x="92710" y="1005839"/>
                </a:lnTo>
                <a:lnTo>
                  <a:pt x="56621" y="997928"/>
                </a:lnTo>
                <a:lnTo>
                  <a:pt x="27152" y="976360"/>
                </a:lnTo>
                <a:lnTo>
                  <a:pt x="7285" y="944385"/>
                </a:lnTo>
                <a:lnTo>
                  <a:pt x="0" y="905256"/>
                </a:lnTo>
                <a:lnTo>
                  <a:pt x="0" y="100584"/>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txBox="1"/>
          <p:nvPr/>
        </p:nvSpPr>
        <p:spPr>
          <a:xfrm>
            <a:off x="557276" y="2262631"/>
            <a:ext cx="1193800" cy="2705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Calibri"/>
                <a:ea typeface="+mn-ea"/>
                <a:cs typeface="Calibri"/>
              </a:rPr>
              <a:t>Center</a:t>
            </a:r>
            <a:r>
              <a:rPr kumimoji="0" sz="1600" b="1" i="0" u="none" strike="noStrike" kern="1200" cap="none" spc="-55" normalizeH="0" baseline="0" noProof="0" dirty="0">
                <a:ln>
                  <a:noFill/>
                </a:ln>
                <a:solidFill>
                  <a:prstClr val="black"/>
                </a:solidFill>
                <a:effectLst/>
                <a:uLnTx/>
                <a:uFillTx/>
                <a:latin typeface="Calibri"/>
                <a:ea typeface="+mn-ea"/>
                <a:cs typeface="Calibri"/>
              </a:rPr>
              <a:t> </a:t>
            </a:r>
            <a:r>
              <a:rPr kumimoji="0" sz="1600" b="1" i="0" u="none" strike="noStrike" kern="1200" cap="none" spc="0" normalizeH="0" baseline="0" noProof="0" dirty="0">
                <a:ln>
                  <a:noFill/>
                </a:ln>
                <a:solidFill>
                  <a:prstClr val="black"/>
                </a:solidFill>
                <a:effectLst/>
                <a:uLnTx/>
                <a:uFillTx/>
                <a:latin typeface="Calibri"/>
                <a:ea typeface="+mn-ea"/>
                <a:cs typeface="Calibri"/>
              </a:rPr>
              <a:t>Access</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p:nvPr/>
        </p:nvSpPr>
        <p:spPr>
          <a:xfrm>
            <a:off x="2478023" y="0"/>
            <a:ext cx="2298191" cy="685799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2706623" y="5486400"/>
            <a:ext cx="1838325" cy="372110"/>
          </a:xfrm>
          <a:custGeom>
            <a:avLst/>
            <a:gdLst/>
            <a:ahLst/>
            <a:cxnLst/>
            <a:rect l="l" t="t" r="r" b="b"/>
            <a:pathLst>
              <a:path w="1838325" h="372110">
                <a:moveTo>
                  <a:pt x="1775967" y="0"/>
                </a:moveTo>
                <a:lnTo>
                  <a:pt x="61975" y="0"/>
                </a:lnTo>
                <a:lnTo>
                  <a:pt x="37826" y="4861"/>
                </a:lnTo>
                <a:lnTo>
                  <a:pt x="18129" y="18129"/>
                </a:lnTo>
                <a:lnTo>
                  <a:pt x="4861" y="37826"/>
                </a:lnTo>
                <a:lnTo>
                  <a:pt x="0" y="61975"/>
                </a:lnTo>
                <a:lnTo>
                  <a:pt x="0" y="309880"/>
                </a:lnTo>
                <a:lnTo>
                  <a:pt x="4861" y="334003"/>
                </a:lnTo>
                <a:lnTo>
                  <a:pt x="18129" y="353702"/>
                </a:lnTo>
                <a:lnTo>
                  <a:pt x="37826" y="366985"/>
                </a:lnTo>
                <a:lnTo>
                  <a:pt x="61975" y="371856"/>
                </a:lnTo>
                <a:lnTo>
                  <a:pt x="1775967" y="371856"/>
                </a:lnTo>
                <a:lnTo>
                  <a:pt x="1800117" y="366985"/>
                </a:lnTo>
                <a:lnTo>
                  <a:pt x="1819814" y="353702"/>
                </a:lnTo>
                <a:lnTo>
                  <a:pt x="1833082" y="334003"/>
                </a:lnTo>
                <a:lnTo>
                  <a:pt x="1837943" y="309880"/>
                </a:lnTo>
                <a:lnTo>
                  <a:pt x="1837943" y="61975"/>
                </a:lnTo>
                <a:lnTo>
                  <a:pt x="1833082" y="37826"/>
                </a:lnTo>
                <a:lnTo>
                  <a:pt x="1819814" y="18129"/>
                </a:lnTo>
                <a:lnTo>
                  <a:pt x="1800117" y="4861"/>
                </a:lnTo>
                <a:lnTo>
                  <a:pt x="1775967" y="0"/>
                </a:lnTo>
                <a:close/>
              </a:path>
            </a:pathLst>
          </a:custGeom>
          <a:solidFill>
            <a:srgbClr val="EBC3D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2706623" y="5486400"/>
            <a:ext cx="1838325" cy="372110"/>
          </a:xfrm>
          <a:custGeom>
            <a:avLst/>
            <a:gdLst/>
            <a:ahLst/>
            <a:cxnLst/>
            <a:rect l="l" t="t" r="r" b="b"/>
            <a:pathLst>
              <a:path w="1838325" h="372110">
                <a:moveTo>
                  <a:pt x="0" y="61975"/>
                </a:moveTo>
                <a:lnTo>
                  <a:pt x="4861" y="37826"/>
                </a:lnTo>
                <a:lnTo>
                  <a:pt x="18129" y="18129"/>
                </a:lnTo>
                <a:lnTo>
                  <a:pt x="37826" y="4861"/>
                </a:lnTo>
                <a:lnTo>
                  <a:pt x="61975" y="0"/>
                </a:lnTo>
                <a:lnTo>
                  <a:pt x="1775967" y="0"/>
                </a:lnTo>
                <a:lnTo>
                  <a:pt x="1800117" y="4861"/>
                </a:lnTo>
                <a:lnTo>
                  <a:pt x="1819814" y="18129"/>
                </a:lnTo>
                <a:lnTo>
                  <a:pt x="1833082" y="37826"/>
                </a:lnTo>
                <a:lnTo>
                  <a:pt x="1837943" y="61975"/>
                </a:lnTo>
                <a:lnTo>
                  <a:pt x="1837943" y="309880"/>
                </a:lnTo>
                <a:lnTo>
                  <a:pt x="1833082" y="334003"/>
                </a:lnTo>
                <a:lnTo>
                  <a:pt x="1819814" y="353702"/>
                </a:lnTo>
                <a:lnTo>
                  <a:pt x="1800117" y="366985"/>
                </a:lnTo>
                <a:lnTo>
                  <a:pt x="1775967" y="371856"/>
                </a:lnTo>
                <a:lnTo>
                  <a:pt x="61975" y="371856"/>
                </a:lnTo>
                <a:lnTo>
                  <a:pt x="37826" y="366985"/>
                </a:lnTo>
                <a:lnTo>
                  <a:pt x="18129" y="353702"/>
                </a:lnTo>
                <a:lnTo>
                  <a:pt x="4861" y="334003"/>
                </a:lnTo>
                <a:lnTo>
                  <a:pt x="0" y="309880"/>
                </a:lnTo>
                <a:lnTo>
                  <a:pt x="0" y="61975"/>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txBox="1"/>
          <p:nvPr/>
        </p:nvSpPr>
        <p:spPr>
          <a:xfrm>
            <a:off x="3029204" y="5565444"/>
            <a:ext cx="1196340" cy="18732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All </a:t>
            </a:r>
            <a:r>
              <a:rPr kumimoji="0" sz="1050" b="0" i="0" u="none" strike="noStrike" kern="1200" cap="none" spc="0" normalizeH="0" baseline="0" noProof="0" dirty="0">
                <a:ln>
                  <a:noFill/>
                </a:ln>
                <a:solidFill>
                  <a:prstClr val="black"/>
                </a:solidFill>
                <a:effectLst/>
                <a:uLnTx/>
                <a:uFillTx/>
                <a:latin typeface="Calibri"/>
                <a:ea typeface="+mn-ea"/>
                <a:cs typeface="Calibri"/>
              </a:rPr>
              <a:t>travel</a:t>
            </a:r>
            <a:r>
              <a:rPr kumimoji="0" sz="1050" b="0" i="0" u="none" strike="noStrike" kern="1200" cap="none" spc="-5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suspended</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p:nvPr/>
        </p:nvSpPr>
        <p:spPr>
          <a:xfrm>
            <a:off x="2706623" y="4334255"/>
            <a:ext cx="1838325" cy="951230"/>
          </a:xfrm>
          <a:custGeom>
            <a:avLst/>
            <a:gdLst/>
            <a:ahLst/>
            <a:cxnLst/>
            <a:rect l="l" t="t" r="r" b="b"/>
            <a:pathLst>
              <a:path w="1838325" h="951229">
                <a:moveTo>
                  <a:pt x="1731645" y="0"/>
                </a:moveTo>
                <a:lnTo>
                  <a:pt x="106299" y="0"/>
                </a:lnTo>
                <a:lnTo>
                  <a:pt x="64936" y="7469"/>
                </a:lnTo>
                <a:lnTo>
                  <a:pt x="31146" y="27844"/>
                </a:lnTo>
                <a:lnTo>
                  <a:pt x="8358" y="58078"/>
                </a:lnTo>
                <a:lnTo>
                  <a:pt x="0" y="95123"/>
                </a:lnTo>
                <a:lnTo>
                  <a:pt x="0" y="855853"/>
                </a:lnTo>
                <a:lnTo>
                  <a:pt x="8358" y="892897"/>
                </a:lnTo>
                <a:lnTo>
                  <a:pt x="31146" y="923131"/>
                </a:lnTo>
                <a:lnTo>
                  <a:pt x="64936" y="943506"/>
                </a:lnTo>
                <a:lnTo>
                  <a:pt x="106299" y="950976"/>
                </a:lnTo>
                <a:lnTo>
                  <a:pt x="1731645" y="950976"/>
                </a:lnTo>
                <a:lnTo>
                  <a:pt x="1773007" y="943506"/>
                </a:lnTo>
                <a:lnTo>
                  <a:pt x="1806797" y="923131"/>
                </a:lnTo>
                <a:lnTo>
                  <a:pt x="1829585" y="892897"/>
                </a:lnTo>
                <a:lnTo>
                  <a:pt x="1837943" y="855853"/>
                </a:lnTo>
                <a:lnTo>
                  <a:pt x="1837943" y="95123"/>
                </a:lnTo>
                <a:lnTo>
                  <a:pt x="1829585" y="58078"/>
                </a:lnTo>
                <a:lnTo>
                  <a:pt x="1806797" y="27844"/>
                </a:lnTo>
                <a:lnTo>
                  <a:pt x="1773007" y="7469"/>
                </a:lnTo>
                <a:lnTo>
                  <a:pt x="1731645" y="0"/>
                </a:lnTo>
                <a:close/>
              </a:path>
            </a:pathLst>
          </a:custGeom>
          <a:solidFill>
            <a:srgbClr val="EBC3D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p:nvPr/>
        </p:nvSpPr>
        <p:spPr>
          <a:xfrm>
            <a:off x="2706623" y="4334255"/>
            <a:ext cx="1838325" cy="951230"/>
          </a:xfrm>
          <a:custGeom>
            <a:avLst/>
            <a:gdLst/>
            <a:ahLst/>
            <a:cxnLst/>
            <a:rect l="l" t="t" r="r" b="b"/>
            <a:pathLst>
              <a:path w="1838325" h="951229">
                <a:moveTo>
                  <a:pt x="0" y="95123"/>
                </a:moveTo>
                <a:lnTo>
                  <a:pt x="8358" y="58078"/>
                </a:lnTo>
                <a:lnTo>
                  <a:pt x="31146" y="27844"/>
                </a:lnTo>
                <a:lnTo>
                  <a:pt x="64936" y="7469"/>
                </a:lnTo>
                <a:lnTo>
                  <a:pt x="106299" y="0"/>
                </a:lnTo>
                <a:lnTo>
                  <a:pt x="1731645" y="0"/>
                </a:lnTo>
                <a:lnTo>
                  <a:pt x="1773007" y="7469"/>
                </a:lnTo>
                <a:lnTo>
                  <a:pt x="1806797" y="27844"/>
                </a:lnTo>
                <a:lnTo>
                  <a:pt x="1829585" y="58078"/>
                </a:lnTo>
                <a:lnTo>
                  <a:pt x="1837943" y="95123"/>
                </a:lnTo>
                <a:lnTo>
                  <a:pt x="1837943" y="855853"/>
                </a:lnTo>
                <a:lnTo>
                  <a:pt x="1829585" y="892897"/>
                </a:lnTo>
                <a:lnTo>
                  <a:pt x="1806797" y="923131"/>
                </a:lnTo>
                <a:lnTo>
                  <a:pt x="1773007" y="943506"/>
                </a:lnTo>
                <a:lnTo>
                  <a:pt x="1731645" y="950976"/>
                </a:lnTo>
                <a:lnTo>
                  <a:pt x="106299" y="950976"/>
                </a:lnTo>
                <a:lnTo>
                  <a:pt x="64936" y="943506"/>
                </a:lnTo>
                <a:lnTo>
                  <a:pt x="31146" y="923131"/>
                </a:lnTo>
                <a:lnTo>
                  <a:pt x="8358" y="892897"/>
                </a:lnTo>
                <a:lnTo>
                  <a:pt x="0" y="855853"/>
                </a:lnTo>
                <a:lnTo>
                  <a:pt x="0" y="95123"/>
                </a:lnTo>
                <a:close/>
              </a:path>
            </a:pathLst>
          </a:custGeom>
          <a:ln w="12191">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object 18"/>
          <p:cNvSpPr txBox="1"/>
          <p:nvPr/>
        </p:nvSpPr>
        <p:spPr>
          <a:xfrm>
            <a:off x="2779902" y="4559934"/>
            <a:ext cx="1689735" cy="473075"/>
          </a:xfrm>
          <a:prstGeom prst="rect">
            <a:avLst/>
          </a:prstGeom>
        </p:spPr>
        <p:txBody>
          <a:bodyPr vert="horz" wrap="square" lIns="0" tIns="31750" rIns="0" bIns="0" rtlCol="0">
            <a:spAutoFit/>
          </a:bodyPr>
          <a:lstStyle/>
          <a:p>
            <a:pPr marL="12700" marR="5080" lvl="0" indent="0" algn="ctr" defTabSz="914400" rtl="0" eaLnBrk="1" fontAlgn="auto" latinLnBrk="0" hangingPunct="1">
              <a:lnSpc>
                <a:spcPts val="1130"/>
              </a:lnSpc>
              <a:spcBef>
                <a:spcPts val="25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Conduct virtual </a:t>
            </a:r>
            <a:r>
              <a:rPr kumimoji="0" sz="1050" b="0" i="0" u="none" strike="noStrike" kern="1200" cap="none" spc="0" normalizeH="0" baseline="0" noProof="0" dirty="0">
                <a:ln>
                  <a:noFill/>
                </a:ln>
                <a:solidFill>
                  <a:prstClr val="black"/>
                </a:solidFill>
                <a:effectLst/>
                <a:uLnTx/>
                <a:uFillTx/>
                <a:latin typeface="Calibri"/>
                <a:ea typeface="+mn-ea"/>
                <a:cs typeface="Calibri"/>
              </a:rPr>
              <a:t>meetings</a:t>
            </a:r>
            <a:r>
              <a:rPr kumimoji="0" sz="1050" b="0" i="0" u="none" strike="noStrike" kern="1200" cap="none" spc="-7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and  participate remotely </a:t>
            </a:r>
            <a:r>
              <a:rPr kumimoji="0" sz="1050" b="0" i="0" u="none" strike="noStrike" kern="1200" cap="none" spc="-5" normalizeH="0" baseline="0" noProof="0" dirty="0">
                <a:ln>
                  <a:noFill/>
                </a:ln>
                <a:solidFill>
                  <a:prstClr val="black"/>
                </a:solidFill>
                <a:effectLst/>
                <a:uLnTx/>
                <a:uFillTx/>
                <a:latin typeface="Calibri"/>
                <a:ea typeface="+mn-ea"/>
                <a:cs typeface="Calibri"/>
              </a:rPr>
              <a:t>only </a:t>
            </a:r>
            <a:r>
              <a:rPr kumimoji="0" sz="1050" b="0" i="0" u="none" strike="noStrike" kern="1200" cap="none" spc="0" normalizeH="0" baseline="0" noProof="0" dirty="0">
                <a:ln>
                  <a:noFill/>
                </a:ln>
                <a:solidFill>
                  <a:prstClr val="black"/>
                </a:solidFill>
                <a:effectLst/>
                <a:uLnTx/>
                <a:uFillTx/>
                <a:latin typeface="Calibri"/>
                <a:ea typeface="+mn-ea"/>
                <a:cs typeface="Calibri"/>
              </a:rPr>
              <a:t>in  events</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p:nvPr/>
        </p:nvSpPr>
        <p:spPr>
          <a:xfrm>
            <a:off x="2706623" y="3127248"/>
            <a:ext cx="1838325" cy="1005840"/>
          </a:xfrm>
          <a:custGeom>
            <a:avLst/>
            <a:gdLst/>
            <a:ahLst/>
            <a:cxnLst/>
            <a:rect l="l" t="t" r="r" b="b"/>
            <a:pathLst>
              <a:path w="1838325" h="1005839">
                <a:moveTo>
                  <a:pt x="1741931" y="0"/>
                </a:moveTo>
                <a:lnTo>
                  <a:pt x="96012" y="0"/>
                </a:lnTo>
                <a:lnTo>
                  <a:pt x="58668" y="7911"/>
                </a:lnTo>
                <a:lnTo>
                  <a:pt x="28146" y="29479"/>
                </a:lnTo>
                <a:lnTo>
                  <a:pt x="7554" y="61454"/>
                </a:lnTo>
                <a:lnTo>
                  <a:pt x="0" y="100584"/>
                </a:lnTo>
                <a:lnTo>
                  <a:pt x="0" y="905256"/>
                </a:lnTo>
                <a:lnTo>
                  <a:pt x="7554" y="944385"/>
                </a:lnTo>
                <a:lnTo>
                  <a:pt x="28146" y="976360"/>
                </a:lnTo>
                <a:lnTo>
                  <a:pt x="58668" y="997928"/>
                </a:lnTo>
                <a:lnTo>
                  <a:pt x="96012" y="1005839"/>
                </a:lnTo>
                <a:lnTo>
                  <a:pt x="1741931" y="1005839"/>
                </a:lnTo>
                <a:lnTo>
                  <a:pt x="1779275" y="997928"/>
                </a:lnTo>
                <a:lnTo>
                  <a:pt x="1809797" y="976360"/>
                </a:lnTo>
                <a:lnTo>
                  <a:pt x="1830389" y="944385"/>
                </a:lnTo>
                <a:lnTo>
                  <a:pt x="1837943" y="905256"/>
                </a:lnTo>
                <a:lnTo>
                  <a:pt x="1837943" y="100584"/>
                </a:lnTo>
                <a:lnTo>
                  <a:pt x="1830389" y="61454"/>
                </a:lnTo>
                <a:lnTo>
                  <a:pt x="1809797" y="29479"/>
                </a:lnTo>
                <a:lnTo>
                  <a:pt x="1779275" y="7911"/>
                </a:lnTo>
                <a:lnTo>
                  <a:pt x="1741931" y="0"/>
                </a:lnTo>
                <a:close/>
              </a:path>
            </a:pathLst>
          </a:custGeom>
          <a:solidFill>
            <a:srgbClr val="EBC3D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object 20"/>
          <p:cNvSpPr/>
          <p:nvPr/>
        </p:nvSpPr>
        <p:spPr>
          <a:xfrm>
            <a:off x="2706623" y="3127248"/>
            <a:ext cx="1838325" cy="1005840"/>
          </a:xfrm>
          <a:custGeom>
            <a:avLst/>
            <a:gdLst/>
            <a:ahLst/>
            <a:cxnLst/>
            <a:rect l="l" t="t" r="r" b="b"/>
            <a:pathLst>
              <a:path w="1838325" h="1005839">
                <a:moveTo>
                  <a:pt x="0" y="100584"/>
                </a:moveTo>
                <a:lnTo>
                  <a:pt x="7554" y="61454"/>
                </a:lnTo>
                <a:lnTo>
                  <a:pt x="28146" y="29479"/>
                </a:lnTo>
                <a:lnTo>
                  <a:pt x="58668" y="7911"/>
                </a:lnTo>
                <a:lnTo>
                  <a:pt x="96012" y="0"/>
                </a:lnTo>
                <a:lnTo>
                  <a:pt x="1741931" y="0"/>
                </a:lnTo>
                <a:lnTo>
                  <a:pt x="1779275" y="7911"/>
                </a:lnTo>
                <a:lnTo>
                  <a:pt x="1809797" y="29479"/>
                </a:lnTo>
                <a:lnTo>
                  <a:pt x="1830389" y="61454"/>
                </a:lnTo>
                <a:lnTo>
                  <a:pt x="1837943" y="100584"/>
                </a:lnTo>
                <a:lnTo>
                  <a:pt x="1837943" y="905256"/>
                </a:lnTo>
                <a:lnTo>
                  <a:pt x="1830389" y="944385"/>
                </a:lnTo>
                <a:lnTo>
                  <a:pt x="1809797" y="976360"/>
                </a:lnTo>
                <a:lnTo>
                  <a:pt x="1779275" y="997928"/>
                </a:lnTo>
                <a:lnTo>
                  <a:pt x="1741931" y="1005839"/>
                </a:lnTo>
                <a:lnTo>
                  <a:pt x="96012" y="1005839"/>
                </a:lnTo>
                <a:lnTo>
                  <a:pt x="58668" y="997928"/>
                </a:lnTo>
                <a:lnTo>
                  <a:pt x="28146" y="976360"/>
                </a:lnTo>
                <a:lnTo>
                  <a:pt x="7554" y="944385"/>
                </a:lnTo>
                <a:lnTo>
                  <a:pt x="0" y="905256"/>
                </a:lnTo>
                <a:lnTo>
                  <a:pt x="0" y="100584"/>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1" name="object 21"/>
          <p:cNvSpPr txBox="1"/>
          <p:nvPr/>
        </p:nvSpPr>
        <p:spPr>
          <a:xfrm>
            <a:off x="3081654" y="3522726"/>
            <a:ext cx="1089660"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All </a:t>
            </a:r>
            <a:r>
              <a:rPr kumimoji="0" sz="1050" b="0" i="0" u="none" strike="noStrike" kern="1200" cap="none" spc="0" normalizeH="0" baseline="0" noProof="0" dirty="0">
                <a:ln>
                  <a:noFill/>
                </a:ln>
                <a:solidFill>
                  <a:prstClr val="black"/>
                </a:solidFill>
                <a:effectLst/>
                <a:uLnTx/>
                <a:uFillTx/>
                <a:latin typeface="Calibri"/>
                <a:ea typeface="+mn-ea"/>
                <a:cs typeface="Calibri"/>
              </a:rPr>
              <a:t>facilities</a:t>
            </a:r>
            <a:r>
              <a:rPr kumimoji="0" sz="1050" b="0" i="0" u="none" strike="noStrike" kern="1200" cap="none" spc="-9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closed</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object 22"/>
          <p:cNvSpPr/>
          <p:nvPr/>
        </p:nvSpPr>
        <p:spPr>
          <a:xfrm>
            <a:off x="2706623" y="1920239"/>
            <a:ext cx="1838325" cy="1005840"/>
          </a:xfrm>
          <a:custGeom>
            <a:avLst/>
            <a:gdLst/>
            <a:ahLst/>
            <a:cxnLst/>
            <a:rect l="l" t="t" r="r" b="b"/>
            <a:pathLst>
              <a:path w="1838325" h="1005839">
                <a:moveTo>
                  <a:pt x="1750187" y="0"/>
                </a:moveTo>
                <a:lnTo>
                  <a:pt x="87756" y="0"/>
                </a:lnTo>
                <a:lnTo>
                  <a:pt x="53578" y="7911"/>
                </a:lnTo>
                <a:lnTo>
                  <a:pt x="25685" y="29479"/>
                </a:lnTo>
                <a:lnTo>
                  <a:pt x="6889" y="61454"/>
                </a:lnTo>
                <a:lnTo>
                  <a:pt x="0" y="100584"/>
                </a:lnTo>
                <a:lnTo>
                  <a:pt x="0" y="905256"/>
                </a:lnTo>
                <a:lnTo>
                  <a:pt x="6889" y="944385"/>
                </a:lnTo>
                <a:lnTo>
                  <a:pt x="25685" y="976360"/>
                </a:lnTo>
                <a:lnTo>
                  <a:pt x="53578" y="997928"/>
                </a:lnTo>
                <a:lnTo>
                  <a:pt x="87756" y="1005839"/>
                </a:lnTo>
                <a:lnTo>
                  <a:pt x="1750187" y="1005839"/>
                </a:lnTo>
                <a:lnTo>
                  <a:pt x="1784365" y="997928"/>
                </a:lnTo>
                <a:lnTo>
                  <a:pt x="1812258" y="976360"/>
                </a:lnTo>
                <a:lnTo>
                  <a:pt x="1831054" y="944385"/>
                </a:lnTo>
                <a:lnTo>
                  <a:pt x="1837943" y="905256"/>
                </a:lnTo>
                <a:lnTo>
                  <a:pt x="1837943" y="100584"/>
                </a:lnTo>
                <a:lnTo>
                  <a:pt x="1831054" y="61454"/>
                </a:lnTo>
                <a:lnTo>
                  <a:pt x="1812258" y="29479"/>
                </a:lnTo>
                <a:lnTo>
                  <a:pt x="1784365" y="7911"/>
                </a:lnTo>
                <a:lnTo>
                  <a:pt x="1750187" y="0"/>
                </a:lnTo>
                <a:close/>
              </a:path>
            </a:pathLst>
          </a:custGeom>
          <a:solidFill>
            <a:srgbClr val="EBC3D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3" name="object 23"/>
          <p:cNvSpPr/>
          <p:nvPr/>
        </p:nvSpPr>
        <p:spPr>
          <a:xfrm>
            <a:off x="2706623" y="1920239"/>
            <a:ext cx="1838325" cy="1005840"/>
          </a:xfrm>
          <a:custGeom>
            <a:avLst/>
            <a:gdLst/>
            <a:ahLst/>
            <a:cxnLst/>
            <a:rect l="l" t="t" r="r" b="b"/>
            <a:pathLst>
              <a:path w="1838325" h="1005839">
                <a:moveTo>
                  <a:pt x="0" y="100584"/>
                </a:moveTo>
                <a:lnTo>
                  <a:pt x="6889" y="61454"/>
                </a:lnTo>
                <a:lnTo>
                  <a:pt x="25685" y="29479"/>
                </a:lnTo>
                <a:lnTo>
                  <a:pt x="53578" y="7911"/>
                </a:lnTo>
                <a:lnTo>
                  <a:pt x="87756" y="0"/>
                </a:lnTo>
                <a:lnTo>
                  <a:pt x="1750187" y="0"/>
                </a:lnTo>
                <a:lnTo>
                  <a:pt x="1784365" y="7911"/>
                </a:lnTo>
                <a:lnTo>
                  <a:pt x="1812258" y="29479"/>
                </a:lnTo>
                <a:lnTo>
                  <a:pt x="1831054" y="61454"/>
                </a:lnTo>
                <a:lnTo>
                  <a:pt x="1837943" y="100584"/>
                </a:lnTo>
                <a:lnTo>
                  <a:pt x="1837943" y="905256"/>
                </a:lnTo>
                <a:lnTo>
                  <a:pt x="1831054" y="944385"/>
                </a:lnTo>
                <a:lnTo>
                  <a:pt x="1812258" y="976360"/>
                </a:lnTo>
                <a:lnTo>
                  <a:pt x="1784365" y="997928"/>
                </a:lnTo>
                <a:lnTo>
                  <a:pt x="1750187" y="1005839"/>
                </a:lnTo>
                <a:lnTo>
                  <a:pt x="87756" y="1005839"/>
                </a:lnTo>
                <a:lnTo>
                  <a:pt x="53578" y="997928"/>
                </a:lnTo>
                <a:lnTo>
                  <a:pt x="25685" y="976360"/>
                </a:lnTo>
                <a:lnTo>
                  <a:pt x="6889" y="944385"/>
                </a:lnTo>
                <a:lnTo>
                  <a:pt x="0" y="905256"/>
                </a:lnTo>
                <a:lnTo>
                  <a:pt x="0" y="100584"/>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4" name="object 24"/>
          <p:cNvSpPr txBox="1"/>
          <p:nvPr/>
        </p:nvSpPr>
        <p:spPr>
          <a:xfrm>
            <a:off x="2841498" y="2106320"/>
            <a:ext cx="1570990" cy="568325"/>
          </a:xfrm>
          <a:prstGeom prst="rect">
            <a:avLst/>
          </a:prstGeom>
        </p:spPr>
        <p:txBody>
          <a:bodyPr vert="horz" wrap="square" lIns="0" tIns="50165" rIns="0" bIns="0" rtlCol="0">
            <a:spAutoFit/>
          </a:bodyPr>
          <a:lstStyle/>
          <a:p>
            <a:pPr marL="192405" marR="0" lvl="0" indent="0" algn="l" defTabSz="914400" rtl="0" eaLnBrk="1" fontAlgn="auto" latinLnBrk="0" hangingPunct="1">
              <a:lnSpc>
                <a:spcPct val="100000"/>
              </a:lnSpc>
              <a:spcBef>
                <a:spcPts val="39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Mandatory</a:t>
            </a:r>
            <a:r>
              <a:rPr kumimoji="0" sz="1050" b="0" i="0" u="none" strike="noStrike" kern="1200" cap="none" spc="-5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telework</a:t>
            </a:r>
            <a:endParaRPr kumimoji="0" sz="1050" b="0" i="0" u="none" strike="noStrike" kern="1200" cap="none" spc="0" normalizeH="0" baseline="0" noProof="0">
              <a:ln>
                <a:noFill/>
              </a:ln>
              <a:solidFill>
                <a:prstClr val="black"/>
              </a:solidFill>
              <a:effectLst/>
              <a:uLnTx/>
              <a:uFillTx/>
              <a:latin typeface="Calibri"/>
              <a:ea typeface="+mn-ea"/>
              <a:cs typeface="Calibri"/>
            </a:endParaRPr>
          </a:p>
          <a:p>
            <a:pPr marL="12065" marR="5080" lvl="0" indent="0" algn="ctr" defTabSz="914400" rtl="0" eaLnBrk="1" fontAlgn="auto" latinLnBrk="0" hangingPunct="1">
              <a:lnSpc>
                <a:spcPts val="1150"/>
              </a:lnSpc>
              <a:spcBef>
                <a:spcPts val="43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Facility is closed, except </a:t>
            </a:r>
            <a:r>
              <a:rPr kumimoji="0" sz="1050" b="0" i="0" u="none" strike="noStrike" kern="1200" cap="none" spc="5" normalizeH="0" baseline="0" noProof="0" dirty="0">
                <a:ln>
                  <a:noFill/>
                </a:ln>
                <a:solidFill>
                  <a:prstClr val="black"/>
                </a:solidFill>
                <a:effectLst/>
                <a:uLnTx/>
                <a:uFillTx/>
                <a:latin typeface="Calibri"/>
                <a:ea typeface="+mn-ea"/>
                <a:cs typeface="Calibri"/>
              </a:rPr>
              <a:t>to  </a:t>
            </a:r>
            <a:r>
              <a:rPr kumimoji="0" sz="1050" b="0" i="0" u="none" strike="noStrike" kern="1200" cap="none" spc="-5" normalizeH="0" baseline="0" noProof="0" dirty="0">
                <a:ln>
                  <a:noFill/>
                </a:ln>
                <a:solidFill>
                  <a:prstClr val="black"/>
                </a:solidFill>
                <a:effectLst/>
                <a:uLnTx/>
                <a:uFillTx/>
                <a:latin typeface="Calibri"/>
                <a:ea typeface="+mn-ea"/>
                <a:cs typeface="Calibri"/>
              </a:rPr>
              <a:t>mission-essential</a:t>
            </a:r>
            <a:r>
              <a:rPr kumimoji="0" sz="1050" b="0" i="0" u="none" strike="noStrike" kern="1200" cap="none" spc="-7" normalizeH="0" baseline="23809" noProof="0" dirty="0">
                <a:ln>
                  <a:noFill/>
                </a:ln>
                <a:solidFill>
                  <a:prstClr val="black"/>
                </a:solidFill>
                <a:effectLst/>
                <a:uLnTx/>
                <a:uFillTx/>
                <a:latin typeface="Calibri"/>
                <a:ea typeface="+mn-ea"/>
                <a:cs typeface="Calibri"/>
              </a:rPr>
              <a:t>3</a:t>
            </a:r>
            <a:r>
              <a:rPr kumimoji="0" sz="1050" b="0" i="0" u="none" strike="noStrike" kern="1200" cap="none" spc="67" normalizeH="0" baseline="23809"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personnel</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5" name="object 25"/>
          <p:cNvSpPr/>
          <p:nvPr/>
        </p:nvSpPr>
        <p:spPr>
          <a:xfrm>
            <a:off x="3721608" y="0"/>
            <a:ext cx="3523488" cy="685799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6" name="object 26"/>
          <p:cNvSpPr/>
          <p:nvPr/>
        </p:nvSpPr>
        <p:spPr>
          <a:xfrm>
            <a:off x="5175503" y="5486400"/>
            <a:ext cx="1841500" cy="378460"/>
          </a:xfrm>
          <a:custGeom>
            <a:avLst/>
            <a:gdLst/>
            <a:ahLst/>
            <a:cxnLst/>
            <a:rect l="l" t="t" r="r" b="b"/>
            <a:pathLst>
              <a:path w="1841500" h="378460">
                <a:moveTo>
                  <a:pt x="1778000" y="0"/>
                </a:moveTo>
                <a:lnTo>
                  <a:pt x="62992" y="0"/>
                </a:lnTo>
                <a:lnTo>
                  <a:pt x="38469" y="4949"/>
                </a:lnTo>
                <a:lnTo>
                  <a:pt x="18446" y="18446"/>
                </a:lnTo>
                <a:lnTo>
                  <a:pt x="4949" y="38469"/>
                </a:lnTo>
                <a:lnTo>
                  <a:pt x="0" y="62991"/>
                </a:lnTo>
                <a:lnTo>
                  <a:pt x="0" y="314959"/>
                </a:lnTo>
                <a:lnTo>
                  <a:pt x="4949" y="339477"/>
                </a:lnTo>
                <a:lnTo>
                  <a:pt x="18446" y="359500"/>
                </a:lnTo>
                <a:lnTo>
                  <a:pt x="38469" y="373001"/>
                </a:lnTo>
                <a:lnTo>
                  <a:pt x="62992" y="377952"/>
                </a:lnTo>
                <a:lnTo>
                  <a:pt x="1778000" y="377952"/>
                </a:lnTo>
                <a:lnTo>
                  <a:pt x="1802522" y="373001"/>
                </a:lnTo>
                <a:lnTo>
                  <a:pt x="1822545" y="359500"/>
                </a:lnTo>
                <a:lnTo>
                  <a:pt x="1836042" y="339477"/>
                </a:lnTo>
                <a:lnTo>
                  <a:pt x="1840992" y="314959"/>
                </a:lnTo>
                <a:lnTo>
                  <a:pt x="1840992" y="62991"/>
                </a:lnTo>
                <a:lnTo>
                  <a:pt x="1836042" y="38469"/>
                </a:lnTo>
                <a:lnTo>
                  <a:pt x="1822545" y="18446"/>
                </a:lnTo>
                <a:lnTo>
                  <a:pt x="1802522" y="4949"/>
                </a:lnTo>
                <a:lnTo>
                  <a:pt x="1778000"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7" name="object 27"/>
          <p:cNvSpPr/>
          <p:nvPr/>
        </p:nvSpPr>
        <p:spPr>
          <a:xfrm>
            <a:off x="5175503" y="5486400"/>
            <a:ext cx="1841500" cy="378460"/>
          </a:xfrm>
          <a:custGeom>
            <a:avLst/>
            <a:gdLst/>
            <a:ahLst/>
            <a:cxnLst/>
            <a:rect l="l" t="t" r="r" b="b"/>
            <a:pathLst>
              <a:path w="1841500" h="378460">
                <a:moveTo>
                  <a:pt x="0" y="62991"/>
                </a:moveTo>
                <a:lnTo>
                  <a:pt x="4949" y="38469"/>
                </a:lnTo>
                <a:lnTo>
                  <a:pt x="18446" y="18446"/>
                </a:lnTo>
                <a:lnTo>
                  <a:pt x="38469" y="4949"/>
                </a:lnTo>
                <a:lnTo>
                  <a:pt x="62992" y="0"/>
                </a:lnTo>
                <a:lnTo>
                  <a:pt x="1778000" y="0"/>
                </a:lnTo>
                <a:lnTo>
                  <a:pt x="1802522" y="4949"/>
                </a:lnTo>
                <a:lnTo>
                  <a:pt x="1822545" y="18446"/>
                </a:lnTo>
                <a:lnTo>
                  <a:pt x="1836042" y="38469"/>
                </a:lnTo>
                <a:lnTo>
                  <a:pt x="1840992" y="62991"/>
                </a:lnTo>
                <a:lnTo>
                  <a:pt x="1840992" y="314959"/>
                </a:lnTo>
                <a:lnTo>
                  <a:pt x="1836042" y="339477"/>
                </a:lnTo>
                <a:lnTo>
                  <a:pt x="1822545" y="359500"/>
                </a:lnTo>
                <a:lnTo>
                  <a:pt x="1802522" y="373001"/>
                </a:lnTo>
                <a:lnTo>
                  <a:pt x="1778000" y="377952"/>
                </a:lnTo>
                <a:lnTo>
                  <a:pt x="62992" y="377952"/>
                </a:lnTo>
                <a:lnTo>
                  <a:pt x="38469" y="373001"/>
                </a:lnTo>
                <a:lnTo>
                  <a:pt x="18446" y="359500"/>
                </a:lnTo>
                <a:lnTo>
                  <a:pt x="4949" y="339477"/>
                </a:lnTo>
                <a:lnTo>
                  <a:pt x="0" y="314959"/>
                </a:lnTo>
                <a:lnTo>
                  <a:pt x="0" y="62991"/>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8" name="object 28"/>
          <p:cNvSpPr txBox="1"/>
          <p:nvPr/>
        </p:nvSpPr>
        <p:spPr>
          <a:xfrm>
            <a:off x="5315458" y="5568492"/>
            <a:ext cx="1564640"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Mission-critical</a:t>
            </a:r>
            <a:r>
              <a:rPr kumimoji="0" sz="1050" b="0" i="0" u="none" strike="noStrike" kern="1200" cap="none" spc="-7" normalizeH="0" baseline="23809" noProof="0" dirty="0">
                <a:ln>
                  <a:noFill/>
                </a:ln>
                <a:solidFill>
                  <a:prstClr val="black"/>
                </a:solidFill>
                <a:effectLst/>
                <a:uLnTx/>
                <a:uFillTx/>
                <a:latin typeface="Calibri"/>
                <a:ea typeface="+mn-ea"/>
                <a:cs typeface="Calibri"/>
              </a:rPr>
              <a:t>2 </a:t>
            </a:r>
            <a:r>
              <a:rPr kumimoji="0" sz="1050" b="0" i="0" u="none" strike="noStrike" kern="1200" cap="none" spc="0" normalizeH="0" baseline="0" noProof="0" dirty="0">
                <a:ln>
                  <a:noFill/>
                </a:ln>
                <a:solidFill>
                  <a:prstClr val="black"/>
                </a:solidFill>
                <a:effectLst/>
                <a:uLnTx/>
                <a:uFillTx/>
                <a:latin typeface="Calibri"/>
                <a:ea typeface="+mn-ea"/>
                <a:cs typeface="Calibri"/>
              </a:rPr>
              <a:t>travel</a:t>
            </a:r>
            <a:r>
              <a:rPr kumimoji="0" sz="1050" b="0" i="0" u="none" strike="noStrike" kern="1200" cap="none" spc="-13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only</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9" name="object 29"/>
          <p:cNvSpPr/>
          <p:nvPr/>
        </p:nvSpPr>
        <p:spPr>
          <a:xfrm>
            <a:off x="5172455" y="4511040"/>
            <a:ext cx="1841500" cy="612775"/>
          </a:xfrm>
          <a:custGeom>
            <a:avLst/>
            <a:gdLst/>
            <a:ahLst/>
            <a:cxnLst/>
            <a:rect l="l" t="t" r="r" b="b"/>
            <a:pathLst>
              <a:path w="1841500" h="612775">
                <a:moveTo>
                  <a:pt x="1740916" y="0"/>
                </a:moveTo>
                <a:lnTo>
                  <a:pt x="100076" y="0"/>
                </a:lnTo>
                <a:lnTo>
                  <a:pt x="61132" y="4814"/>
                </a:lnTo>
                <a:lnTo>
                  <a:pt x="29321" y="17938"/>
                </a:lnTo>
                <a:lnTo>
                  <a:pt x="7868" y="37397"/>
                </a:lnTo>
                <a:lnTo>
                  <a:pt x="0" y="61214"/>
                </a:lnTo>
                <a:lnTo>
                  <a:pt x="0" y="551434"/>
                </a:lnTo>
                <a:lnTo>
                  <a:pt x="7868" y="575250"/>
                </a:lnTo>
                <a:lnTo>
                  <a:pt x="29321" y="594709"/>
                </a:lnTo>
                <a:lnTo>
                  <a:pt x="61132" y="607833"/>
                </a:lnTo>
                <a:lnTo>
                  <a:pt x="100076" y="612648"/>
                </a:lnTo>
                <a:lnTo>
                  <a:pt x="1740916" y="612648"/>
                </a:lnTo>
                <a:lnTo>
                  <a:pt x="1779859" y="607833"/>
                </a:lnTo>
                <a:lnTo>
                  <a:pt x="1811670" y="594709"/>
                </a:lnTo>
                <a:lnTo>
                  <a:pt x="1833123" y="575250"/>
                </a:lnTo>
                <a:lnTo>
                  <a:pt x="1840992" y="551434"/>
                </a:lnTo>
                <a:lnTo>
                  <a:pt x="1840992" y="61214"/>
                </a:lnTo>
                <a:lnTo>
                  <a:pt x="1833123" y="37397"/>
                </a:lnTo>
                <a:lnTo>
                  <a:pt x="1811670" y="17938"/>
                </a:lnTo>
                <a:lnTo>
                  <a:pt x="1779859" y="4814"/>
                </a:lnTo>
                <a:lnTo>
                  <a:pt x="1740916"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0" name="object 30"/>
          <p:cNvSpPr/>
          <p:nvPr/>
        </p:nvSpPr>
        <p:spPr>
          <a:xfrm>
            <a:off x="5172455" y="4511040"/>
            <a:ext cx="1841500" cy="612775"/>
          </a:xfrm>
          <a:custGeom>
            <a:avLst/>
            <a:gdLst/>
            <a:ahLst/>
            <a:cxnLst/>
            <a:rect l="l" t="t" r="r" b="b"/>
            <a:pathLst>
              <a:path w="1841500" h="612775">
                <a:moveTo>
                  <a:pt x="0" y="61214"/>
                </a:moveTo>
                <a:lnTo>
                  <a:pt x="7868" y="37397"/>
                </a:lnTo>
                <a:lnTo>
                  <a:pt x="29321" y="17938"/>
                </a:lnTo>
                <a:lnTo>
                  <a:pt x="61132" y="4814"/>
                </a:lnTo>
                <a:lnTo>
                  <a:pt x="100076" y="0"/>
                </a:lnTo>
                <a:lnTo>
                  <a:pt x="1740916" y="0"/>
                </a:lnTo>
                <a:lnTo>
                  <a:pt x="1779859" y="4814"/>
                </a:lnTo>
                <a:lnTo>
                  <a:pt x="1811670" y="17938"/>
                </a:lnTo>
                <a:lnTo>
                  <a:pt x="1833123" y="37397"/>
                </a:lnTo>
                <a:lnTo>
                  <a:pt x="1840992" y="61214"/>
                </a:lnTo>
                <a:lnTo>
                  <a:pt x="1840992" y="551434"/>
                </a:lnTo>
                <a:lnTo>
                  <a:pt x="1833123" y="575250"/>
                </a:lnTo>
                <a:lnTo>
                  <a:pt x="1811670" y="594709"/>
                </a:lnTo>
                <a:lnTo>
                  <a:pt x="1779859" y="607833"/>
                </a:lnTo>
                <a:lnTo>
                  <a:pt x="1740916" y="612648"/>
                </a:lnTo>
                <a:lnTo>
                  <a:pt x="100076" y="612648"/>
                </a:lnTo>
                <a:lnTo>
                  <a:pt x="61132" y="607833"/>
                </a:lnTo>
                <a:lnTo>
                  <a:pt x="29321" y="594709"/>
                </a:lnTo>
                <a:lnTo>
                  <a:pt x="7868" y="575250"/>
                </a:lnTo>
                <a:lnTo>
                  <a:pt x="0" y="551434"/>
                </a:lnTo>
                <a:lnTo>
                  <a:pt x="0" y="61214"/>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1" name="object 31"/>
          <p:cNvSpPr txBox="1"/>
          <p:nvPr/>
        </p:nvSpPr>
        <p:spPr>
          <a:xfrm>
            <a:off x="5229859" y="4638294"/>
            <a:ext cx="1725930" cy="330200"/>
          </a:xfrm>
          <a:prstGeom prst="rect">
            <a:avLst/>
          </a:prstGeom>
        </p:spPr>
        <p:txBody>
          <a:bodyPr vert="horz" wrap="square" lIns="0" tIns="31750" rIns="0" bIns="0" rtlCol="0">
            <a:spAutoFit/>
          </a:bodyPr>
          <a:lstStyle/>
          <a:p>
            <a:pPr marL="173990" marR="5080" lvl="0" indent="-161925" algn="l" defTabSz="914400" rtl="0" eaLnBrk="1" fontAlgn="auto" latinLnBrk="0" hangingPunct="1">
              <a:lnSpc>
                <a:spcPts val="1130"/>
              </a:lnSpc>
              <a:spcBef>
                <a:spcPts val="25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Conduct virtual </a:t>
            </a:r>
            <a:r>
              <a:rPr kumimoji="0" sz="1050" b="0" i="0" u="none" strike="noStrike" kern="1200" cap="none" spc="0" normalizeH="0" baseline="0" noProof="0" dirty="0">
                <a:ln>
                  <a:noFill/>
                </a:ln>
                <a:solidFill>
                  <a:prstClr val="black"/>
                </a:solidFill>
                <a:effectLst/>
                <a:uLnTx/>
                <a:uFillTx/>
                <a:latin typeface="Calibri"/>
                <a:ea typeface="+mn-ea"/>
                <a:cs typeface="Calibri"/>
              </a:rPr>
              <a:t>meetings </a:t>
            </a:r>
            <a:r>
              <a:rPr kumimoji="0" sz="1050" b="0" i="0" u="none" strike="noStrike" kern="1200" cap="none" spc="-5" normalizeH="0" baseline="0" noProof="0" dirty="0">
                <a:ln>
                  <a:noFill/>
                </a:ln>
                <a:solidFill>
                  <a:prstClr val="black"/>
                </a:solidFill>
                <a:effectLst/>
                <a:uLnTx/>
                <a:uFillTx/>
                <a:latin typeface="Calibri"/>
                <a:ea typeface="+mn-ea"/>
                <a:cs typeface="Calibri"/>
              </a:rPr>
              <a:t>with  </a:t>
            </a:r>
            <a:r>
              <a:rPr kumimoji="0" sz="1050" b="0" i="0" u="none" strike="noStrike" kern="1200" cap="none" spc="0" normalizeH="0" baseline="0" noProof="0" dirty="0">
                <a:ln>
                  <a:noFill/>
                </a:ln>
                <a:solidFill>
                  <a:prstClr val="black"/>
                </a:solidFill>
                <a:effectLst/>
                <a:uLnTx/>
                <a:uFillTx/>
                <a:latin typeface="Calibri"/>
                <a:ea typeface="+mn-ea"/>
                <a:cs typeface="Calibri"/>
              </a:rPr>
              <a:t>remote participation</a:t>
            </a:r>
            <a:r>
              <a:rPr kumimoji="0" sz="1050" b="0" i="0" u="none" strike="noStrike" kern="1200" cap="none" spc="-9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only</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32" name="object 32"/>
          <p:cNvSpPr/>
          <p:nvPr/>
        </p:nvSpPr>
        <p:spPr>
          <a:xfrm>
            <a:off x="5175503" y="2962655"/>
            <a:ext cx="1841500" cy="1408430"/>
          </a:xfrm>
          <a:custGeom>
            <a:avLst/>
            <a:gdLst/>
            <a:ahLst/>
            <a:cxnLst/>
            <a:rect l="l" t="t" r="r" b="b"/>
            <a:pathLst>
              <a:path w="1841500" h="1408429">
                <a:moveTo>
                  <a:pt x="1740916" y="0"/>
                </a:moveTo>
                <a:lnTo>
                  <a:pt x="100075" y="0"/>
                </a:lnTo>
                <a:lnTo>
                  <a:pt x="61132" y="11058"/>
                </a:lnTo>
                <a:lnTo>
                  <a:pt x="29321" y="41227"/>
                </a:lnTo>
                <a:lnTo>
                  <a:pt x="7868" y="85992"/>
                </a:lnTo>
                <a:lnTo>
                  <a:pt x="0" y="140843"/>
                </a:lnTo>
                <a:lnTo>
                  <a:pt x="0" y="1267333"/>
                </a:lnTo>
                <a:lnTo>
                  <a:pt x="7868" y="1322183"/>
                </a:lnTo>
                <a:lnTo>
                  <a:pt x="29321" y="1366948"/>
                </a:lnTo>
                <a:lnTo>
                  <a:pt x="61132" y="1397117"/>
                </a:lnTo>
                <a:lnTo>
                  <a:pt x="100075" y="1408176"/>
                </a:lnTo>
                <a:lnTo>
                  <a:pt x="1740916" y="1408176"/>
                </a:lnTo>
                <a:lnTo>
                  <a:pt x="1779859" y="1397117"/>
                </a:lnTo>
                <a:lnTo>
                  <a:pt x="1811670" y="1366948"/>
                </a:lnTo>
                <a:lnTo>
                  <a:pt x="1833123" y="1322183"/>
                </a:lnTo>
                <a:lnTo>
                  <a:pt x="1840992" y="1267333"/>
                </a:lnTo>
                <a:lnTo>
                  <a:pt x="1840992" y="140843"/>
                </a:lnTo>
                <a:lnTo>
                  <a:pt x="1833123" y="85992"/>
                </a:lnTo>
                <a:lnTo>
                  <a:pt x="1811670" y="41227"/>
                </a:lnTo>
                <a:lnTo>
                  <a:pt x="1779859" y="11058"/>
                </a:lnTo>
                <a:lnTo>
                  <a:pt x="1740916"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3" name="object 33"/>
          <p:cNvSpPr/>
          <p:nvPr/>
        </p:nvSpPr>
        <p:spPr>
          <a:xfrm>
            <a:off x="5175503" y="2962655"/>
            <a:ext cx="1841500" cy="1408430"/>
          </a:xfrm>
          <a:custGeom>
            <a:avLst/>
            <a:gdLst/>
            <a:ahLst/>
            <a:cxnLst/>
            <a:rect l="l" t="t" r="r" b="b"/>
            <a:pathLst>
              <a:path w="1841500" h="1408429">
                <a:moveTo>
                  <a:pt x="0" y="140843"/>
                </a:moveTo>
                <a:lnTo>
                  <a:pt x="7868" y="85992"/>
                </a:lnTo>
                <a:lnTo>
                  <a:pt x="29321" y="41227"/>
                </a:lnTo>
                <a:lnTo>
                  <a:pt x="61132" y="11058"/>
                </a:lnTo>
                <a:lnTo>
                  <a:pt x="100075" y="0"/>
                </a:lnTo>
                <a:lnTo>
                  <a:pt x="1740916" y="0"/>
                </a:lnTo>
                <a:lnTo>
                  <a:pt x="1779859" y="11058"/>
                </a:lnTo>
                <a:lnTo>
                  <a:pt x="1811670" y="41227"/>
                </a:lnTo>
                <a:lnTo>
                  <a:pt x="1833123" y="85992"/>
                </a:lnTo>
                <a:lnTo>
                  <a:pt x="1840992" y="140843"/>
                </a:lnTo>
                <a:lnTo>
                  <a:pt x="1840992" y="1267333"/>
                </a:lnTo>
                <a:lnTo>
                  <a:pt x="1833123" y="1322183"/>
                </a:lnTo>
                <a:lnTo>
                  <a:pt x="1811670" y="1366948"/>
                </a:lnTo>
                <a:lnTo>
                  <a:pt x="1779859" y="1397117"/>
                </a:lnTo>
                <a:lnTo>
                  <a:pt x="1740916" y="1408176"/>
                </a:lnTo>
                <a:lnTo>
                  <a:pt x="100075" y="1408176"/>
                </a:lnTo>
                <a:lnTo>
                  <a:pt x="61132" y="1397117"/>
                </a:lnTo>
                <a:lnTo>
                  <a:pt x="29321" y="1366948"/>
                </a:lnTo>
                <a:lnTo>
                  <a:pt x="7868" y="1322183"/>
                </a:lnTo>
                <a:lnTo>
                  <a:pt x="0" y="1267333"/>
                </a:lnTo>
                <a:lnTo>
                  <a:pt x="0" y="140843"/>
                </a:lnTo>
                <a:close/>
              </a:path>
            </a:pathLst>
          </a:custGeom>
          <a:ln w="12191">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4" name="object 34"/>
          <p:cNvSpPr txBox="1"/>
          <p:nvPr/>
        </p:nvSpPr>
        <p:spPr>
          <a:xfrm>
            <a:off x="5224017" y="3013329"/>
            <a:ext cx="1757045" cy="1271270"/>
          </a:xfrm>
          <a:prstGeom prst="rect">
            <a:avLst/>
          </a:prstGeom>
        </p:spPr>
        <p:txBody>
          <a:bodyPr vert="horz" wrap="square" lIns="0" tIns="13335" rIns="0" bIns="0" rtlCol="0">
            <a:spAutoFit/>
          </a:bodyPr>
          <a:lstStyle/>
          <a:p>
            <a:pPr marL="79375" marR="0" lvl="0" indent="-66675" algn="l" defTabSz="914400" rtl="0" eaLnBrk="1" fontAlgn="auto" latinLnBrk="0" hangingPunct="1">
              <a:lnSpc>
                <a:spcPts val="1080"/>
              </a:lnSpc>
              <a:spcBef>
                <a:spcPts val="105"/>
              </a:spcBef>
              <a:spcAft>
                <a:spcPts val="0"/>
              </a:spcAft>
              <a:buClrTx/>
              <a:buSzTx/>
              <a:buFontTx/>
              <a:buChar char="-"/>
              <a:tabLst>
                <a:tab pos="80010" algn="l"/>
              </a:tabLst>
              <a:defRPr/>
            </a:pPr>
            <a:r>
              <a:rPr kumimoji="0" sz="1000" b="0" i="0" u="none" strike="noStrike" kern="1200" cap="none" spc="0" normalizeH="0" baseline="0" noProof="0" dirty="0">
                <a:ln>
                  <a:noFill/>
                </a:ln>
                <a:solidFill>
                  <a:prstClr val="black"/>
                </a:solidFill>
                <a:effectLst/>
                <a:uLnTx/>
                <a:uFillTx/>
                <a:latin typeface="Calibri"/>
                <a:ea typeface="+mn-ea"/>
                <a:cs typeface="Calibri"/>
              </a:rPr>
              <a:t>On-center food service open</a:t>
            </a:r>
            <a:r>
              <a:rPr kumimoji="0" sz="1000" b="0" i="0" u="none" strike="noStrike" kern="1200" cap="none" spc="-160" normalizeH="0" baseline="0" noProof="0" dirty="0">
                <a:ln>
                  <a:noFill/>
                </a:ln>
                <a:solidFill>
                  <a:prstClr val="black"/>
                </a:solidFill>
                <a:effectLst/>
                <a:uLnTx/>
                <a:uFillTx/>
                <a:latin typeface="Calibri"/>
                <a:ea typeface="+mn-ea"/>
                <a:cs typeface="Calibri"/>
              </a:rPr>
              <a:t> </a:t>
            </a:r>
            <a:r>
              <a:rPr kumimoji="0" sz="1000" b="0" i="0" u="none" strike="noStrike" kern="1200" cap="none" spc="0" normalizeH="0" baseline="0" noProof="0" dirty="0">
                <a:ln>
                  <a:noFill/>
                </a:ln>
                <a:solidFill>
                  <a:prstClr val="black"/>
                </a:solidFill>
                <a:effectLst/>
                <a:uLnTx/>
                <a:uFillTx/>
                <a:latin typeface="Calibri"/>
                <a:ea typeface="+mn-ea"/>
                <a:cs typeface="Calibri"/>
              </a:rPr>
              <a:t>for</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512445" marR="0" lvl="0" indent="0" algn="l" defTabSz="914400" rtl="0" eaLnBrk="1" fontAlgn="auto" latinLnBrk="0" hangingPunct="1">
              <a:lnSpc>
                <a:spcPts val="108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Calibri"/>
                <a:ea typeface="+mn-ea"/>
                <a:cs typeface="Calibri"/>
              </a:rPr>
              <a:t>take-out</a:t>
            </a:r>
            <a:r>
              <a:rPr kumimoji="0" sz="1000" b="0" i="0" u="none" strike="noStrike" kern="1200" cap="none" spc="-45" normalizeH="0" baseline="0" noProof="0" dirty="0">
                <a:ln>
                  <a:noFill/>
                </a:ln>
                <a:solidFill>
                  <a:prstClr val="black"/>
                </a:solidFill>
                <a:effectLst/>
                <a:uLnTx/>
                <a:uFillTx/>
                <a:latin typeface="Calibri"/>
                <a:ea typeface="+mn-ea"/>
                <a:cs typeface="Calibri"/>
              </a:rPr>
              <a:t> </a:t>
            </a:r>
            <a:r>
              <a:rPr kumimoji="0" sz="1000" b="0" i="0" u="none" strike="noStrike" kern="1200" cap="none" spc="0" normalizeH="0" baseline="0" noProof="0" dirty="0">
                <a:ln>
                  <a:noFill/>
                </a:ln>
                <a:solidFill>
                  <a:prstClr val="black"/>
                </a:solidFill>
                <a:effectLst/>
                <a:uLnTx/>
                <a:uFillTx/>
                <a:latin typeface="Calibri"/>
                <a:ea typeface="+mn-ea"/>
                <a:cs typeface="Calibri"/>
              </a:rPr>
              <a:t>only.</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82550" marR="85090" lvl="1" indent="0" algn="l" defTabSz="914400" rtl="0" eaLnBrk="1" fontAlgn="auto" latinLnBrk="0" hangingPunct="1">
              <a:lnSpc>
                <a:spcPct val="80000"/>
              </a:lnSpc>
              <a:spcBef>
                <a:spcPts val="315"/>
              </a:spcBef>
              <a:spcAft>
                <a:spcPts val="0"/>
              </a:spcAft>
              <a:buClrTx/>
              <a:buSzTx/>
              <a:buFontTx/>
              <a:buChar char="-"/>
              <a:tabLst>
                <a:tab pos="149860" algn="l"/>
              </a:tabLst>
              <a:defRPr/>
            </a:pPr>
            <a:r>
              <a:rPr kumimoji="0" sz="1000" b="0" i="0" u="none" strike="noStrike" kern="1200" cap="none" spc="0" normalizeH="0" baseline="0" noProof="0" dirty="0">
                <a:ln>
                  <a:noFill/>
                </a:ln>
                <a:solidFill>
                  <a:prstClr val="black"/>
                </a:solidFill>
                <a:effectLst/>
                <a:uLnTx/>
                <a:uFillTx/>
                <a:latin typeface="Calibri"/>
                <a:ea typeface="+mn-ea"/>
                <a:cs typeface="Calibri"/>
              </a:rPr>
              <a:t>Daycare centers </a:t>
            </a:r>
            <a:r>
              <a:rPr kumimoji="0" sz="1000" b="0" i="0" u="none" strike="noStrike" kern="1200" cap="none" spc="5" normalizeH="0" baseline="0" noProof="0" dirty="0">
                <a:ln>
                  <a:noFill/>
                </a:ln>
                <a:solidFill>
                  <a:prstClr val="black"/>
                </a:solidFill>
                <a:effectLst/>
                <a:uLnTx/>
                <a:uFillTx/>
                <a:latin typeface="Calibri"/>
                <a:ea typeface="+mn-ea"/>
                <a:cs typeface="Calibri"/>
              </a:rPr>
              <a:t>may</a:t>
            </a:r>
            <a:r>
              <a:rPr kumimoji="0" sz="1000" b="0" i="0" u="none" strike="noStrike" kern="1200" cap="none" spc="-125" normalizeH="0" baseline="0" noProof="0" dirty="0">
                <a:ln>
                  <a:noFill/>
                </a:ln>
                <a:solidFill>
                  <a:prstClr val="black"/>
                </a:solidFill>
                <a:effectLst/>
                <a:uLnTx/>
                <a:uFillTx/>
                <a:latin typeface="Calibri"/>
                <a:ea typeface="+mn-ea"/>
                <a:cs typeface="Calibri"/>
              </a:rPr>
              <a:t> </a:t>
            </a:r>
            <a:r>
              <a:rPr kumimoji="0" sz="1000" b="0" i="0" u="none" strike="noStrike" kern="1200" cap="none" spc="0" normalizeH="0" baseline="0" noProof="0" dirty="0">
                <a:ln>
                  <a:noFill/>
                </a:ln>
                <a:solidFill>
                  <a:prstClr val="black"/>
                </a:solidFill>
                <a:effectLst/>
                <a:uLnTx/>
                <a:uFillTx/>
                <a:latin typeface="Calibri"/>
                <a:ea typeface="+mn-ea"/>
                <a:cs typeface="Calibri"/>
              </a:rPr>
              <a:t>reopen.  Fitness centers </a:t>
            </a:r>
            <a:r>
              <a:rPr kumimoji="0" sz="1000" b="0" i="0" u="none" strike="noStrike" kern="1200" cap="none" spc="5" normalizeH="0" baseline="0" noProof="0" dirty="0">
                <a:ln>
                  <a:noFill/>
                </a:ln>
                <a:solidFill>
                  <a:prstClr val="black"/>
                </a:solidFill>
                <a:effectLst/>
                <a:uLnTx/>
                <a:uFillTx/>
                <a:latin typeface="Calibri"/>
                <a:ea typeface="+mn-ea"/>
                <a:cs typeface="Calibri"/>
              </a:rPr>
              <a:t>remain</a:t>
            </a:r>
            <a:r>
              <a:rPr kumimoji="0" sz="1000" b="0" i="0" u="none" strike="noStrike" kern="1200" cap="none" spc="-145" normalizeH="0" baseline="0" noProof="0" dirty="0">
                <a:ln>
                  <a:noFill/>
                </a:ln>
                <a:solidFill>
                  <a:prstClr val="black"/>
                </a:solidFill>
                <a:effectLst/>
                <a:uLnTx/>
                <a:uFillTx/>
                <a:latin typeface="Calibri"/>
                <a:ea typeface="+mn-ea"/>
                <a:cs typeface="Calibri"/>
              </a:rPr>
              <a:t> </a:t>
            </a:r>
            <a:r>
              <a:rPr kumimoji="0" sz="1000" b="0" i="0" u="none" strike="noStrike" kern="1200" cap="none" spc="0" normalizeH="0" baseline="0" noProof="0" dirty="0">
                <a:ln>
                  <a:noFill/>
                </a:ln>
                <a:solidFill>
                  <a:prstClr val="black"/>
                </a:solidFill>
                <a:effectLst/>
                <a:uLnTx/>
                <a:uFillTx/>
                <a:latin typeface="Calibri"/>
                <a:ea typeface="+mn-ea"/>
                <a:cs typeface="Calibri"/>
              </a:rPr>
              <a:t>closed.</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77165" marR="5080" lvl="0" indent="15240" algn="l" defTabSz="914400" rtl="0" eaLnBrk="1" fontAlgn="auto" latinLnBrk="0" hangingPunct="1">
              <a:lnSpc>
                <a:spcPts val="960"/>
              </a:lnSpc>
              <a:spcBef>
                <a:spcPts val="280"/>
              </a:spcBef>
              <a:spcAft>
                <a:spcPts val="0"/>
              </a:spcAft>
              <a:buClrTx/>
              <a:buSzTx/>
              <a:buFontTx/>
              <a:buNone/>
              <a:tabLst>
                <a:tab pos="362585" algn="l"/>
              </a:tabLst>
              <a:defRPr/>
            </a:pPr>
            <a:r>
              <a:rPr kumimoji="0" sz="1000" b="0" i="0" u="none" strike="noStrike" kern="1200" cap="none" spc="0" normalizeH="0" baseline="0" noProof="0" dirty="0">
                <a:ln>
                  <a:noFill/>
                </a:ln>
                <a:solidFill>
                  <a:prstClr val="black"/>
                </a:solidFill>
                <a:effectLst/>
                <a:uLnTx/>
                <a:uFillTx/>
                <a:latin typeface="Calibri"/>
                <a:ea typeface="+mn-ea"/>
                <a:cs typeface="Calibri"/>
              </a:rPr>
              <a:t>-	Clinics open to </a:t>
            </a:r>
            <a:r>
              <a:rPr kumimoji="0" sz="1000" b="0" i="0" u="none" strike="noStrike" kern="1200" cap="none" spc="-5" normalizeH="0" baseline="0" noProof="0" dirty="0">
                <a:ln>
                  <a:noFill/>
                </a:ln>
                <a:solidFill>
                  <a:prstClr val="black"/>
                </a:solidFill>
                <a:effectLst/>
                <a:uLnTx/>
                <a:uFillTx/>
                <a:latin typeface="Calibri"/>
                <a:ea typeface="+mn-ea"/>
                <a:cs typeface="Calibri"/>
              </a:rPr>
              <a:t>support  </a:t>
            </a:r>
            <a:r>
              <a:rPr kumimoji="0" sz="1000" b="0" i="0" u="none" strike="noStrike" kern="1200" cap="none" spc="0" normalizeH="0" baseline="0" noProof="0" dirty="0">
                <a:ln>
                  <a:noFill/>
                </a:ln>
                <a:solidFill>
                  <a:prstClr val="black"/>
                </a:solidFill>
                <a:effectLst/>
                <a:uLnTx/>
                <a:uFillTx/>
                <a:latin typeface="Calibri"/>
                <a:ea typeface="+mn-ea"/>
                <a:cs typeface="Calibri"/>
              </a:rPr>
              <a:t>mission-essential and</a:t>
            </a:r>
            <a:r>
              <a:rPr kumimoji="0" sz="1000" b="0" i="0" u="none" strike="noStrike" kern="1200" cap="none" spc="-170" normalizeH="0" baseline="0" noProof="0" dirty="0">
                <a:ln>
                  <a:noFill/>
                </a:ln>
                <a:solidFill>
                  <a:prstClr val="black"/>
                </a:solidFill>
                <a:effectLst/>
                <a:uLnTx/>
                <a:uFillTx/>
                <a:latin typeface="Calibri"/>
                <a:ea typeface="+mn-ea"/>
                <a:cs typeface="Calibri"/>
              </a:rPr>
              <a:t> </a:t>
            </a:r>
            <a:r>
              <a:rPr kumimoji="0" sz="1000" b="0" i="0" u="none" strike="noStrike" kern="1200" cap="none" spc="0" normalizeH="0" baseline="0" noProof="0" dirty="0">
                <a:ln>
                  <a:noFill/>
                </a:ln>
                <a:solidFill>
                  <a:prstClr val="black"/>
                </a:solidFill>
                <a:effectLst/>
                <a:uLnTx/>
                <a:uFillTx/>
                <a:latin typeface="Calibri"/>
                <a:ea typeface="+mn-ea"/>
                <a:cs typeface="Calibri"/>
              </a:rPr>
              <a:t>mission-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372110" marR="0" lvl="0" indent="0" algn="l" defTabSz="914400" rtl="0" eaLnBrk="1" fontAlgn="auto" latinLnBrk="0" hangingPunct="1">
              <a:lnSpc>
                <a:spcPts val="969"/>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Calibri"/>
                <a:ea typeface="+mn-ea"/>
                <a:cs typeface="Calibri"/>
              </a:rPr>
              <a:t>critical </a:t>
            </a:r>
            <a:r>
              <a:rPr kumimoji="0" sz="1000" b="0" i="0" u="none" strike="noStrike" kern="1200" cap="none" spc="-5" normalizeH="0" baseline="0" noProof="0" dirty="0">
                <a:ln>
                  <a:noFill/>
                </a:ln>
                <a:solidFill>
                  <a:prstClr val="black"/>
                </a:solidFill>
                <a:effectLst/>
                <a:uLnTx/>
                <a:uFillTx/>
                <a:latin typeface="Calibri"/>
                <a:ea typeface="+mn-ea"/>
                <a:cs typeface="Calibri"/>
              </a:rPr>
              <a:t>personnel</a:t>
            </a:r>
            <a:r>
              <a:rPr kumimoji="0" sz="1000" b="0" i="0" u="none" strike="noStrike" kern="1200" cap="none" spc="-110" normalizeH="0" baseline="0" noProof="0" dirty="0">
                <a:ln>
                  <a:noFill/>
                </a:ln>
                <a:solidFill>
                  <a:prstClr val="black"/>
                </a:solidFill>
                <a:effectLst/>
                <a:uLnTx/>
                <a:uFillTx/>
                <a:latin typeface="Calibri"/>
                <a:ea typeface="+mn-ea"/>
                <a:cs typeface="Calibri"/>
              </a:rPr>
              <a:t> </a:t>
            </a:r>
            <a:r>
              <a:rPr kumimoji="0" sz="1000" b="0" i="0" u="none" strike="noStrike" kern="1200" cap="none" spc="0" normalizeH="0" baseline="0" noProof="0" dirty="0">
                <a:ln>
                  <a:noFill/>
                </a:ln>
                <a:solidFill>
                  <a:prstClr val="black"/>
                </a:solidFill>
                <a:effectLst/>
                <a:uLnTx/>
                <a:uFillTx/>
                <a:latin typeface="Calibri"/>
                <a:ea typeface="+mn-ea"/>
                <a:cs typeface="Calibri"/>
              </a:rPr>
              <a:t>only.</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48895" marR="54610" lvl="1" indent="0" algn="l" defTabSz="914400" rtl="0" eaLnBrk="1" fontAlgn="auto" latinLnBrk="0" hangingPunct="1">
              <a:lnSpc>
                <a:spcPts val="960"/>
              </a:lnSpc>
              <a:spcBef>
                <a:spcPts val="309"/>
              </a:spcBef>
              <a:spcAft>
                <a:spcPts val="0"/>
              </a:spcAft>
              <a:buClrTx/>
              <a:buSzTx/>
              <a:buFontTx/>
              <a:buChar char="-"/>
              <a:tabLst>
                <a:tab pos="116839" algn="l"/>
              </a:tabLst>
              <a:defRPr/>
            </a:pPr>
            <a:r>
              <a:rPr kumimoji="0" sz="1000" b="0" i="0" u="none" strike="noStrike" kern="1200" cap="none" spc="0" normalizeH="0" baseline="0" noProof="0" dirty="0">
                <a:ln>
                  <a:noFill/>
                </a:ln>
                <a:solidFill>
                  <a:prstClr val="black"/>
                </a:solidFill>
                <a:effectLst/>
                <a:uLnTx/>
                <a:uFillTx/>
                <a:latin typeface="Calibri"/>
                <a:ea typeface="+mn-ea"/>
                <a:cs typeface="Calibri"/>
              </a:rPr>
              <a:t>Follow all center/facility</a:t>
            </a:r>
            <a:r>
              <a:rPr kumimoji="0" sz="1000" b="0" i="0" u="none" strike="noStrike" kern="1200" cap="none" spc="-185" normalizeH="0" baseline="0" noProof="0" dirty="0">
                <a:ln>
                  <a:noFill/>
                </a:ln>
                <a:solidFill>
                  <a:prstClr val="black"/>
                </a:solidFill>
                <a:effectLst/>
                <a:uLnTx/>
                <a:uFillTx/>
                <a:latin typeface="Calibri"/>
                <a:ea typeface="+mn-ea"/>
                <a:cs typeface="Calibri"/>
              </a:rPr>
              <a:t> </a:t>
            </a:r>
            <a:r>
              <a:rPr kumimoji="0" sz="1000" b="0" i="0" u="none" strike="noStrike" kern="1200" cap="none" spc="0" normalizeH="0" baseline="0" noProof="0" dirty="0">
                <a:ln>
                  <a:noFill/>
                </a:ln>
                <a:solidFill>
                  <a:prstClr val="black"/>
                </a:solidFill>
                <a:effectLst/>
                <a:uLnTx/>
                <a:uFillTx/>
                <a:latin typeface="Calibri"/>
                <a:ea typeface="+mn-ea"/>
                <a:cs typeface="Calibri"/>
              </a:rPr>
              <a:t>safety  protocols.</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35" name="object 35"/>
          <p:cNvSpPr/>
          <p:nvPr/>
        </p:nvSpPr>
        <p:spPr>
          <a:xfrm>
            <a:off x="5175503" y="1920239"/>
            <a:ext cx="1841500" cy="887094"/>
          </a:xfrm>
          <a:custGeom>
            <a:avLst/>
            <a:gdLst/>
            <a:ahLst/>
            <a:cxnLst/>
            <a:rect l="l" t="t" r="r" b="b"/>
            <a:pathLst>
              <a:path w="1841500" h="887094">
                <a:moveTo>
                  <a:pt x="1740916" y="0"/>
                </a:moveTo>
                <a:lnTo>
                  <a:pt x="100075" y="0"/>
                </a:lnTo>
                <a:lnTo>
                  <a:pt x="61132" y="6975"/>
                </a:lnTo>
                <a:lnTo>
                  <a:pt x="29321" y="25987"/>
                </a:lnTo>
                <a:lnTo>
                  <a:pt x="7868" y="54167"/>
                </a:lnTo>
                <a:lnTo>
                  <a:pt x="0" y="88646"/>
                </a:lnTo>
                <a:lnTo>
                  <a:pt x="0" y="798322"/>
                </a:lnTo>
                <a:lnTo>
                  <a:pt x="7868" y="832800"/>
                </a:lnTo>
                <a:lnTo>
                  <a:pt x="29321" y="860980"/>
                </a:lnTo>
                <a:lnTo>
                  <a:pt x="61132" y="879992"/>
                </a:lnTo>
                <a:lnTo>
                  <a:pt x="100075" y="886968"/>
                </a:lnTo>
                <a:lnTo>
                  <a:pt x="1740916" y="886968"/>
                </a:lnTo>
                <a:lnTo>
                  <a:pt x="1779859" y="879992"/>
                </a:lnTo>
                <a:lnTo>
                  <a:pt x="1811670" y="860980"/>
                </a:lnTo>
                <a:lnTo>
                  <a:pt x="1833123" y="832800"/>
                </a:lnTo>
                <a:lnTo>
                  <a:pt x="1840992" y="798322"/>
                </a:lnTo>
                <a:lnTo>
                  <a:pt x="1840992" y="88646"/>
                </a:lnTo>
                <a:lnTo>
                  <a:pt x="1833123" y="54167"/>
                </a:lnTo>
                <a:lnTo>
                  <a:pt x="1811670" y="25987"/>
                </a:lnTo>
                <a:lnTo>
                  <a:pt x="1779859" y="6975"/>
                </a:lnTo>
                <a:lnTo>
                  <a:pt x="1740916"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6" name="object 36"/>
          <p:cNvSpPr/>
          <p:nvPr/>
        </p:nvSpPr>
        <p:spPr>
          <a:xfrm>
            <a:off x="5175503" y="1920239"/>
            <a:ext cx="1841500" cy="887094"/>
          </a:xfrm>
          <a:custGeom>
            <a:avLst/>
            <a:gdLst/>
            <a:ahLst/>
            <a:cxnLst/>
            <a:rect l="l" t="t" r="r" b="b"/>
            <a:pathLst>
              <a:path w="1841500" h="887094">
                <a:moveTo>
                  <a:pt x="0" y="88646"/>
                </a:moveTo>
                <a:lnTo>
                  <a:pt x="7868" y="54167"/>
                </a:lnTo>
                <a:lnTo>
                  <a:pt x="29321" y="25987"/>
                </a:lnTo>
                <a:lnTo>
                  <a:pt x="61132" y="6975"/>
                </a:lnTo>
                <a:lnTo>
                  <a:pt x="100075" y="0"/>
                </a:lnTo>
                <a:lnTo>
                  <a:pt x="1740916" y="0"/>
                </a:lnTo>
                <a:lnTo>
                  <a:pt x="1779859" y="6975"/>
                </a:lnTo>
                <a:lnTo>
                  <a:pt x="1811670" y="25987"/>
                </a:lnTo>
                <a:lnTo>
                  <a:pt x="1833123" y="54167"/>
                </a:lnTo>
                <a:lnTo>
                  <a:pt x="1840992" y="88646"/>
                </a:lnTo>
                <a:lnTo>
                  <a:pt x="1840992" y="798322"/>
                </a:lnTo>
                <a:lnTo>
                  <a:pt x="1833123" y="832800"/>
                </a:lnTo>
                <a:lnTo>
                  <a:pt x="1811670" y="860980"/>
                </a:lnTo>
                <a:lnTo>
                  <a:pt x="1779859" y="879992"/>
                </a:lnTo>
                <a:lnTo>
                  <a:pt x="1740916" y="886968"/>
                </a:lnTo>
                <a:lnTo>
                  <a:pt x="100075" y="886968"/>
                </a:lnTo>
                <a:lnTo>
                  <a:pt x="61132" y="879992"/>
                </a:lnTo>
                <a:lnTo>
                  <a:pt x="29321" y="860980"/>
                </a:lnTo>
                <a:lnTo>
                  <a:pt x="7868" y="832800"/>
                </a:lnTo>
                <a:lnTo>
                  <a:pt x="0" y="798322"/>
                </a:lnTo>
                <a:lnTo>
                  <a:pt x="0" y="88646"/>
                </a:lnTo>
                <a:close/>
              </a:path>
            </a:pathLst>
          </a:custGeom>
          <a:ln w="12191">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7" name="object 37"/>
          <p:cNvSpPr txBox="1"/>
          <p:nvPr/>
        </p:nvSpPr>
        <p:spPr>
          <a:xfrm>
            <a:off x="5367273" y="1902612"/>
            <a:ext cx="1458595" cy="855344"/>
          </a:xfrm>
          <a:prstGeom prst="rect">
            <a:avLst/>
          </a:prstGeom>
        </p:spPr>
        <p:txBody>
          <a:bodyPr vert="horz" wrap="square" lIns="0" tIns="50165" rIns="0" bIns="0" rtlCol="0">
            <a:spAutoFit/>
          </a:bodyPr>
          <a:lstStyle/>
          <a:p>
            <a:pPr marL="137160" marR="0" lvl="0" indent="0" algn="l" defTabSz="914400" rtl="0" eaLnBrk="1" fontAlgn="auto" latinLnBrk="0" hangingPunct="1">
              <a:lnSpc>
                <a:spcPct val="100000"/>
              </a:lnSpc>
              <a:spcBef>
                <a:spcPts val="39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Mandatory</a:t>
            </a:r>
            <a:r>
              <a:rPr kumimoji="0" sz="1050" b="0" i="0" u="none" strike="noStrike" kern="1200" cap="none" spc="-6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telework</a:t>
            </a:r>
            <a:endParaRPr kumimoji="0" sz="1050" b="0" i="0" u="none" strike="noStrike" kern="1200" cap="none" spc="0" normalizeH="0" baseline="0" noProof="0">
              <a:ln>
                <a:noFill/>
              </a:ln>
              <a:solidFill>
                <a:prstClr val="black"/>
              </a:solidFill>
              <a:effectLst/>
              <a:uLnTx/>
              <a:uFillTx/>
              <a:latin typeface="Calibri"/>
              <a:ea typeface="+mn-ea"/>
              <a:cs typeface="Calibri"/>
            </a:endParaRPr>
          </a:p>
          <a:p>
            <a:pPr marL="12700" marR="5080" lvl="0" indent="0" algn="ctr" defTabSz="914400" rtl="0" eaLnBrk="1" fontAlgn="auto" latinLnBrk="0" hangingPunct="1">
              <a:lnSpc>
                <a:spcPct val="90200"/>
              </a:lnSpc>
              <a:spcBef>
                <a:spcPts val="42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On-site work </a:t>
            </a:r>
            <a:r>
              <a:rPr kumimoji="0" sz="1050" b="0" i="0" u="none" strike="noStrike" kern="1200" cap="none" spc="0" normalizeH="0" baseline="0" noProof="0" dirty="0">
                <a:ln>
                  <a:noFill/>
                </a:ln>
                <a:solidFill>
                  <a:prstClr val="black"/>
                </a:solidFill>
                <a:effectLst/>
                <a:uLnTx/>
                <a:uFillTx/>
                <a:latin typeface="Calibri"/>
                <a:ea typeface="+mn-ea"/>
                <a:cs typeface="Calibri"/>
              </a:rPr>
              <a:t>is limited</a:t>
            </a:r>
            <a:r>
              <a:rPr kumimoji="0" sz="1050" b="0" i="0" u="none" strike="noStrike" kern="1200" cap="none" spc="-10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to  </a:t>
            </a:r>
            <a:r>
              <a:rPr kumimoji="0" sz="1050" b="0" i="0" u="none" strike="noStrike" kern="1200" cap="none" spc="-5" normalizeH="0" baseline="0" noProof="0" dirty="0">
                <a:ln>
                  <a:noFill/>
                </a:ln>
                <a:solidFill>
                  <a:prstClr val="black"/>
                </a:solidFill>
                <a:effectLst/>
                <a:uLnTx/>
                <a:uFillTx/>
                <a:latin typeface="Calibri"/>
                <a:ea typeface="+mn-ea"/>
                <a:cs typeface="Calibri"/>
              </a:rPr>
              <a:t>mission-essential</a:t>
            </a:r>
            <a:r>
              <a:rPr kumimoji="0" sz="1050" b="0" i="0" u="none" strike="noStrike" kern="1200" cap="none" spc="-7" normalizeH="0" baseline="23809" noProof="0" dirty="0">
                <a:ln>
                  <a:noFill/>
                </a:ln>
                <a:solidFill>
                  <a:prstClr val="black"/>
                </a:solidFill>
                <a:effectLst/>
                <a:uLnTx/>
                <a:uFillTx/>
                <a:latin typeface="Calibri"/>
                <a:ea typeface="+mn-ea"/>
                <a:cs typeface="Calibri"/>
              </a:rPr>
              <a:t>3 </a:t>
            </a:r>
            <a:r>
              <a:rPr kumimoji="0" sz="1050" b="0" i="0" u="none" strike="noStrike" kern="1200" cap="none" spc="-5" normalizeH="0" baseline="0" noProof="0" dirty="0">
                <a:ln>
                  <a:noFill/>
                </a:ln>
                <a:solidFill>
                  <a:prstClr val="black"/>
                </a:solidFill>
                <a:effectLst/>
                <a:uLnTx/>
                <a:uFillTx/>
                <a:latin typeface="Calibri"/>
                <a:ea typeface="+mn-ea"/>
                <a:cs typeface="Calibri"/>
              </a:rPr>
              <a:t>and  approved mission-critical</a:t>
            </a:r>
            <a:r>
              <a:rPr kumimoji="0" sz="1050" b="0" i="0" u="none" strike="noStrike" kern="1200" cap="none" spc="-7" normalizeH="0" baseline="23809" noProof="0" dirty="0">
                <a:ln>
                  <a:noFill/>
                </a:ln>
                <a:solidFill>
                  <a:prstClr val="black"/>
                </a:solidFill>
                <a:effectLst/>
                <a:uLnTx/>
                <a:uFillTx/>
                <a:latin typeface="Calibri"/>
                <a:ea typeface="+mn-ea"/>
                <a:cs typeface="Calibri"/>
              </a:rPr>
              <a:t>2 </a:t>
            </a:r>
            <a:r>
              <a:rPr kumimoji="0" sz="700" b="0" i="0" u="none" strike="noStrike" kern="1200" cap="none" spc="-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work.</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38" name="object 38"/>
          <p:cNvSpPr/>
          <p:nvPr/>
        </p:nvSpPr>
        <p:spPr>
          <a:xfrm>
            <a:off x="6196584" y="0"/>
            <a:ext cx="3517391" cy="685799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9" name="object 39"/>
          <p:cNvSpPr/>
          <p:nvPr/>
        </p:nvSpPr>
        <p:spPr>
          <a:xfrm>
            <a:off x="7647431" y="5486400"/>
            <a:ext cx="1838325" cy="372110"/>
          </a:xfrm>
          <a:custGeom>
            <a:avLst/>
            <a:gdLst/>
            <a:ahLst/>
            <a:cxnLst/>
            <a:rect l="l" t="t" r="r" b="b"/>
            <a:pathLst>
              <a:path w="1838325" h="372110">
                <a:moveTo>
                  <a:pt x="1775968" y="0"/>
                </a:moveTo>
                <a:lnTo>
                  <a:pt x="61975" y="0"/>
                </a:lnTo>
                <a:lnTo>
                  <a:pt x="37826" y="4861"/>
                </a:lnTo>
                <a:lnTo>
                  <a:pt x="18129" y="18129"/>
                </a:lnTo>
                <a:lnTo>
                  <a:pt x="4861" y="37826"/>
                </a:lnTo>
                <a:lnTo>
                  <a:pt x="0" y="61975"/>
                </a:lnTo>
                <a:lnTo>
                  <a:pt x="0" y="309880"/>
                </a:lnTo>
                <a:lnTo>
                  <a:pt x="4861" y="334003"/>
                </a:lnTo>
                <a:lnTo>
                  <a:pt x="18129" y="353702"/>
                </a:lnTo>
                <a:lnTo>
                  <a:pt x="37826" y="366985"/>
                </a:lnTo>
                <a:lnTo>
                  <a:pt x="61975" y="371856"/>
                </a:lnTo>
                <a:lnTo>
                  <a:pt x="1775968" y="371856"/>
                </a:lnTo>
                <a:lnTo>
                  <a:pt x="1800117" y="366985"/>
                </a:lnTo>
                <a:lnTo>
                  <a:pt x="1819814" y="353702"/>
                </a:lnTo>
                <a:lnTo>
                  <a:pt x="1833082" y="334003"/>
                </a:lnTo>
                <a:lnTo>
                  <a:pt x="1837944" y="309880"/>
                </a:lnTo>
                <a:lnTo>
                  <a:pt x="1837944" y="61975"/>
                </a:lnTo>
                <a:lnTo>
                  <a:pt x="1833082" y="37826"/>
                </a:lnTo>
                <a:lnTo>
                  <a:pt x="1819814" y="18129"/>
                </a:lnTo>
                <a:lnTo>
                  <a:pt x="1800117" y="4861"/>
                </a:lnTo>
                <a:lnTo>
                  <a:pt x="1775968" y="0"/>
                </a:lnTo>
                <a:close/>
              </a:path>
            </a:pathLst>
          </a:custGeom>
          <a:solidFill>
            <a:srgbClr val="E1EF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0" name="object 40"/>
          <p:cNvSpPr/>
          <p:nvPr/>
        </p:nvSpPr>
        <p:spPr>
          <a:xfrm>
            <a:off x="7647431" y="5486400"/>
            <a:ext cx="1838325" cy="372110"/>
          </a:xfrm>
          <a:custGeom>
            <a:avLst/>
            <a:gdLst/>
            <a:ahLst/>
            <a:cxnLst/>
            <a:rect l="l" t="t" r="r" b="b"/>
            <a:pathLst>
              <a:path w="1838325" h="372110">
                <a:moveTo>
                  <a:pt x="0" y="61975"/>
                </a:moveTo>
                <a:lnTo>
                  <a:pt x="4861" y="37826"/>
                </a:lnTo>
                <a:lnTo>
                  <a:pt x="18129" y="18129"/>
                </a:lnTo>
                <a:lnTo>
                  <a:pt x="37826" y="4861"/>
                </a:lnTo>
                <a:lnTo>
                  <a:pt x="61975" y="0"/>
                </a:lnTo>
                <a:lnTo>
                  <a:pt x="1775968" y="0"/>
                </a:lnTo>
                <a:lnTo>
                  <a:pt x="1800117" y="4861"/>
                </a:lnTo>
                <a:lnTo>
                  <a:pt x="1819814" y="18129"/>
                </a:lnTo>
                <a:lnTo>
                  <a:pt x="1833082" y="37826"/>
                </a:lnTo>
                <a:lnTo>
                  <a:pt x="1837944" y="61975"/>
                </a:lnTo>
                <a:lnTo>
                  <a:pt x="1837944" y="309880"/>
                </a:lnTo>
                <a:lnTo>
                  <a:pt x="1833082" y="334003"/>
                </a:lnTo>
                <a:lnTo>
                  <a:pt x="1819814" y="353702"/>
                </a:lnTo>
                <a:lnTo>
                  <a:pt x="1800117" y="366985"/>
                </a:lnTo>
                <a:lnTo>
                  <a:pt x="1775968" y="371856"/>
                </a:lnTo>
                <a:lnTo>
                  <a:pt x="61975" y="371856"/>
                </a:lnTo>
                <a:lnTo>
                  <a:pt x="37826" y="366985"/>
                </a:lnTo>
                <a:lnTo>
                  <a:pt x="18129" y="353702"/>
                </a:lnTo>
                <a:lnTo>
                  <a:pt x="4861" y="334003"/>
                </a:lnTo>
                <a:lnTo>
                  <a:pt x="0" y="309880"/>
                </a:lnTo>
                <a:lnTo>
                  <a:pt x="0" y="61975"/>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1" name="object 41"/>
          <p:cNvSpPr txBox="1"/>
          <p:nvPr/>
        </p:nvSpPr>
        <p:spPr>
          <a:xfrm>
            <a:off x="7784718" y="5565749"/>
            <a:ext cx="1564640"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Mission-critical</a:t>
            </a:r>
            <a:r>
              <a:rPr kumimoji="0" sz="1050" b="0" i="0" u="none" strike="noStrike" kern="1200" cap="none" spc="-7" normalizeH="0" baseline="23809" noProof="0" dirty="0">
                <a:ln>
                  <a:noFill/>
                </a:ln>
                <a:solidFill>
                  <a:prstClr val="black"/>
                </a:solidFill>
                <a:effectLst/>
                <a:uLnTx/>
                <a:uFillTx/>
                <a:latin typeface="Calibri"/>
                <a:ea typeface="+mn-ea"/>
                <a:cs typeface="Calibri"/>
              </a:rPr>
              <a:t>2 </a:t>
            </a:r>
            <a:r>
              <a:rPr kumimoji="0" sz="1050" b="0" i="0" u="none" strike="noStrike" kern="1200" cap="none" spc="0" normalizeH="0" baseline="0" noProof="0" dirty="0">
                <a:ln>
                  <a:noFill/>
                </a:ln>
                <a:solidFill>
                  <a:prstClr val="black"/>
                </a:solidFill>
                <a:effectLst/>
                <a:uLnTx/>
                <a:uFillTx/>
                <a:latin typeface="Calibri"/>
                <a:ea typeface="+mn-ea"/>
                <a:cs typeface="Calibri"/>
              </a:rPr>
              <a:t>travel</a:t>
            </a:r>
            <a:r>
              <a:rPr kumimoji="0" sz="1050" b="0" i="0" u="none" strike="noStrike" kern="1200" cap="none" spc="-12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only</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42" name="object 42"/>
          <p:cNvSpPr/>
          <p:nvPr/>
        </p:nvSpPr>
        <p:spPr>
          <a:xfrm>
            <a:off x="7647431" y="4334255"/>
            <a:ext cx="1838325" cy="951230"/>
          </a:xfrm>
          <a:custGeom>
            <a:avLst/>
            <a:gdLst/>
            <a:ahLst/>
            <a:cxnLst/>
            <a:rect l="l" t="t" r="r" b="b"/>
            <a:pathLst>
              <a:path w="1838325" h="951229">
                <a:moveTo>
                  <a:pt x="1742567" y="0"/>
                </a:moveTo>
                <a:lnTo>
                  <a:pt x="95376" y="0"/>
                </a:lnTo>
                <a:lnTo>
                  <a:pt x="58239" y="7469"/>
                </a:lnTo>
                <a:lnTo>
                  <a:pt x="27924" y="27844"/>
                </a:lnTo>
                <a:lnTo>
                  <a:pt x="7491" y="58078"/>
                </a:lnTo>
                <a:lnTo>
                  <a:pt x="0" y="95123"/>
                </a:lnTo>
                <a:lnTo>
                  <a:pt x="0" y="855853"/>
                </a:lnTo>
                <a:lnTo>
                  <a:pt x="7491" y="892897"/>
                </a:lnTo>
                <a:lnTo>
                  <a:pt x="27924" y="923131"/>
                </a:lnTo>
                <a:lnTo>
                  <a:pt x="58239" y="943506"/>
                </a:lnTo>
                <a:lnTo>
                  <a:pt x="95376" y="950976"/>
                </a:lnTo>
                <a:lnTo>
                  <a:pt x="1742567" y="950976"/>
                </a:lnTo>
                <a:lnTo>
                  <a:pt x="1779704" y="943506"/>
                </a:lnTo>
                <a:lnTo>
                  <a:pt x="1810019" y="923131"/>
                </a:lnTo>
                <a:lnTo>
                  <a:pt x="1830452" y="892897"/>
                </a:lnTo>
                <a:lnTo>
                  <a:pt x="1837944" y="855853"/>
                </a:lnTo>
                <a:lnTo>
                  <a:pt x="1837944" y="95123"/>
                </a:lnTo>
                <a:lnTo>
                  <a:pt x="1830452" y="58078"/>
                </a:lnTo>
                <a:lnTo>
                  <a:pt x="1810019" y="27844"/>
                </a:lnTo>
                <a:lnTo>
                  <a:pt x="1779704" y="7469"/>
                </a:lnTo>
                <a:lnTo>
                  <a:pt x="1742567" y="0"/>
                </a:lnTo>
                <a:close/>
              </a:path>
            </a:pathLst>
          </a:custGeom>
          <a:solidFill>
            <a:srgbClr val="E1EF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3" name="object 43"/>
          <p:cNvSpPr/>
          <p:nvPr/>
        </p:nvSpPr>
        <p:spPr>
          <a:xfrm>
            <a:off x="7647431" y="4334255"/>
            <a:ext cx="1838325" cy="951230"/>
          </a:xfrm>
          <a:custGeom>
            <a:avLst/>
            <a:gdLst/>
            <a:ahLst/>
            <a:cxnLst/>
            <a:rect l="l" t="t" r="r" b="b"/>
            <a:pathLst>
              <a:path w="1838325" h="951229">
                <a:moveTo>
                  <a:pt x="0" y="95123"/>
                </a:moveTo>
                <a:lnTo>
                  <a:pt x="7491" y="58078"/>
                </a:lnTo>
                <a:lnTo>
                  <a:pt x="27924" y="27844"/>
                </a:lnTo>
                <a:lnTo>
                  <a:pt x="58239" y="7469"/>
                </a:lnTo>
                <a:lnTo>
                  <a:pt x="95376" y="0"/>
                </a:lnTo>
                <a:lnTo>
                  <a:pt x="1742567" y="0"/>
                </a:lnTo>
                <a:lnTo>
                  <a:pt x="1779704" y="7469"/>
                </a:lnTo>
                <a:lnTo>
                  <a:pt x="1810019" y="27844"/>
                </a:lnTo>
                <a:lnTo>
                  <a:pt x="1830452" y="58078"/>
                </a:lnTo>
                <a:lnTo>
                  <a:pt x="1837944" y="95123"/>
                </a:lnTo>
                <a:lnTo>
                  <a:pt x="1837944" y="145845"/>
                </a:lnTo>
                <a:lnTo>
                  <a:pt x="1837944" y="196564"/>
                </a:lnTo>
                <a:lnTo>
                  <a:pt x="1837944" y="855853"/>
                </a:lnTo>
                <a:lnTo>
                  <a:pt x="1830452" y="892897"/>
                </a:lnTo>
                <a:lnTo>
                  <a:pt x="1810019" y="923131"/>
                </a:lnTo>
                <a:lnTo>
                  <a:pt x="1779704" y="943506"/>
                </a:lnTo>
                <a:lnTo>
                  <a:pt x="1742567" y="950976"/>
                </a:lnTo>
                <a:lnTo>
                  <a:pt x="95376" y="950976"/>
                </a:lnTo>
                <a:lnTo>
                  <a:pt x="58239" y="943506"/>
                </a:lnTo>
                <a:lnTo>
                  <a:pt x="27924" y="923131"/>
                </a:lnTo>
                <a:lnTo>
                  <a:pt x="7491" y="892897"/>
                </a:lnTo>
                <a:lnTo>
                  <a:pt x="0" y="855853"/>
                </a:lnTo>
                <a:lnTo>
                  <a:pt x="0" y="95123"/>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4" name="object 44"/>
          <p:cNvSpPr txBox="1"/>
          <p:nvPr/>
        </p:nvSpPr>
        <p:spPr>
          <a:xfrm>
            <a:off x="7723758" y="4385817"/>
            <a:ext cx="1689735" cy="817880"/>
          </a:xfrm>
          <a:prstGeom prst="rect">
            <a:avLst/>
          </a:prstGeom>
        </p:spPr>
        <p:txBody>
          <a:bodyPr vert="horz" wrap="square" lIns="0" tIns="31750" rIns="0" bIns="0" rtlCol="0">
            <a:spAutoFit/>
          </a:bodyPr>
          <a:lstStyle/>
          <a:p>
            <a:pPr marL="12700" marR="5080" lvl="0" indent="0" algn="l" defTabSz="914400" rtl="0" eaLnBrk="1" fontAlgn="auto" latinLnBrk="0" hangingPunct="1">
              <a:lnSpc>
                <a:spcPts val="1130"/>
              </a:lnSpc>
              <a:spcBef>
                <a:spcPts val="250"/>
              </a:spcBef>
              <a:spcAft>
                <a:spcPts val="0"/>
              </a:spcAft>
              <a:buClrTx/>
              <a:buSzTx/>
              <a:buFontTx/>
              <a:buChar char="-"/>
              <a:tabLst>
                <a:tab pos="83185" algn="l"/>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Conduct virtual </a:t>
            </a:r>
            <a:r>
              <a:rPr kumimoji="0" sz="1050" b="0" i="0" u="none" strike="noStrike" kern="1200" cap="none" spc="0" normalizeH="0" baseline="0" noProof="0" dirty="0">
                <a:ln>
                  <a:noFill/>
                </a:ln>
                <a:solidFill>
                  <a:prstClr val="black"/>
                </a:solidFill>
                <a:effectLst/>
                <a:uLnTx/>
                <a:uFillTx/>
                <a:latin typeface="Calibri"/>
                <a:ea typeface="+mn-ea"/>
                <a:cs typeface="Calibri"/>
              </a:rPr>
              <a:t>meetings</a:t>
            </a:r>
            <a:r>
              <a:rPr kumimoji="0" sz="1050" b="0" i="0" u="none" strike="noStrike" kern="1200" cap="none" spc="-6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and  participate</a:t>
            </a:r>
            <a:r>
              <a:rPr kumimoji="0" sz="1050" b="0" i="0" u="none" strike="noStrike" kern="1200" cap="none" spc="-5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remotely.</a:t>
            </a:r>
            <a:endParaRPr kumimoji="0" sz="1050" b="0" i="0" u="none" strike="noStrike" kern="1200" cap="none" spc="0" normalizeH="0" baseline="0" noProof="0">
              <a:ln>
                <a:noFill/>
              </a:ln>
              <a:solidFill>
                <a:prstClr val="black"/>
              </a:solidFill>
              <a:effectLst/>
              <a:uLnTx/>
              <a:uFillTx/>
              <a:latin typeface="Calibri"/>
              <a:ea typeface="+mn-ea"/>
              <a:cs typeface="Calibri"/>
            </a:endParaRPr>
          </a:p>
          <a:p>
            <a:pPr marL="48895" marR="39370" lvl="0" indent="0" algn="l" defTabSz="914400" rtl="0" eaLnBrk="1" fontAlgn="auto" latinLnBrk="0" hangingPunct="1">
              <a:lnSpc>
                <a:spcPct val="89600"/>
              </a:lnSpc>
              <a:spcBef>
                <a:spcPts val="439"/>
              </a:spcBef>
              <a:spcAft>
                <a:spcPts val="0"/>
              </a:spcAft>
              <a:buClrTx/>
              <a:buSzTx/>
              <a:buFontTx/>
              <a:buChar char="-"/>
              <a:tabLst>
                <a:tab pos="119380" algn="l"/>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Cancel or </a:t>
            </a:r>
            <a:r>
              <a:rPr kumimoji="0" sz="1050" b="0" i="0" u="none" strike="noStrike" kern="1200" cap="none" spc="-5" normalizeH="0" baseline="0" noProof="0" dirty="0">
                <a:ln>
                  <a:noFill/>
                </a:ln>
                <a:solidFill>
                  <a:prstClr val="black"/>
                </a:solidFill>
                <a:effectLst/>
                <a:uLnTx/>
                <a:uFillTx/>
                <a:latin typeface="Calibri"/>
                <a:ea typeface="+mn-ea"/>
                <a:cs typeface="Calibri"/>
              </a:rPr>
              <a:t>postpone </a:t>
            </a:r>
            <a:r>
              <a:rPr kumimoji="0" sz="1050" b="0" i="0" u="none" strike="noStrike" kern="1200" cap="none" spc="0" normalizeH="0" baseline="0" noProof="0" dirty="0">
                <a:ln>
                  <a:noFill/>
                </a:ln>
                <a:solidFill>
                  <a:prstClr val="black"/>
                </a:solidFill>
                <a:effectLst/>
                <a:uLnTx/>
                <a:uFillTx/>
                <a:latin typeface="Calibri"/>
                <a:ea typeface="+mn-ea"/>
                <a:cs typeface="Calibri"/>
              </a:rPr>
              <a:t>large</a:t>
            </a:r>
            <a:r>
              <a:rPr kumimoji="0" sz="1050" b="0" i="0" u="none" strike="noStrike" kern="1200" cap="none" spc="-9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in-  </a:t>
            </a:r>
            <a:r>
              <a:rPr kumimoji="0" sz="1050" b="0" i="0" u="none" strike="noStrike" kern="1200" cap="none" spc="-5" normalizeH="0" baseline="0" noProof="0" dirty="0">
                <a:ln>
                  <a:noFill/>
                </a:ln>
                <a:solidFill>
                  <a:prstClr val="black"/>
                </a:solidFill>
                <a:effectLst/>
                <a:uLnTx/>
                <a:uFillTx/>
                <a:latin typeface="Calibri"/>
                <a:ea typeface="+mn-ea"/>
                <a:cs typeface="Calibri"/>
              </a:rPr>
              <a:t>person </a:t>
            </a:r>
            <a:r>
              <a:rPr kumimoji="0" sz="1050" b="0" i="0" u="none" strike="noStrike" kern="1200" cap="none" spc="0" normalizeH="0" baseline="0" noProof="0" dirty="0">
                <a:ln>
                  <a:noFill/>
                </a:ln>
                <a:solidFill>
                  <a:prstClr val="black"/>
                </a:solidFill>
                <a:effectLst/>
                <a:uLnTx/>
                <a:uFillTx/>
                <a:latin typeface="Calibri"/>
                <a:ea typeface="+mn-ea"/>
                <a:cs typeface="Calibri"/>
              </a:rPr>
              <a:t>meetings and  gatherings.</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45" name="object 45"/>
          <p:cNvSpPr/>
          <p:nvPr/>
        </p:nvSpPr>
        <p:spPr>
          <a:xfrm>
            <a:off x="7647431" y="3127248"/>
            <a:ext cx="1838325" cy="1005840"/>
          </a:xfrm>
          <a:custGeom>
            <a:avLst/>
            <a:gdLst/>
            <a:ahLst/>
            <a:cxnLst/>
            <a:rect l="l" t="t" r="r" b="b"/>
            <a:pathLst>
              <a:path w="1838325" h="1005839">
                <a:moveTo>
                  <a:pt x="1742567" y="0"/>
                </a:moveTo>
                <a:lnTo>
                  <a:pt x="95376" y="0"/>
                </a:lnTo>
                <a:lnTo>
                  <a:pt x="58239" y="7911"/>
                </a:lnTo>
                <a:lnTo>
                  <a:pt x="27924" y="29479"/>
                </a:lnTo>
                <a:lnTo>
                  <a:pt x="7491" y="61454"/>
                </a:lnTo>
                <a:lnTo>
                  <a:pt x="0" y="100584"/>
                </a:lnTo>
                <a:lnTo>
                  <a:pt x="0" y="905256"/>
                </a:lnTo>
                <a:lnTo>
                  <a:pt x="7491" y="944385"/>
                </a:lnTo>
                <a:lnTo>
                  <a:pt x="27924" y="976360"/>
                </a:lnTo>
                <a:lnTo>
                  <a:pt x="58239" y="997928"/>
                </a:lnTo>
                <a:lnTo>
                  <a:pt x="95376" y="1005839"/>
                </a:lnTo>
                <a:lnTo>
                  <a:pt x="1742567" y="1005839"/>
                </a:lnTo>
                <a:lnTo>
                  <a:pt x="1779704" y="997928"/>
                </a:lnTo>
                <a:lnTo>
                  <a:pt x="1810019" y="976360"/>
                </a:lnTo>
                <a:lnTo>
                  <a:pt x="1830452" y="944385"/>
                </a:lnTo>
                <a:lnTo>
                  <a:pt x="1837944" y="905256"/>
                </a:lnTo>
                <a:lnTo>
                  <a:pt x="1837944" y="100584"/>
                </a:lnTo>
                <a:lnTo>
                  <a:pt x="1830452" y="61454"/>
                </a:lnTo>
                <a:lnTo>
                  <a:pt x="1810019" y="29479"/>
                </a:lnTo>
                <a:lnTo>
                  <a:pt x="1779704" y="7911"/>
                </a:lnTo>
                <a:lnTo>
                  <a:pt x="1742567" y="0"/>
                </a:lnTo>
                <a:close/>
              </a:path>
            </a:pathLst>
          </a:custGeom>
          <a:solidFill>
            <a:srgbClr val="E1EF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6" name="object 46"/>
          <p:cNvSpPr/>
          <p:nvPr/>
        </p:nvSpPr>
        <p:spPr>
          <a:xfrm>
            <a:off x="7647431" y="3127248"/>
            <a:ext cx="1838325" cy="1005840"/>
          </a:xfrm>
          <a:custGeom>
            <a:avLst/>
            <a:gdLst/>
            <a:ahLst/>
            <a:cxnLst/>
            <a:rect l="l" t="t" r="r" b="b"/>
            <a:pathLst>
              <a:path w="1838325" h="1005839">
                <a:moveTo>
                  <a:pt x="0" y="100584"/>
                </a:moveTo>
                <a:lnTo>
                  <a:pt x="7491" y="61454"/>
                </a:lnTo>
                <a:lnTo>
                  <a:pt x="27924" y="29479"/>
                </a:lnTo>
                <a:lnTo>
                  <a:pt x="58239" y="7911"/>
                </a:lnTo>
                <a:lnTo>
                  <a:pt x="95376" y="0"/>
                </a:lnTo>
                <a:lnTo>
                  <a:pt x="1742567" y="0"/>
                </a:lnTo>
                <a:lnTo>
                  <a:pt x="1779704" y="7911"/>
                </a:lnTo>
                <a:lnTo>
                  <a:pt x="1810019" y="29479"/>
                </a:lnTo>
                <a:lnTo>
                  <a:pt x="1830452" y="61454"/>
                </a:lnTo>
                <a:lnTo>
                  <a:pt x="1837944" y="100584"/>
                </a:lnTo>
                <a:lnTo>
                  <a:pt x="1837944" y="150875"/>
                </a:lnTo>
                <a:lnTo>
                  <a:pt x="1837944" y="201167"/>
                </a:lnTo>
                <a:lnTo>
                  <a:pt x="1837944" y="905256"/>
                </a:lnTo>
                <a:lnTo>
                  <a:pt x="1830452" y="944385"/>
                </a:lnTo>
                <a:lnTo>
                  <a:pt x="1810019" y="976360"/>
                </a:lnTo>
                <a:lnTo>
                  <a:pt x="1779704" y="997928"/>
                </a:lnTo>
                <a:lnTo>
                  <a:pt x="1742567" y="1005839"/>
                </a:lnTo>
                <a:lnTo>
                  <a:pt x="95376" y="1005839"/>
                </a:lnTo>
                <a:lnTo>
                  <a:pt x="58239" y="997928"/>
                </a:lnTo>
                <a:lnTo>
                  <a:pt x="27924" y="976360"/>
                </a:lnTo>
                <a:lnTo>
                  <a:pt x="7491" y="944385"/>
                </a:lnTo>
                <a:lnTo>
                  <a:pt x="0" y="905256"/>
                </a:lnTo>
                <a:lnTo>
                  <a:pt x="0" y="100584"/>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7" name="object 47"/>
          <p:cNvSpPr txBox="1"/>
          <p:nvPr/>
        </p:nvSpPr>
        <p:spPr>
          <a:xfrm>
            <a:off x="7690231" y="3224276"/>
            <a:ext cx="1756410" cy="775335"/>
          </a:xfrm>
          <a:prstGeom prst="rect">
            <a:avLst/>
          </a:prstGeom>
        </p:spPr>
        <p:txBody>
          <a:bodyPr vert="horz" wrap="square" lIns="0" tIns="45085" rIns="0" bIns="0" rtlCol="0">
            <a:spAutoFit/>
          </a:bodyPr>
          <a:lstStyle/>
          <a:p>
            <a:pPr marL="60960" marR="52705" lvl="0" indent="-3810" algn="ctr" defTabSz="914400" rtl="0" eaLnBrk="1" fontAlgn="auto" latinLnBrk="0" hangingPunct="1">
              <a:lnSpc>
                <a:spcPct val="80000"/>
              </a:lnSpc>
              <a:spcBef>
                <a:spcPts val="35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Daycare centers may </a:t>
            </a:r>
            <a:r>
              <a:rPr kumimoji="0" sz="1050" b="0" i="0" u="none" strike="noStrike" kern="1200" cap="none" spc="-5" normalizeH="0" baseline="0" noProof="0" dirty="0">
                <a:ln>
                  <a:noFill/>
                </a:ln>
                <a:solidFill>
                  <a:prstClr val="black"/>
                </a:solidFill>
                <a:effectLst/>
                <a:uLnTx/>
                <a:uFillTx/>
                <a:latin typeface="Calibri"/>
                <a:ea typeface="+mn-ea"/>
                <a:cs typeface="Calibri"/>
              </a:rPr>
              <a:t>open.  Fitness </a:t>
            </a:r>
            <a:r>
              <a:rPr kumimoji="0" sz="1050" b="0" i="0" u="none" strike="noStrike" kern="1200" cap="none" spc="0" normalizeH="0" baseline="0" noProof="0" dirty="0">
                <a:ln>
                  <a:noFill/>
                </a:ln>
                <a:solidFill>
                  <a:prstClr val="black"/>
                </a:solidFill>
                <a:effectLst/>
                <a:uLnTx/>
                <a:uFillTx/>
                <a:latin typeface="Calibri"/>
                <a:ea typeface="+mn-ea"/>
                <a:cs typeface="Calibri"/>
              </a:rPr>
              <a:t>centers remain</a:t>
            </a:r>
            <a:r>
              <a:rPr kumimoji="0" sz="1050" b="0" i="0" u="none" strike="noStrike" kern="1200" cap="none" spc="-11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closed.</a:t>
            </a:r>
            <a:endParaRPr kumimoji="0" sz="1050" b="0" i="0" u="none" strike="noStrike" kern="1200" cap="none" spc="0" normalizeH="0" baseline="0" noProof="0">
              <a:ln>
                <a:noFill/>
              </a:ln>
              <a:solidFill>
                <a:prstClr val="black"/>
              </a:solidFill>
              <a:effectLst/>
              <a:uLnTx/>
              <a:uFillTx/>
              <a:latin typeface="Calibri"/>
              <a:ea typeface="+mn-ea"/>
              <a:cs typeface="Calibri"/>
            </a:endParaRPr>
          </a:p>
          <a:p>
            <a:pPr marL="234950" marR="0" lvl="0" indent="0" algn="l" defTabSz="914400" rtl="0" eaLnBrk="1" fontAlgn="auto" latinLnBrk="0" hangingPunct="1">
              <a:lnSpc>
                <a:spcPct val="100000"/>
              </a:lnSpc>
              <a:spcBef>
                <a:spcPts val="4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Clinics defer</a:t>
            </a: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physicals.</a:t>
            </a:r>
            <a:endParaRPr kumimoji="0" sz="1050" b="0" i="0" u="none" strike="noStrike" kern="1200" cap="none" spc="0" normalizeH="0" baseline="0" noProof="0">
              <a:ln>
                <a:noFill/>
              </a:ln>
              <a:solidFill>
                <a:prstClr val="black"/>
              </a:solidFill>
              <a:effectLst/>
              <a:uLnTx/>
              <a:uFillTx/>
              <a:latin typeface="Calibri"/>
              <a:ea typeface="+mn-ea"/>
              <a:cs typeface="Calibri"/>
            </a:endParaRPr>
          </a:p>
          <a:p>
            <a:pPr marL="12700" marR="5080" lvl="0" indent="0" algn="ctr" defTabSz="914400" rtl="0" eaLnBrk="1" fontAlgn="auto" latinLnBrk="0" hangingPunct="1">
              <a:lnSpc>
                <a:spcPts val="1010"/>
              </a:lnSpc>
              <a:spcBef>
                <a:spcPts val="30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Follow </a:t>
            </a:r>
            <a:r>
              <a:rPr kumimoji="0" sz="1050" b="0" i="0" u="none" strike="noStrike" kern="1200" cap="none" spc="0" normalizeH="0" baseline="0" noProof="0" dirty="0">
                <a:ln>
                  <a:noFill/>
                </a:ln>
                <a:solidFill>
                  <a:prstClr val="black"/>
                </a:solidFill>
                <a:effectLst/>
                <a:uLnTx/>
                <a:uFillTx/>
                <a:latin typeface="Calibri"/>
                <a:ea typeface="+mn-ea"/>
                <a:cs typeface="Calibri"/>
              </a:rPr>
              <a:t>all center/facility</a:t>
            </a:r>
            <a:r>
              <a:rPr kumimoji="0" sz="1050" b="0" i="0" u="none" strike="noStrike" kern="1200" cap="none" spc="-9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safety  protocols.</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48" name="object 48"/>
          <p:cNvSpPr/>
          <p:nvPr/>
        </p:nvSpPr>
        <p:spPr>
          <a:xfrm>
            <a:off x="7647431" y="1914144"/>
            <a:ext cx="1838325" cy="1005840"/>
          </a:xfrm>
          <a:custGeom>
            <a:avLst/>
            <a:gdLst/>
            <a:ahLst/>
            <a:cxnLst/>
            <a:rect l="l" t="t" r="r" b="b"/>
            <a:pathLst>
              <a:path w="1838325" h="1005839">
                <a:moveTo>
                  <a:pt x="1722501" y="0"/>
                </a:moveTo>
                <a:lnTo>
                  <a:pt x="115443" y="0"/>
                </a:lnTo>
                <a:lnTo>
                  <a:pt x="70508" y="7911"/>
                </a:lnTo>
                <a:lnTo>
                  <a:pt x="33813" y="29479"/>
                </a:lnTo>
                <a:lnTo>
                  <a:pt x="9072" y="61454"/>
                </a:lnTo>
                <a:lnTo>
                  <a:pt x="0" y="100583"/>
                </a:lnTo>
                <a:lnTo>
                  <a:pt x="0" y="905255"/>
                </a:lnTo>
                <a:lnTo>
                  <a:pt x="9072" y="944385"/>
                </a:lnTo>
                <a:lnTo>
                  <a:pt x="33813" y="976360"/>
                </a:lnTo>
                <a:lnTo>
                  <a:pt x="70508" y="997928"/>
                </a:lnTo>
                <a:lnTo>
                  <a:pt x="115443" y="1005839"/>
                </a:lnTo>
                <a:lnTo>
                  <a:pt x="1722501" y="1005839"/>
                </a:lnTo>
                <a:lnTo>
                  <a:pt x="1767435" y="997928"/>
                </a:lnTo>
                <a:lnTo>
                  <a:pt x="1804130" y="976360"/>
                </a:lnTo>
                <a:lnTo>
                  <a:pt x="1828871" y="944385"/>
                </a:lnTo>
                <a:lnTo>
                  <a:pt x="1837944" y="905255"/>
                </a:lnTo>
                <a:lnTo>
                  <a:pt x="1837944" y="100583"/>
                </a:lnTo>
                <a:lnTo>
                  <a:pt x="1828871" y="61454"/>
                </a:lnTo>
                <a:lnTo>
                  <a:pt x="1804130" y="29479"/>
                </a:lnTo>
                <a:lnTo>
                  <a:pt x="1767435" y="7911"/>
                </a:lnTo>
                <a:lnTo>
                  <a:pt x="1722501" y="0"/>
                </a:lnTo>
                <a:close/>
              </a:path>
            </a:pathLst>
          </a:custGeom>
          <a:solidFill>
            <a:srgbClr val="E1EF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9" name="object 49"/>
          <p:cNvSpPr/>
          <p:nvPr/>
        </p:nvSpPr>
        <p:spPr>
          <a:xfrm>
            <a:off x="7647431" y="1914144"/>
            <a:ext cx="1838325" cy="1005840"/>
          </a:xfrm>
          <a:custGeom>
            <a:avLst/>
            <a:gdLst/>
            <a:ahLst/>
            <a:cxnLst/>
            <a:rect l="l" t="t" r="r" b="b"/>
            <a:pathLst>
              <a:path w="1838325" h="1005839">
                <a:moveTo>
                  <a:pt x="0" y="100583"/>
                </a:moveTo>
                <a:lnTo>
                  <a:pt x="9072" y="61454"/>
                </a:lnTo>
                <a:lnTo>
                  <a:pt x="33813" y="29479"/>
                </a:lnTo>
                <a:lnTo>
                  <a:pt x="70508" y="7911"/>
                </a:lnTo>
                <a:lnTo>
                  <a:pt x="115443" y="0"/>
                </a:lnTo>
                <a:lnTo>
                  <a:pt x="1722501" y="0"/>
                </a:lnTo>
                <a:lnTo>
                  <a:pt x="1767435" y="7911"/>
                </a:lnTo>
                <a:lnTo>
                  <a:pt x="1804130" y="29479"/>
                </a:lnTo>
                <a:lnTo>
                  <a:pt x="1828871" y="61454"/>
                </a:lnTo>
                <a:lnTo>
                  <a:pt x="1837944" y="100583"/>
                </a:lnTo>
                <a:lnTo>
                  <a:pt x="1837944" y="905255"/>
                </a:lnTo>
                <a:lnTo>
                  <a:pt x="1828871" y="944385"/>
                </a:lnTo>
                <a:lnTo>
                  <a:pt x="1804130" y="976360"/>
                </a:lnTo>
                <a:lnTo>
                  <a:pt x="1767435" y="997928"/>
                </a:lnTo>
                <a:lnTo>
                  <a:pt x="1722501" y="1005839"/>
                </a:lnTo>
                <a:lnTo>
                  <a:pt x="115443" y="1005839"/>
                </a:lnTo>
                <a:lnTo>
                  <a:pt x="70508" y="997928"/>
                </a:lnTo>
                <a:lnTo>
                  <a:pt x="33813" y="976360"/>
                </a:lnTo>
                <a:lnTo>
                  <a:pt x="9072" y="944385"/>
                </a:lnTo>
                <a:lnTo>
                  <a:pt x="0" y="905255"/>
                </a:lnTo>
                <a:lnTo>
                  <a:pt x="0" y="100583"/>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0" name="object 50"/>
          <p:cNvSpPr txBox="1"/>
          <p:nvPr/>
        </p:nvSpPr>
        <p:spPr>
          <a:xfrm>
            <a:off x="7693532" y="1914271"/>
            <a:ext cx="1746885" cy="981710"/>
          </a:xfrm>
          <a:prstGeom prst="rect">
            <a:avLst/>
          </a:prstGeom>
        </p:spPr>
        <p:txBody>
          <a:bodyPr vert="horz" wrap="square" lIns="0" tIns="27939" rIns="0" bIns="0" rtlCol="0">
            <a:spAutoFit/>
          </a:bodyPr>
          <a:lstStyle/>
          <a:p>
            <a:pPr marL="12700" marR="5080" lvl="0" indent="27305" algn="just" defTabSz="914400" rtl="0" eaLnBrk="1" fontAlgn="auto" latinLnBrk="0" hangingPunct="1">
              <a:lnSpc>
                <a:spcPct val="90000"/>
              </a:lnSpc>
              <a:spcBef>
                <a:spcPts val="219"/>
              </a:spcBef>
              <a:spcAft>
                <a:spcPts val="0"/>
              </a:spcAft>
              <a:buClrTx/>
              <a:buSzTx/>
              <a:buFontTx/>
              <a:buChar char="-"/>
              <a:tabLst>
                <a:tab pos="101600" algn="l"/>
              </a:tabLst>
              <a:defRPr/>
            </a:pPr>
            <a:r>
              <a:rPr kumimoji="0" sz="900" b="0" i="0" u="none" strike="noStrike" kern="1200" cap="none" spc="0" normalizeH="0" baseline="0" noProof="0" dirty="0">
                <a:ln>
                  <a:noFill/>
                </a:ln>
                <a:solidFill>
                  <a:prstClr val="black"/>
                </a:solidFill>
                <a:effectLst/>
                <a:uLnTx/>
                <a:uFillTx/>
                <a:latin typeface="Calibri"/>
                <a:ea typeface="+mn-ea"/>
                <a:cs typeface="Calibri"/>
              </a:rPr>
              <a:t>Employees who must be </a:t>
            </a:r>
            <a:r>
              <a:rPr kumimoji="0" sz="900" b="0" i="0" u="none" strike="noStrike" kern="1200" cap="none" spc="5" normalizeH="0" baseline="0" noProof="0" dirty="0">
                <a:ln>
                  <a:noFill/>
                </a:ln>
                <a:solidFill>
                  <a:prstClr val="black"/>
                </a:solidFill>
                <a:effectLst/>
                <a:uLnTx/>
                <a:uFillTx/>
                <a:latin typeface="Calibri"/>
                <a:ea typeface="+mn-ea"/>
                <a:cs typeface="Calibri"/>
              </a:rPr>
              <a:t>on-site to  </a:t>
            </a:r>
            <a:r>
              <a:rPr kumimoji="0" sz="900" b="0" i="0" u="none" strike="noStrike" kern="1200" cap="none" spc="0" normalizeH="0" baseline="0" noProof="0" dirty="0">
                <a:ln>
                  <a:noFill/>
                </a:ln>
                <a:solidFill>
                  <a:prstClr val="black"/>
                </a:solidFill>
                <a:effectLst/>
                <a:uLnTx/>
                <a:uFillTx/>
                <a:latin typeface="Calibri"/>
                <a:ea typeface="+mn-ea"/>
                <a:cs typeface="Calibri"/>
              </a:rPr>
              <a:t>perform </a:t>
            </a:r>
            <a:r>
              <a:rPr kumimoji="0" sz="900" b="0" i="0" u="none" strike="noStrike" kern="1200" cap="none" spc="5" normalizeH="0" baseline="0" noProof="0" dirty="0">
                <a:ln>
                  <a:noFill/>
                </a:ln>
                <a:solidFill>
                  <a:prstClr val="black"/>
                </a:solidFill>
                <a:effectLst/>
                <a:uLnTx/>
                <a:uFillTx/>
                <a:latin typeface="Calibri"/>
                <a:ea typeface="+mn-ea"/>
                <a:cs typeface="Calibri"/>
              </a:rPr>
              <a:t>their </a:t>
            </a:r>
            <a:r>
              <a:rPr kumimoji="0" sz="900" b="0" i="0" u="none" strike="noStrike" kern="1200" cap="none" spc="0" normalizeH="0" baseline="0" noProof="0" dirty="0">
                <a:ln>
                  <a:noFill/>
                </a:ln>
                <a:solidFill>
                  <a:prstClr val="black"/>
                </a:solidFill>
                <a:effectLst/>
                <a:uLnTx/>
                <a:uFillTx/>
                <a:latin typeface="Calibri"/>
                <a:ea typeface="+mn-ea"/>
                <a:cs typeface="Calibri"/>
              </a:rPr>
              <a:t>work may return on-  </a:t>
            </a:r>
            <a:r>
              <a:rPr kumimoji="0" sz="900" b="0" i="0" u="none" strike="noStrike" kern="1200" cap="none" spc="5" normalizeH="0" baseline="0" noProof="0" dirty="0">
                <a:ln>
                  <a:noFill/>
                </a:ln>
                <a:solidFill>
                  <a:prstClr val="black"/>
                </a:solidFill>
                <a:effectLst/>
                <a:uLnTx/>
                <a:uFillTx/>
                <a:latin typeface="Calibri"/>
                <a:ea typeface="+mn-ea"/>
                <a:cs typeface="Calibri"/>
              </a:rPr>
              <a:t>site with </a:t>
            </a:r>
            <a:r>
              <a:rPr kumimoji="0" sz="900" b="0" i="0" u="none" strike="noStrike" kern="1200" cap="none" spc="0" normalizeH="0" baseline="0" noProof="0" dirty="0">
                <a:ln>
                  <a:noFill/>
                </a:ln>
                <a:solidFill>
                  <a:prstClr val="black"/>
                </a:solidFill>
                <a:effectLst/>
                <a:uLnTx/>
                <a:uFillTx/>
                <a:latin typeface="Calibri"/>
                <a:ea typeface="+mn-ea"/>
                <a:cs typeface="Calibri"/>
              </a:rPr>
              <a:t>center/supervisor</a:t>
            </a:r>
            <a:r>
              <a:rPr kumimoji="0" sz="900" b="0" i="0" u="none" strike="noStrike" kern="1200" cap="none" spc="-16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approval.</a:t>
            </a:r>
            <a:endParaRPr kumimoji="0" sz="900" b="0" i="0" u="none" strike="noStrike" kern="1200" cap="none" spc="0" normalizeH="0" baseline="0" noProof="0">
              <a:ln>
                <a:noFill/>
              </a:ln>
              <a:solidFill>
                <a:prstClr val="black"/>
              </a:solidFill>
              <a:effectLst/>
              <a:uLnTx/>
              <a:uFillTx/>
              <a:latin typeface="Calibri"/>
              <a:ea typeface="+mn-ea"/>
              <a:cs typeface="Calibri"/>
            </a:endParaRPr>
          </a:p>
          <a:p>
            <a:pPr marL="122555" marR="53340" lvl="0" indent="-122555" algn="l" defTabSz="914400" rtl="0" eaLnBrk="1" fontAlgn="auto" latinLnBrk="0" hangingPunct="1">
              <a:lnSpc>
                <a:spcPts val="960"/>
              </a:lnSpc>
              <a:spcBef>
                <a:spcPts val="325"/>
              </a:spcBef>
              <a:spcAft>
                <a:spcPts val="0"/>
              </a:spcAft>
              <a:buClrTx/>
              <a:buSzTx/>
              <a:buFontTx/>
              <a:buChar char="-"/>
              <a:tabLst>
                <a:tab pos="122555" algn="l"/>
              </a:tabLst>
              <a:defRPr/>
            </a:pPr>
            <a:r>
              <a:rPr kumimoji="0" sz="900" b="0" i="0" u="none" strike="noStrike" kern="1200" cap="none" spc="5" normalizeH="0" baseline="0" noProof="0" dirty="0">
                <a:ln>
                  <a:noFill/>
                </a:ln>
                <a:solidFill>
                  <a:prstClr val="black"/>
                </a:solidFill>
                <a:effectLst/>
                <a:uLnTx/>
                <a:uFillTx/>
                <a:latin typeface="Calibri"/>
                <a:ea typeface="+mn-ea"/>
                <a:cs typeface="Calibri"/>
              </a:rPr>
              <a:t>All </a:t>
            </a:r>
            <a:r>
              <a:rPr kumimoji="0" sz="900" b="0" i="0" u="none" strike="noStrike" kern="1200" cap="none" spc="0" normalizeH="0" baseline="0" noProof="0" dirty="0">
                <a:ln>
                  <a:noFill/>
                </a:ln>
                <a:solidFill>
                  <a:prstClr val="black"/>
                </a:solidFill>
                <a:effectLst/>
                <a:uLnTx/>
                <a:uFillTx/>
                <a:latin typeface="Calibri"/>
                <a:ea typeface="+mn-ea"/>
                <a:cs typeface="Calibri"/>
              </a:rPr>
              <a:t>other employees </a:t>
            </a:r>
            <a:r>
              <a:rPr kumimoji="0" sz="900" b="0" i="0" u="none" strike="noStrike" kern="1200" cap="none" spc="5" normalizeH="0" baseline="0" noProof="0" dirty="0">
                <a:ln>
                  <a:noFill/>
                </a:ln>
                <a:solidFill>
                  <a:prstClr val="black"/>
                </a:solidFill>
                <a:effectLst/>
                <a:uLnTx/>
                <a:uFillTx/>
                <a:latin typeface="Calibri"/>
                <a:ea typeface="+mn-ea"/>
                <a:cs typeface="Calibri"/>
              </a:rPr>
              <a:t>will</a:t>
            </a:r>
            <a:r>
              <a:rPr kumimoji="0" sz="900" b="0" i="0" u="none" strike="noStrike" kern="1200" cap="none" spc="-13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continue  </a:t>
            </a:r>
            <a:r>
              <a:rPr kumimoji="0" sz="900" b="0" i="0" u="none" strike="noStrike" kern="1200" cap="none" spc="5" normalizeH="0" baseline="0" noProof="0" dirty="0">
                <a:ln>
                  <a:noFill/>
                </a:ln>
                <a:solidFill>
                  <a:prstClr val="black"/>
                </a:solidFill>
                <a:effectLst/>
                <a:uLnTx/>
                <a:uFillTx/>
                <a:latin typeface="Calibri"/>
                <a:ea typeface="+mn-ea"/>
                <a:cs typeface="Calibri"/>
              </a:rPr>
              <a:t>to</a:t>
            </a:r>
            <a:r>
              <a:rPr kumimoji="0" sz="900" b="0" i="0" u="none" strike="noStrike" kern="1200" cap="none" spc="-2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telework.</a:t>
            </a:r>
            <a:endParaRPr kumimoji="0" sz="900" b="0" i="0" u="none" strike="noStrike" kern="1200" cap="none" spc="0" normalizeH="0" baseline="0" noProof="0">
              <a:ln>
                <a:noFill/>
              </a:ln>
              <a:solidFill>
                <a:prstClr val="black"/>
              </a:solidFill>
              <a:effectLst/>
              <a:uLnTx/>
              <a:uFillTx/>
              <a:latin typeface="Calibri"/>
              <a:ea typeface="+mn-ea"/>
              <a:cs typeface="Calibri"/>
            </a:endParaRPr>
          </a:p>
          <a:p>
            <a:pPr marL="156210" marR="56515" lvl="0" indent="-156210" algn="l" defTabSz="914400" rtl="0" eaLnBrk="1" fontAlgn="auto" latinLnBrk="0" hangingPunct="1">
              <a:lnSpc>
                <a:spcPts val="980"/>
              </a:lnSpc>
              <a:spcBef>
                <a:spcPts val="295"/>
              </a:spcBef>
              <a:spcAft>
                <a:spcPts val="0"/>
              </a:spcAft>
              <a:buClrTx/>
              <a:buSzTx/>
              <a:buFontTx/>
              <a:buChar char="-"/>
              <a:tabLst>
                <a:tab pos="156210" algn="l"/>
              </a:tabLst>
              <a:defRPr/>
            </a:pPr>
            <a:r>
              <a:rPr kumimoji="0" sz="900" b="0" i="0" u="none" strike="noStrike" kern="1200" cap="none" spc="0" normalizeH="0" baseline="0" noProof="0" dirty="0">
                <a:ln>
                  <a:noFill/>
                </a:ln>
                <a:solidFill>
                  <a:prstClr val="black"/>
                </a:solidFill>
                <a:effectLst/>
                <a:uLnTx/>
                <a:uFillTx/>
                <a:latin typeface="Calibri"/>
                <a:ea typeface="+mn-ea"/>
                <a:cs typeface="Calibri"/>
              </a:rPr>
              <a:t>Mission-critical</a:t>
            </a:r>
            <a:r>
              <a:rPr kumimoji="0" sz="900" b="0" i="0" u="none" strike="noStrike" kern="1200" cap="none" spc="0" normalizeH="0" baseline="23148" noProof="0" dirty="0">
                <a:ln>
                  <a:noFill/>
                </a:ln>
                <a:solidFill>
                  <a:prstClr val="black"/>
                </a:solidFill>
                <a:effectLst/>
                <a:uLnTx/>
                <a:uFillTx/>
                <a:latin typeface="Calibri"/>
                <a:ea typeface="+mn-ea"/>
                <a:cs typeface="Calibri"/>
              </a:rPr>
              <a:t>2 </a:t>
            </a:r>
            <a:r>
              <a:rPr kumimoji="0" sz="900" b="0" i="0" u="none" strike="noStrike" kern="1200" cap="none" spc="0" normalizeH="0" baseline="0" noProof="0" dirty="0">
                <a:ln>
                  <a:noFill/>
                </a:ln>
                <a:solidFill>
                  <a:prstClr val="black"/>
                </a:solidFill>
                <a:effectLst/>
                <a:uLnTx/>
                <a:uFillTx/>
                <a:latin typeface="Calibri"/>
                <a:ea typeface="+mn-ea"/>
                <a:cs typeface="Calibri"/>
              </a:rPr>
              <a:t>visitors only</a:t>
            </a:r>
            <a:r>
              <a:rPr kumimoji="0" sz="900" b="0" i="0" u="none" strike="noStrike" kern="1200" cap="none" spc="-9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and  </a:t>
            </a:r>
            <a:r>
              <a:rPr kumimoji="0" sz="900" b="0" i="0" u="none" strike="noStrike" kern="1200" cap="none" spc="5" normalizeH="0" baseline="0" noProof="0" dirty="0">
                <a:ln>
                  <a:noFill/>
                </a:ln>
                <a:solidFill>
                  <a:prstClr val="black"/>
                </a:solidFill>
                <a:effectLst/>
                <a:uLnTx/>
                <a:uFillTx/>
                <a:latin typeface="Calibri"/>
                <a:ea typeface="+mn-ea"/>
                <a:cs typeface="Calibri"/>
              </a:rPr>
              <a:t>with</a:t>
            </a:r>
            <a:r>
              <a:rPr kumimoji="0" sz="900" b="0" i="0" u="none" strike="noStrike" kern="1200" cap="none" spc="-4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approval.</a:t>
            </a:r>
            <a:endParaRPr kumimoji="0" sz="900" b="0" i="0" u="none" strike="noStrike" kern="1200" cap="none" spc="0" normalizeH="0" baseline="0" noProof="0">
              <a:ln>
                <a:noFill/>
              </a:ln>
              <a:solidFill>
                <a:prstClr val="black"/>
              </a:solidFill>
              <a:effectLst/>
              <a:uLnTx/>
              <a:uFillTx/>
              <a:latin typeface="Calibri"/>
              <a:ea typeface="+mn-ea"/>
              <a:cs typeface="Calibri"/>
            </a:endParaRPr>
          </a:p>
        </p:txBody>
      </p:sp>
      <p:sp>
        <p:nvSpPr>
          <p:cNvPr id="51" name="object 51"/>
          <p:cNvSpPr/>
          <p:nvPr/>
        </p:nvSpPr>
        <p:spPr>
          <a:xfrm>
            <a:off x="8659368" y="0"/>
            <a:ext cx="3526535" cy="6857999"/>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2" name="object 52"/>
          <p:cNvSpPr/>
          <p:nvPr/>
        </p:nvSpPr>
        <p:spPr>
          <a:xfrm>
            <a:off x="10116311" y="5486400"/>
            <a:ext cx="1838325" cy="378460"/>
          </a:xfrm>
          <a:custGeom>
            <a:avLst/>
            <a:gdLst/>
            <a:ahLst/>
            <a:cxnLst/>
            <a:rect l="l" t="t" r="r" b="b"/>
            <a:pathLst>
              <a:path w="1838325" h="378460">
                <a:moveTo>
                  <a:pt x="1774952" y="0"/>
                </a:moveTo>
                <a:lnTo>
                  <a:pt x="62992" y="0"/>
                </a:lnTo>
                <a:lnTo>
                  <a:pt x="38469" y="4949"/>
                </a:lnTo>
                <a:lnTo>
                  <a:pt x="18446" y="18446"/>
                </a:lnTo>
                <a:lnTo>
                  <a:pt x="4949" y="38469"/>
                </a:lnTo>
                <a:lnTo>
                  <a:pt x="0" y="62991"/>
                </a:lnTo>
                <a:lnTo>
                  <a:pt x="0" y="314959"/>
                </a:lnTo>
                <a:lnTo>
                  <a:pt x="4949" y="339477"/>
                </a:lnTo>
                <a:lnTo>
                  <a:pt x="18446" y="359500"/>
                </a:lnTo>
                <a:lnTo>
                  <a:pt x="38469" y="373001"/>
                </a:lnTo>
                <a:lnTo>
                  <a:pt x="62992" y="377952"/>
                </a:lnTo>
                <a:lnTo>
                  <a:pt x="1774952" y="377952"/>
                </a:lnTo>
                <a:lnTo>
                  <a:pt x="1799474" y="373001"/>
                </a:lnTo>
                <a:lnTo>
                  <a:pt x="1819497" y="359500"/>
                </a:lnTo>
                <a:lnTo>
                  <a:pt x="1832994" y="339477"/>
                </a:lnTo>
                <a:lnTo>
                  <a:pt x="1837944" y="314959"/>
                </a:lnTo>
                <a:lnTo>
                  <a:pt x="1837944" y="62991"/>
                </a:lnTo>
                <a:lnTo>
                  <a:pt x="1832994" y="38469"/>
                </a:lnTo>
                <a:lnTo>
                  <a:pt x="1819497" y="18446"/>
                </a:lnTo>
                <a:lnTo>
                  <a:pt x="1799474" y="4949"/>
                </a:lnTo>
                <a:lnTo>
                  <a:pt x="1774952" y="0"/>
                </a:lnTo>
                <a:close/>
              </a:path>
            </a:pathLst>
          </a:custGeom>
          <a:solidFill>
            <a:srgbClr val="DAE2F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3" name="object 53"/>
          <p:cNvSpPr/>
          <p:nvPr/>
        </p:nvSpPr>
        <p:spPr>
          <a:xfrm>
            <a:off x="10116311" y="5486400"/>
            <a:ext cx="1838325" cy="378460"/>
          </a:xfrm>
          <a:custGeom>
            <a:avLst/>
            <a:gdLst/>
            <a:ahLst/>
            <a:cxnLst/>
            <a:rect l="l" t="t" r="r" b="b"/>
            <a:pathLst>
              <a:path w="1838325" h="378460">
                <a:moveTo>
                  <a:pt x="0" y="62991"/>
                </a:moveTo>
                <a:lnTo>
                  <a:pt x="4949" y="38469"/>
                </a:lnTo>
                <a:lnTo>
                  <a:pt x="18446" y="18446"/>
                </a:lnTo>
                <a:lnTo>
                  <a:pt x="38469" y="4949"/>
                </a:lnTo>
                <a:lnTo>
                  <a:pt x="62992" y="0"/>
                </a:lnTo>
                <a:lnTo>
                  <a:pt x="1774952" y="0"/>
                </a:lnTo>
                <a:lnTo>
                  <a:pt x="1799474" y="4949"/>
                </a:lnTo>
                <a:lnTo>
                  <a:pt x="1819497" y="18446"/>
                </a:lnTo>
                <a:lnTo>
                  <a:pt x="1832994" y="38469"/>
                </a:lnTo>
                <a:lnTo>
                  <a:pt x="1837944" y="62991"/>
                </a:lnTo>
                <a:lnTo>
                  <a:pt x="1837944" y="314959"/>
                </a:lnTo>
                <a:lnTo>
                  <a:pt x="1832994" y="339477"/>
                </a:lnTo>
                <a:lnTo>
                  <a:pt x="1819497" y="359500"/>
                </a:lnTo>
                <a:lnTo>
                  <a:pt x="1799474" y="373001"/>
                </a:lnTo>
                <a:lnTo>
                  <a:pt x="1774952" y="377952"/>
                </a:lnTo>
                <a:lnTo>
                  <a:pt x="62992" y="377952"/>
                </a:lnTo>
                <a:lnTo>
                  <a:pt x="38469" y="373001"/>
                </a:lnTo>
                <a:lnTo>
                  <a:pt x="18446" y="359500"/>
                </a:lnTo>
                <a:lnTo>
                  <a:pt x="4949" y="339477"/>
                </a:lnTo>
                <a:lnTo>
                  <a:pt x="0" y="314959"/>
                </a:lnTo>
                <a:lnTo>
                  <a:pt x="0" y="62991"/>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4" name="object 54"/>
          <p:cNvSpPr txBox="1"/>
          <p:nvPr/>
        </p:nvSpPr>
        <p:spPr>
          <a:xfrm>
            <a:off x="10277982" y="5497779"/>
            <a:ext cx="1518285" cy="330200"/>
          </a:xfrm>
          <a:prstGeom prst="rect">
            <a:avLst/>
          </a:prstGeom>
        </p:spPr>
        <p:txBody>
          <a:bodyPr vert="horz" wrap="square" lIns="0" tIns="31750" rIns="0" bIns="0" rtlCol="0">
            <a:spAutoFit/>
          </a:bodyPr>
          <a:lstStyle/>
          <a:p>
            <a:pPr marL="314325" marR="5080" lvl="0" indent="-302260" algn="l" defTabSz="914400" rtl="0" eaLnBrk="1" fontAlgn="auto" latinLnBrk="0" hangingPunct="1">
              <a:lnSpc>
                <a:spcPts val="1130"/>
              </a:lnSpc>
              <a:spcBef>
                <a:spcPts val="25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Minimize </a:t>
            </a:r>
            <a:r>
              <a:rPr kumimoji="0" sz="1050" b="0" i="0" u="none" strike="noStrike" kern="1200" cap="none" spc="0" normalizeH="0" baseline="0" noProof="0" dirty="0">
                <a:ln>
                  <a:noFill/>
                </a:ln>
                <a:solidFill>
                  <a:prstClr val="black"/>
                </a:solidFill>
                <a:effectLst/>
                <a:uLnTx/>
                <a:uFillTx/>
                <a:latin typeface="Calibri"/>
                <a:ea typeface="+mn-ea"/>
                <a:cs typeface="Calibri"/>
              </a:rPr>
              <a:t>travel that is</a:t>
            </a:r>
            <a:r>
              <a:rPr kumimoji="0" sz="1050" b="0" i="0" u="none" strike="noStrike" kern="1200" cap="none" spc="-114"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not  mission-critical</a:t>
            </a:r>
            <a:r>
              <a:rPr kumimoji="0" sz="1050" b="0" i="0" u="none" strike="noStrike" kern="1200" cap="none" spc="-7" normalizeH="0" baseline="23809" noProof="0" dirty="0">
                <a:ln>
                  <a:noFill/>
                </a:ln>
                <a:solidFill>
                  <a:prstClr val="black"/>
                </a:solidFill>
                <a:effectLst/>
                <a:uLnTx/>
                <a:uFillTx/>
                <a:latin typeface="Calibri"/>
                <a:ea typeface="+mn-ea"/>
                <a:cs typeface="Calibri"/>
              </a:rPr>
              <a:t>2</a:t>
            </a:r>
            <a:r>
              <a:rPr kumimoji="0" sz="1050" b="0" i="0" u="none" strike="noStrike" kern="1200" cap="none" spc="-5" normalizeH="0" baseline="0" noProof="0" dirty="0">
                <a:ln>
                  <a:noFill/>
                </a:ln>
                <a:solidFill>
                  <a:prstClr val="black"/>
                </a:solidFill>
                <a:effectLst/>
                <a:uLnTx/>
                <a:uFillTx/>
                <a:latin typeface="Calibri"/>
                <a:ea typeface="+mn-ea"/>
                <a:cs typeface="Calibri"/>
              </a:rPr>
              <a:t>.</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55" name="object 55"/>
          <p:cNvSpPr/>
          <p:nvPr/>
        </p:nvSpPr>
        <p:spPr>
          <a:xfrm>
            <a:off x="10116311" y="4334255"/>
            <a:ext cx="1838325" cy="951230"/>
          </a:xfrm>
          <a:custGeom>
            <a:avLst/>
            <a:gdLst/>
            <a:ahLst/>
            <a:cxnLst/>
            <a:rect l="l" t="t" r="r" b="b"/>
            <a:pathLst>
              <a:path w="1838325" h="951229">
                <a:moveTo>
                  <a:pt x="1737995" y="0"/>
                </a:moveTo>
                <a:lnTo>
                  <a:pt x="99822" y="0"/>
                </a:lnTo>
                <a:lnTo>
                  <a:pt x="60971" y="7469"/>
                </a:lnTo>
                <a:lnTo>
                  <a:pt x="29241" y="27844"/>
                </a:lnTo>
                <a:lnTo>
                  <a:pt x="7846" y="58078"/>
                </a:lnTo>
                <a:lnTo>
                  <a:pt x="0" y="95123"/>
                </a:lnTo>
                <a:lnTo>
                  <a:pt x="0" y="855853"/>
                </a:lnTo>
                <a:lnTo>
                  <a:pt x="7846" y="892897"/>
                </a:lnTo>
                <a:lnTo>
                  <a:pt x="29241" y="923131"/>
                </a:lnTo>
                <a:lnTo>
                  <a:pt x="60971" y="943506"/>
                </a:lnTo>
                <a:lnTo>
                  <a:pt x="99822" y="950976"/>
                </a:lnTo>
                <a:lnTo>
                  <a:pt x="1737995" y="950976"/>
                </a:lnTo>
                <a:lnTo>
                  <a:pt x="1776918" y="943506"/>
                </a:lnTo>
                <a:lnTo>
                  <a:pt x="1808686" y="923131"/>
                </a:lnTo>
                <a:lnTo>
                  <a:pt x="1830095" y="892897"/>
                </a:lnTo>
                <a:lnTo>
                  <a:pt x="1837944" y="855853"/>
                </a:lnTo>
                <a:lnTo>
                  <a:pt x="1837944" y="95123"/>
                </a:lnTo>
                <a:lnTo>
                  <a:pt x="1830095" y="58078"/>
                </a:lnTo>
                <a:lnTo>
                  <a:pt x="1808686" y="27844"/>
                </a:lnTo>
                <a:lnTo>
                  <a:pt x="1776918" y="7469"/>
                </a:lnTo>
                <a:lnTo>
                  <a:pt x="1737995" y="0"/>
                </a:lnTo>
                <a:close/>
              </a:path>
            </a:pathLst>
          </a:custGeom>
          <a:solidFill>
            <a:srgbClr val="DAE2F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6" name="object 56"/>
          <p:cNvSpPr/>
          <p:nvPr/>
        </p:nvSpPr>
        <p:spPr>
          <a:xfrm>
            <a:off x="10116311" y="4334255"/>
            <a:ext cx="1838325" cy="951230"/>
          </a:xfrm>
          <a:custGeom>
            <a:avLst/>
            <a:gdLst/>
            <a:ahLst/>
            <a:cxnLst/>
            <a:rect l="l" t="t" r="r" b="b"/>
            <a:pathLst>
              <a:path w="1838325" h="951229">
                <a:moveTo>
                  <a:pt x="0" y="95123"/>
                </a:moveTo>
                <a:lnTo>
                  <a:pt x="7846" y="58078"/>
                </a:lnTo>
                <a:lnTo>
                  <a:pt x="29241" y="27844"/>
                </a:lnTo>
                <a:lnTo>
                  <a:pt x="60971" y="7469"/>
                </a:lnTo>
                <a:lnTo>
                  <a:pt x="99822" y="0"/>
                </a:lnTo>
                <a:lnTo>
                  <a:pt x="1737995" y="0"/>
                </a:lnTo>
                <a:lnTo>
                  <a:pt x="1776918" y="7469"/>
                </a:lnTo>
                <a:lnTo>
                  <a:pt x="1808686" y="27844"/>
                </a:lnTo>
                <a:lnTo>
                  <a:pt x="1830095" y="58078"/>
                </a:lnTo>
                <a:lnTo>
                  <a:pt x="1837944" y="95123"/>
                </a:lnTo>
                <a:lnTo>
                  <a:pt x="1837944" y="855853"/>
                </a:lnTo>
                <a:lnTo>
                  <a:pt x="1830095" y="892897"/>
                </a:lnTo>
                <a:lnTo>
                  <a:pt x="1808686" y="923131"/>
                </a:lnTo>
                <a:lnTo>
                  <a:pt x="1776918" y="943506"/>
                </a:lnTo>
                <a:lnTo>
                  <a:pt x="1737995" y="950976"/>
                </a:lnTo>
                <a:lnTo>
                  <a:pt x="99822" y="950976"/>
                </a:lnTo>
                <a:lnTo>
                  <a:pt x="60971" y="943506"/>
                </a:lnTo>
                <a:lnTo>
                  <a:pt x="29241" y="923131"/>
                </a:lnTo>
                <a:lnTo>
                  <a:pt x="7846" y="892897"/>
                </a:lnTo>
                <a:lnTo>
                  <a:pt x="0" y="855853"/>
                </a:lnTo>
                <a:lnTo>
                  <a:pt x="0" y="95123"/>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7" name="object 57"/>
          <p:cNvSpPr txBox="1"/>
          <p:nvPr/>
        </p:nvSpPr>
        <p:spPr>
          <a:xfrm>
            <a:off x="10192639" y="4387418"/>
            <a:ext cx="1690370" cy="817880"/>
          </a:xfrm>
          <a:prstGeom prst="rect">
            <a:avLst/>
          </a:prstGeom>
        </p:spPr>
        <p:txBody>
          <a:bodyPr vert="horz" wrap="square" lIns="0" tIns="30480" rIns="0" bIns="0" rtlCol="0">
            <a:spAutoFit/>
          </a:bodyPr>
          <a:lstStyle/>
          <a:p>
            <a:pPr marL="12700" marR="5080" lvl="0" indent="0" algn="ctr" defTabSz="914400" rtl="0" eaLnBrk="1" fontAlgn="auto" latinLnBrk="0" hangingPunct="1">
              <a:lnSpc>
                <a:spcPct val="89600"/>
              </a:lnSpc>
              <a:spcBef>
                <a:spcPts val="24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Conduct </a:t>
            </a:r>
            <a:r>
              <a:rPr kumimoji="0" sz="1050" b="0" i="0" u="none" strike="noStrike" kern="1200" cap="none" spc="0" normalizeH="0" baseline="0" noProof="0" dirty="0">
                <a:ln>
                  <a:noFill/>
                </a:ln>
                <a:solidFill>
                  <a:prstClr val="black"/>
                </a:solidFill>
                <a:effectLst/>
                <a:uLnTx/>
                <a:uFillTx/>
                <a:latin typeface="Calibri"/>
                <a:ea typeface="+mn-ea"/>
                <a:cs typeface="Calibri"/>
              </a:rPr>
              <a:t>virtual meetings</a:t>
            </a:r>
            <a:r>
              <a:rPr kumimoji="0" sz="1050" b="0" i="0" u="none" strike="noStrike" kern="1200" cap="none" spc="-11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and  participate remotely, </a:t>
            </a:r>
            <a:r>
              <a:rPr kumimoji="0" sz="1050" b="0" i="0" u="none" strike="noStrike" kern="1200" cap="none" spc="-5" normalizeH="0" baseline="0" noProof="0" dirty="0">
                <a:ln>
                  <a:noFill/>
                </a:ln>
                <a:solidFill>
                  <a:prstClr val="black"/>
                </a:solidFill>
                <a:effectLst/>
                <a:uLnTx/>
                <a:uFillTx/>
                <a:latin typeface="Calibri"/>
                <a:ea typeface="+mn-ea"/>
                <a:cs typeface="Calibri"/>
              </a:rPr>
              <a:t>when  possible.</a:t>
            </a:r>
            <a:endParaRPr kumimoji="0" sz="1050" b="0" i="0" u="none" strike="noStrike" kern="1200" cap="none" spc="0" normalizeH="0" baseline="0" noProof="0">
              <a:ln>
                <a:noFill/>
              </a:ln>
              <a:solidFill>
                <a:prstClr val="black"/>
              </a:solidFill>
              <a:effectLst/>
              <a:uLnTx/>
              <a:uFillTx/>
              <a:latin typeface="Calibri"/>
              <a:ea typeface="+mn-ea"/>
              <a:cs typeface="Calibri"/>
            </a:endParaRPr>
          </a:p>
          <a:p>
            <a:pPr marL="67310" marR="59690" lvl="0" indent="0" algn="ctr" defTabSz="914400" rtl="0" eaLnBrk="1" fontAlgn="auto" latinLnBrk="0" hangingPunct="1">
              <a:lnSpc>
                <a:spcPts val="1130"/>
              </a:lnSpc>
              <a:spcBef>
                <a:spcPts val="47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Reduce </a:t>
            </a:r>
            <a:r>
              <a:rPr kumimoji="0" sz="1050" b="0" i="0" u="none" strike="noStrike" kern="1200" cap="none" spc="-5" normalizeH="0" baseline="0" noProof="0" dirty="0">
                <a:ln>
                  <a:noFill/>
                </a:ln>
                <a:solidFill>
                  <a:prstClr val="black"/>
                </a:solidFill>
                <a:effectLst/>
                <a:uLnTx/>
                <a:uFillTx/>
                <a:latin typeface="Calibri"/>
                <a:ea typeface="+mn-ea"/>
                <a:cs typeface="Calibri"/>
              </a:rPr>
              <a:t>in-person</a:t>
            </a:r>
            <a:r>
              <a:rPr kumimoji="0" sz="1050" b="0" i="0" u="none" strike="noStrike" kern="1200" cap="none" spc="-6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meetings  and </a:t>
            </a:r>
            <a:r>
              <a:rPr kumimoji="0" sz="1050" b="0" i="0" u="none" strike="noStrike" kern="1200" cap="none" spc="-5" normalizeH="0" baseline="0" noProof="0" dirty="0">
                <a:ln>
                  <a:noFill/>
                </a:ln>
                <a:solidFill>
                  <a:prstClr val="black"/>
                </a:solidFill>
                <a:effectLst/>
                <a:uLnTx/>
                <a:uFillTx/>
                <a:latin typeface="Calibri"/>
                <a:ea typeface="+mn-ea"/>
                <a:cs typeface="Calibri"/>
              </a:rPr>
              <a:t>large</a:t>
            </a:r>
            <a:r>
              <a:rPr kumimoji="0" sz="1050" b="0" i="0" u="none" strike="noStrike" kern="1200" cap="none" spc="-4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gatherings.</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58" name="object 58"/>
          <p:cNvSpPr/>
          <p:nvPr/>
        </p:nvSpPr>
        <p:spPr>
          <a:xfrm>
            <a:off x="10116311" y="3127248"/>
            <a:ext cx="1838325" cy="1005840"/>
          </a:xfrm>
          <a:custGeom>
            <a:avLst/>
            <a:gdLst/>
            <a:ahLst/>
            <a:cxnLst/>
            <a:rect l="l" t="t" r="r" b="b"/>
            <a:pathLst>
              <a:path w="1838325" h="1005839">
                <a:moveTo>
                  <a:pt x="1737995" y="0"/>
                </a:moveTo>
                <a:lnTo>
                  <a:pt x="99822" y="0"/>
                </a:lnTo>
                <a:lnTo>
                  <a:pt x="60971" y="7911"/>
                </a:lnTo>
                <a:lnTo>
                  <a:pt x="29241" y="29479"/>
                </a:lnTo>
                <a:lnTo>
                  <a:pt x="7846" y="61454"/>
                </a:lnTo>
                <a:lnTo>
                  <a:pt x="0" y="100584"/>
                </a:lnTo>
                <a:lnTo>
                  <a:pt x="0" y="905256"/>
                </a:lnTo>
                <a:lnTo>
                  <a:pt x="7846" y="944385"/>
                </a:lnTo>
                <a:lnTo>
                  <a:pt x="29241" y="976360"/>
                </a:lnTo>
                <a:lnTo>
                  <a:pt x="60971" y="997928"/>
                </a:lnTo>
                <a:lnTo>
                  <a:pt x="99822" y="1005839"/>
                </a:lnTo>
                <a:lnTo>
                  <a:pt x="1737995" y="1005839"/>
                </a:lnTo>
                <a:lnTo>
                  <a:pt x="1776918" y="997928"/>
                </a:lnTo>
                <a:lnTo>
                  <a:pt x="1808686" y="976360"/>
                </a:lnTo>
                <a:lnTo>
                  <a:pt x="1830095" y="944385"/>
                </a:lnTo>
                <a:lnTo>
                  <a:pt x="1837944" y="905256"/>
                </a:lnTo>
                <a:lnTo>
                  <a:pt x="1837944" y="100584"/>
                </a:lnTo>
                <a:lnTo>
                  <a:pt x="1830095" y="61454"/>
                </a:lnTo>
                <a:lnTo>
                  <a:pt x="1808686" y="29479"/>
                </a:lnTo>
                <a:lnTo>
                  <a:pt x="1776918" y="7911"/>
                </a:lnTo>
                <a:lnTo>
                  <a:pt x="1737995" y="0"/>
                </a:lnTo>
                <a:close/>
              </a:path>
            </a:pathLst>
          </a:custGeom>
          <a:solidFill>
            <a:srgbClr val="DAE2F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9" name="object 59"/>
          <p:cNvSpPr/>
          <p:nvPr/>
        </p:nvSpPr>
        <p:spPr>
          <a:xfrm>
            <a:off x="10116311" y="3127248"/>
            <a:ext cx="1838325" cy="1005840"/>
          </a:xfrm>
          <a:custGeom>
            <a:avLst/>
            <a:gdLst/>
            <a:ahLst/>
            <a:cxnLst/>
            <a:rect l="l" t="t" r="r" b="b"/>
            <a:pathLst>
              <a:path w="1838325" h="1005839">
                <a:moveTo>
                  <a:pt x="0" y="100584"/>
                </a:moveTo>
                <a:lnTo>
                  <a:pt x="7846" y="61454"/>
                </a:lnTo>
                <a:lnTo>
                  <a:pt x="29241" y="29479"/>
                </a:lnTo>
                <a:lnTo>
                  <a:pt x="60971" y="7911"/>
                </a:lnTo>
                <a:lnTo>
                  <a:pt x="99822" y="0"/>
                </a:lnTo>
                <a:lnTo>
                  <a:pt x="1737995" y="0"/>
                </a:lnTo>
                <a:lnTo>
                  <a:pt x="1776918" y="7911"/>
                </a:lnTo>
                <a:lnTo>
                  <a:pt x="1808686" y="29479"/>
                </a:lnTo>
                <a:lnTo>
                  <a:pt x="1830095" y="61454"/>
                </a:lnTo>
                <a:lnTo>
                  <a:pt x="1837944" y="100584"/>
                </a:lnTo>
                <a:lnTo>
                  <a:pt x="1837944" y="905256"/>
                </a:lnTo>
                <a:lnTo>
                  <a:pt x="1830095" y="944385"/>
                </a:lnTo>
                <a:lnTo>
                  <a:pt x="1808686" y="976360"/>
                </a:lnTo>
                <a:lnTo>
                  <a:pt x="1776918" y="997928"/>
                </a:lnTo>
                <a:lnTo>
                  <a:pt x="1737995" y="1005839"/>
                </a:lnTo>
                <a:lnTo>
                  <a:pt x="99822" y="1005839"/>
                </a:lnTo>
                <a:lnTo>
                  <a:pt x="60971" y="997928"/>
                </a:lnTo>
                <a:lnTo>
                  <a:pt x="29241" y="976360"/>
                </a:lnTo>
                <a:lnTo>
                  <a:pt x="7846" y="944385"/>
                </a:lnTo>
                <a:lnTo>
                  <a:pt x="0" y="905256"/>
                </a:lnTo>
                <a:lnTo>
                  <a:pt x="0" y="100584"/>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0" name="object 60"/>
          <p:cNvSpPr txBox="1"/>
          <p:nvPr/>
        </p:nvSpPr>
        <p:spPr>
          <a:xfrm>
            <a:off x="10335894" y="3454400"/>
            <a:ext cx="1403350" cy="314960"/>
          </a:xfrm>
          <a:prstGeom prst="rect">
            <a:avLst/>
          </a:prstGeom>
        </p:spPr>
        <p:txBody>
          <a:bodyPr vert="horz" wrap="square" lIns="0" tIns="43815" rIns="0" bIns="0" rtlCol="0">
            <a:spAutoFit/>
          </a:bodyPr>
          <a:lstStyle/>
          <a:p>
            <a:pPr marL="250190" marR="5080" lvl="0" indent="-238125" algn="l" defTabSz="914400" rtl="0" eaLnBrk="1" fontAlgn="auto" latinLnBrk="0" hangingPunct="1">
              <a:lnSpc>
                <a:spcPts val="1010"/>
              </a:lnSpc>
              <a:spcBef>
                <a:spcPts val="34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Follow </a:t>
            </a:r>
            <a:r>
              <a:rPr kumimoji="0" sz="1050" b="0" i="0" u="none" strike="noStrike" kern="1200" cap="none" spc="0" normalizeH="0" baseline="0" noProof="0" dirty="0">
                <a:ln>
                  <a:noFill/>
                </a:ln>
                <a:solidFill>
                  <a:prstClr val="black"/>
                </a:solidFill>
                <a:effectLst/>
                <a:uLnTx/>
                <a:uFillTx/>
                <a:latin typeface="Calibri"/>
                <a:ea typeface="+mn-ea"/>
                <a:cs typeface="Calibri"/>
              </a:rPr>
              <a:t>all</a:t>
            </a:r>
            <a:r>
              <a:rPr kumimoji="0" sz="1050" b="0" i="0" u="none" strike="noStrike" kern="1200" cap="none" spc="-6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center/facility  </a:t>
            </a:r>
            <a:r>
              <a:rPr kumimoji="0" sz="1050" b="0" i="0" u="none" strike="noStrike" kern="1200" cap="none" spc="-5" normalizeH="0" baseline="0" noProof="0" dirty="0">
                <a:ln>
                  <a:noFill/>
                </a:ln>
                <a:solidFill>
                  <a:prstClr val="black"/>
                </a:solidFill>
                <a:effectLst/>
                <a:uLnTx/>
                <a:uFillTx/>
                <a:latin typeface="Calibri"/>
                <a:ea typeface="+mn-ea"/>
                <a:cs typeface="Calibri"/>
              </a:rPr>
              <a:t>safety protocols.</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61" name="object 61"/>
          <p:cNvSpPr/>
          <p:nvPr/>
        </p:nvSpPr>
        <p:spPr>
          <a:xfrm>
            <a:off x="10116311" y="1920239"/>
            <a:ext cx="1838325" cy="1005840"/>
          </a:xfrm>
          <a:custGeom>
            <a:avLst/>
            <a:gdLst/>
            <a:ahLst/>
            <a:cxnLst/>
            <a:rect l="l" t="t" r="r" b="b"/>
            <a:pathLst>
              <a:path w="1838325" h="1005839">
                <a:moveTo>
                  <a:pt x="1737995" y="0"/>
                </a:moveTo>
                <a:lnTo>
                  <a:pt x="99822" y="0"/>
                </a:lnTo>
                <a:lnTo>
                  <a:pt x="60971" y="7911"/>
                </a:lnTo>
                <a:lnTo>
                  <a:pt x="29241" y="29479"/>
                </a:lnTo>
                <a:lnTo>
                  <a:pt x="7846" y="61454"/>
                </a:lnTo>
                <a:lnTo>
                  <a:pt x="0" y="100584"/>
                </a:lnTo>
                <a:lnTo>
                  <a:pt x="0" y="905256"/>
                </a:lnTo>
                <a:lnTo>
                  <a:pt x="7846" y="944385"/>
                </a:lnTo>
                <a:lnTo>
                  <a:pt x="29241" y="976360"/>
                </a:lnTo>
                <a:lnTo>
                  <a:pt x="60971" y="997928"/>
                </a:lnTo>
                <a:lnTo>
                  <a:pt x="99822" y="1005839"/>
                </a:lnTo>
                <a:lnTo>
                  <a:pt x="1737995" y="1005839"/>
                </a:lnTo>
                <a:lnTo>
                  <a:pt x="1776918" y="997928"/>
                </a:lnTo>
                <a:lnTo>
                  <a:pt x="1808686" y="976360"/>
                </a:lnTo>
                <a:lnTo>
                  <a:pt x="1830095" y="944385"/>
                </a:lnTo>
                <a:lnTo>
                  <a:pt x="1837944" y="905256"/>
                </a:lnTo>
                <a:lnTo>
                  <a:pt x="1837944" y="100584"/>
                </a:lnTo>
                <a:lnTo>
                  <a:pt x="1830095" y="61454"/>
                </a:lnTo>
                <a:lnTo>
                  <a:pt x="1808686" y="29479"/>
                </a:lnTo>
                <a:lnTo>
                  <a:pt x="1776918" y="7911"/>
                </a:lnTo>
                <a:lnTo>
                  <a:pt x="1737995" y="0"/>
                </a:lnTo>
                <a:close/>
              </a:path>
            </a:pathLst>
          </a:custGeom>
          <a:solidFill>
            <a:srgbClr val="DAE2F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2" name="object 62"/>
          <p:cNvSpPr/>
          <p:nvPr/>
        </p:nvSpPr>
        <p:spPr>
          <a:xfrm>
            <a:off x="10116311" y="1920239"/>
            <a:ext cx="1838325" cy="1005840"/>
          </a:xfrm>
          <a:custGeom>
            <a:avLst/>
            <a:gdLst/>
            <a:ahLst/>
            <a:cxnLst/>
            <a:rect l="l" t="t" r="r" b="b"/>
            <a:pathLst>
              <a:path w="1838325" h="1005839">
                <a:moveTo>
                  <a:pt x="0" y="100584"/>
                </a:moveTo>
                <a:lnTo>
                  <a:pt x="7846" y="61454"/>
                </a:lnTo>
                <a:lnTo>
                  <a:pt x="29241" y="29479"/>
                </a:lnTo>
                <a:lnTo>
                  <a:pt x="60971" y="7911"/>
                </a:lnTo>
                <a:lnTo>
                  <a:pt x="99822" y="0"/>
                </a:lnTo>
                <a:lnTo>
                  <a:pt x="1737995" y="0"/>
                </a:lnTo>
                <a:lnTo>
                  <a:pt x="1776918" y="7911"/>
                </a:lnTo>
                <a:lnTo>
                  <a:pt x="1808686" y="29479"/>
                </a:lnTo>
                <a:lnTo>
                  <a:pt x="1830095" y="61454"/>
                </a:lnTo>
                <a:lnTo>
                  <a:pt x="1837944" y="100584"/>
                </a:lnTo>
                <a:lnTo>
                  <a:pt x="1837944" y="905256"/>
                </a:lnTo>
                <a:lnTo>
                  <a:pt x="1830095" y="944385"/>
                </a:lnTo>
                <a:lnTo>
                  <a:pt x="1808686" y="976360"/>
                </a:lnTo>
                <a:lnTo>
                  <a:pt x="1776918" y="997928"/>
                </a:lnTo>
                <a:lnTo>
                  <a:pt x="1737995" y="1005839"/>
                </a:lnTo>
                <a:lnTo>
                  <a:pt x="99822" y="1005839"/>
                </a:lnTo>
                <a:lnTo>
                  <a:pt x="60971" y="997928"/>
                </a:lnTo>
                <a:lnTo>
                  <a:pt x="29241" y="976360"/>
                </a:lnTo>
                <a:lnTo>
                  <a:pt x="7846" y="944385"/>
                </a:lnTo>
                <a:lnTo>
                  <a:pt x="0" y="905256"/>
                </a:lnTo>
                <a:lnTo>
                  <a:pt x="0" y="100584"/>
                </a:lnTo>
                <a:close/>
              </a:path>
            </a:pathLst>
          </a:custGeom>
          <a:ln w="12192">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3" name="object 63"/>
          <p:cNvSpPr txBox="1"/>
          <p:nvPr/>
        </p:nvSpPr>
        <p:spPr>
          <a:xfrm>
            <a:off x="10207879" y="1979498"/>
            <a:ext cx="1663064" cy="821690"/>
          </a:xfrm>
          <a:prstGeom prst="rect">
            <a:avLst/>
          </a:prstGeom>
        </p:spPr>
        <p:txBody>
          <a:bodyPr vert="horz" wrap="square" lIns="0" tIns="52069" rIns="0" bIns="0" rtlCol="0">
            <a:spAutoFit/>
          </a:bodyPr>
          <a:lstStyle/>
          <a:p>
            <a:pPr marL="509270" marR="0" lvl="0" indent="0" algn="l" defTabSz="914400" rtl="0" eaLnBrk="1" fontAlgn="auto" latinLnBrk="0" hangingPunct="1">
              <a:lnSpc>
                <a:spcPct val="100000"/>
              </a:lnSpc>
              <a:spcBef>
                <a:spcPts val="409"/>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Calibri"/>
                <a:ea typeface="+mn-ea"/>
                <a:cs typeface="Calibri"/>
              </a:rPr>
              <a:t>- Full</a:t>
            </a:r>
            <a:r>
              <a:rPr kumimoji="0" sz="1000" b="0" i="0" u="none" strike="noStrike" kern="1200" cap="none" spc="-50" normalizeH="0" baseline="0" noProof="0" dirty="0">
                <a:ln>
                  <a:noFill/>
                </a:ln>
                <a:solidFill>
                  <a:prstClr val="black"/>
                </a:solidFill>
                <a:effectLst/>
                <a:uLnTx/>
                <a:uFillTx/>
                <a:latin typeface="Calibri"/>
                <a:ea typeface="+mn-ea"/>
                <a:cs typeface="Calibri"/>
              </a:rPr>
              <a:t> </a:t>
            </a:r>
            <a:r>
              <a:rPr kumimoji="0" sz="1000" b="0" i="0" u="none" strike="noStrike" kern="1200" cap="none" spc="0" normalizeH="0" baseline="0" noProof="0" dirty="0">
                <a:ln>
                  <a:noFill/>
                </a:ln>
                <a:solidFill>
                  <a:prstClr val="black"/>
                </a:solidFill>
                <a:effectLst/>
                <a:uLnTx/>
                <a:uFillTx/>
                <a:latin typeface="Calibri"/>
                <a:ea typeface="+mn-ea"/>
                <a:cs typeface="Calibri"/>
              </a:rPr>
              <a:t>access.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5080" lvl="0" indent="-2540" algn="ctr" defTabSz="914400" rtl="0" eaLnBrk="1" fontAlgn="auto" latinLnBrk="0" hangingPunct="1">
              <a:lnSpc>
                <a:spcPct val="90100"/>
              </a:lnSpc>
              <a:spcBef>
                <a:spcPts val="43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Calibri"/>
                <a:ea typeface="+mn-ea"/>
                <a:cs typeface="Calibri"/>
              </a:rPr>
              <a:t>- Telework </a:t>
            </a:r>
            <a:r>
              <a:rPr kumimoji="0" sz="1000" b="0" i="0" u="none" strike="noStrike" kern="1200" cap="none" spc="5" normalizeH="0" baseline="0" noProof="0" dirty="0">
                <a:ln>
                  <a:noFill/>
                </a:ln>
                <a:solidFill>
                  <a:prstClr val="black"/>
                </a:solidFill>
                <a:effectLst/>
                <a:uLnTx/>
                <a:uFillTx/>
                <a:latin typeface="Calibri"/>
                <a:ea typeface="+mn-ea"/>
                <a:cs typeface="Calibri"/>
              </a:rPr>
              <a:t>is </a:t>
            </a:r>
            <a:r>
              <a:rPr kumimoji="0" sz="1000" b="0" i="0" u="none" strike="noStrike" kern="1200" cap="none" spc="0" normalizeH="0" baseline="0" noProof="0" dirty="0">
                <a:ln>
                  <a:noFill/>
                </a:ln>
                <a:solidFill>
                  <a:prstClr val="black"/>
                </a:solidFill>
                <a:effectLst/>
                <a:uLnTx/>
                <a:uFillTx/>
                <a:latin typeface="Calibri"/>
                <a:ea typeface="+mn-ea"/>
                <a:cs typeface="Calibri"/>
              </a:rPr>
              <a:t>encouraged for  employees who </a:t>
            </a:r>
            <a:r>
              <a:rPr kumimoji="0" sz="1000" b="0" i="0" u="none" strike="noStrike" kern="1200" cap="none" spc="5" normalizeH="0" baseline="0" noProof="0" dirty="0">
                <a:ln>
                  <a:noFill/>
                </a:ln>
                <a:solidFill>
                  <a:prstClr val="black"/>
                </a:solidFill>
                <a:effectLst/>
                <a:uLnTx/>
                <a:uFillTx/>
                <a:latin typeface="Calibri"/>
                <a:ea typeface="+mn-ea"/>
                <a:cs typeface="Calibri"/>
              </a:rPr>
              <a:t>can</a:t>
            </a:r>
            <a:r>
              <a:rPr kumimoji="0" sz="1000" b="0" i="0" u="none" strike="noStrike" kern="1200" cap="none" spc="-105" normalizeH="0" baseline="0" noProof="0" dirty="0">
                <a:ln>
                  <a:noFill/>
                </a:ln>
                <a:solidFill>
                  <a:prstClr val="black"/>
                </a:solidFill>
                <a:effectLst/>
                <a:uLnTx/>
                <a:uFillTx/>
                <a:latin typeface="Calibri"/>
                <a:ea typeface="+mn-ea"/>
                <a:cs typeface="Calibri"/>
              </a:rPr>
              <a:t> </a:t>
            </a:r>
            <a:r>
              <a:rPr kumimoji="0" sz="1000" b="0" i="0" u="none" strike="noStrike" kern="1200" cap="none" spc="0" normalizeH="0" baseline="0" noProof="0" dirty="0">
                <a:ln>
                  <a:noFill/>
                </a:ln>
                <a:solidFill>
                  <a:prstClr val="black"/>
                </a:solidFill>
                <a:effectLst/>
                <a:uLnTx/>
                <a:uFillTx/>
                <a:latin typeface="Calibri"/>
                <a:ea typeface="+mn-ea"/>
                <a:cs typeface="Calibri"/>
              </a:rPr>
              <a:t>accomplish  their work </a:t>
            </a:r>
            <a:r>
              <a:rPr kumimoji="0" sz="1000" b="0" i="0" u="none" strike="noStrike" kern="1200" cap="none" spc="5" normalizeH="0" baseline="0" noProof="0" dirty="0">
                <a:ln>
                  <a:noFill/>
                </a:ln>
                <a:solidFill>
                  <a:prstClr val="black"/>
                </a:solidFill>
                <a:effectLst/>
                <a:uLnTx/>
                <a:uFillTx/>
                <a:latin typeface="Calibri"/>
                <a:ea typeface="+mn-ea"/>
                <a:cs typeface="Calibri"/>
              </a:rPr>
              <a:t>remotely, </a:t>
            </a:r>
            <a:r>
              <a:rPr kumimoji="0" sz="1000" b="0" i="0" u="none" strike="noStrike" kern="1200" cap="none" spc="0" normalizeH="0" baseline="0" noProof="0" dirty="0">
                <a:ln>
                  <a:noFill/>
                </a:ln>
                <a:solidFill>
                  <a:prstClr val="black"/>
                </a:solidFill>
                <a:effectLst/>
                <a:uLnTx/>
                <a:uFillTx/>
                <a:latin typeface="Calibri"/>
                <a:ea typeface="+mn-ea"/>
                <a:cs typeface="Calibri"/>
              </a:rPr>
              <a:t>with  </a:t>
            </a:r>
            <a:r>
              <a:rPr kumimoji="0" sz="1000" b="0" i="0" u="none" strike="noStrike" kern="1200" cap="none" spc="-5" normalizeH="0" baseline="0" noProof="0" dirty="0">
                <a:ln>
                  <a:noFill/>
                </a:ln>
                <a:solidFill>
                  <a:prstClr val="black"/>
                </a:solidFill>
                <a:effectLst/>
                <a:uLnTx/>
                <a:uFillTx/>
                <a:latin typeface="Calibri"/>
                <a:ea typeface="+mn-ea"/>
                <a:cs typeface="Calibri"/>
              </a:rPr>
              <a:t>supervisor</a:t>
            </a:r>
            <a:r>
              <a:rPr kumimoji="0" sz="1000" b="0" i="0" u="none" strike="noStrike" kern="1200" cap="none" spc="-60" normalizeH="0" baseline="0" noProof="0" dirty="0">
                <a:ln>
                  <a:noFill/>
                </a:ln>
                <a:solidFill>
                  <a:prstClr val="black"/>
                </a:solidFill>
                <a:effectLst/>
                <a:uLnTx/>
                <a:uFillTx/>
                <a:latin typeface="Calibri"/>
                <a:ea typeface="+mn-ea"/>
                <a:cs typeface="Calibri"/>
              </a:rPr>
              <a:t> </a:t>
            </a:r>
            <a:r>
              <a:rPr kumimoji="0" sz="1000" b="0" i="0" u="none" strike="noStrike" kern="1200" cap="none" spc="0" normalizeH="0" baseline="0" noProof="0" dirty="0">
                <a:ln>
                  <a:noFill/>
                </a:ln>
                <a:solidFill>
                  <a:prstClr val="black"/>
                </a:solidFill>
                <a:effectLst/>
                <a:uLnTx/>
                <a:uFillTx/>
                <a:latin typeface="Calibri"/>
                <a:ea typeface="+mn-ea"/>
                <a:cs typeface="Calibri"/>
              </a:rPr>
              <a:t>approval.</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64" name="object 64"/>
          <p:cNvSpPr/>
          <p:nvPr/>
        </p:nvSpPr>
        <p:spPr>
          <a:xfrm>
            <a:off x="9531095" y="5541264"/>
            <a:ext cx="533400" cy="299085"/>
          </a:xfrm>
          <a:custGeom>
            <a:avLst/>
            <a:gdLst/>
            <a:ahLst/>
            <a:cxnLst/>
            <a:rect l="l" t="t" r="r" b="b"/>
            <a:pathLst>
              <a:path w="533400" h="299085">
                <a:moveTo>
                  <a:pt x="384048" y="0"/>
                </a:moveTo>
                <a:lnTo>
                  <a:pt x="384048" y="74676"/>
                </a:lnTo>
                <a:lnTo>
                  <a:pt x="0" y="74676"/>
                </a:lnTo>
                <a:lnTo>
                  <a:pt x="0" y="224028"/>
                </a:lnTo>
                <a:lnTo>
                  <a:pt x="384048" y="224028"/>
                </a:lnTo>
                <a:lnTo>
                  <a:pt x="384048" y="298704"/>
                </a:lnTo>
                <a:lnTo>
                  <a:pt x="533400" y="149352"/>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5" name="object 65"/>
          <p:cNvSpPr/>
          <p:nvPr/>
        </p:nvSpPr>
        <p:spPr>
          <a:xfrm>
            <a:off x="9531095" y="5541264"/>
            <a:ext cx="533400" cy="299085"/>
          </a:xfrm>
          <a:custGeom>
            <a:avLst/>
            <a:gdLst/>
            <a:ahLst/>
            <a:cxnLst/>
            <a:rect l="l" t="t" r="r" b="b"/>
            <a:pathLst>
              <a:path w="533400" h="299085">
                <a:moveTo>
                  <a:pt x="0" y="74676"/>
                </a:moveTo>
                <a:lnTo>
                  <a:pt x="384048" y="74676"/>
                </a:lnTo>
                <a:lnTo>
                  <a:pt x="384048" y="0"/>
                </a:lnTo>
                <a:lnTo>
                  <a:pt x="533400" y="149352"/>
                </a:lnTo>
                <a:lnTo>
                  <a:pt x="384048" y="298704"/>
                </a:lnTo>
                <a:lnTo>
                  <a:pt x="384048" y="224028"/>
                </a:lnTo>
                <a:lnTo>
                  <a:pt x="0" y="224028"/>
                </a:lnTo>
                <a:lnTo>
                  <a:pt x="0" y="74676"/>
                </a:lnTo>
                <a:close/>
              </a:path>
            </a:pathLst>
          </a:custGeom>
          <a:ln w="12192">
            <a:solidFill>
              <a:srgbClr val="3366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6" name="object 66"/>
          <p:cNvSpPr/>
          <p:nvPr/>
        </p:nvSpPr>
        <p:spPr>
          <a:xfrm>
            <a:off x="7065264" y="5541264"/>
            <a:ext cx="533400" cy="299085"/>
          </a:xfrm>
          <a:custGeom>
            <a:avLst/>
            <a:gdLst/>
            <a:ahLst/>
            <a:cxnLst/>
            <a:rect l="l" t="t" r="r" b="b"/>
            <a:pathLst>
              <a:path w="533400" h="299085">
                <a:moveTo>
                  <a:pt x="384047" y="0"/>
                </a:moveTo>
                <a:lnTo>
                  <a:pt x="384047" y="74676"/>
                </a:lnTo>
                <a:lnTo>
                  <a:pt x="0" y="74676"/>
                </a:lnTo>
                <a:lnTo>
                  <a:pt x="0" y="224028"/>
                </a:lnTo>
                <a:lnTo>
                  <a:pt x="384047" y="224028"/>
                </a:lnTo>
                <a:lnTo>
                  <a:pt x="384047" y="298704"/>
                </a:lnTo>
                <a:lnTo>
                  <a:pt x="533400" y="149352"/>
                </a:lnTo>
                <a:lnTo>
                  <a:pt x="384047"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7" name="object 67"/>
          <p:cNvSpPr/>
          <p:nvPr/>
        </p:nvSpPr>
        <p:spPr>
          <a:xfrm>
            <a:off x="7065264" y="5541264"/>
            <a:ext cx="533400" cy="299085"/>
          </a:xfrm>
          <a:custGeom>
            <a:avLst/>
            <a:gdLst/>
            <a:ahLst/>
            <a:cxnLst/>
            <a:rect l="l" t="t" r="r" b="b"/>
            <a:pathLst>
              <a:path w="533400" h="299085">
                <a:moveTo>
                  <a:pt x="0" y="74676"/>
                </a:moveTo>
                <a:lnTo>
                  <a:pt x="384047" y="74676"/>
                </a:lnTo>
                <a:lnTo>
                  <a:pt x="384047" y="0"/>
                </a:lnTo>
                <a:lnTo>
                  <a:pt x="533400" y="149352"/>
                </a:lnTo>
                <a:lnTo>
                  <a:pt x="384047" y="298704"/>
                </a:lnTo>
                <a:lnTo>
                  <a:pt x="384047" y="224028"/>
                </a:lnTo>
                <a:lnTo>
                  <a:pt x="0" y="224028"/>
                </a:lnTo>
                <a:lnTo>
                  <a:pt x="0" y="74676"/>
                </a:lnTo>
                <a:close/>
              </a:path>
            </a:pathLst>
          </a:custGeom>
          <a:ln w="12192">
            <a:solidFill>
              <a:srgbClr val="336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8" name="object 68"/>
          <p:cNvSpPr/>
          <p:nvPr/>
        </p:nvSpPr>
        <p:spPr>
          <a:xfrm>
            <a:off x="4602479" y="5541264"/>
            <a:ext cx="533400" cy="299085"/>
          </a:xfrm>
          <a:custGeom>
            <a:avLst/>
            <a:gdLst/>
            <a:ahLst/>
            <a:cxnLst/>
            <a:rect l="l" t="t" r="r" b="b"/>
            <a:pathLst>
              <a:path w="533400" h="299085">
                <a:moveTo>
                  <a:pt x="384048" y="0"/>
                </a:moveTo>
                <a:lnTo>
                  <a:pt x="384048" y="74676"/>
                </a:lnTo>
                <a:lnTo>
                  <a:pt x="0" y="74676"/>
                </a:lnTo>
                <a:lnTo>
                  <a:pt x="0" y="224028"/>
                </a:lnTo>
                <a:lnTo>
                  <a:pt x="384048" y="224028"/>
                </a:lnTo>
                <a:lnTo>
                  <a:pt x="384048" y="298704"/>
                </a:lnTo>
                <a:lnTo>
                  <a:pt x="533400" y="149352"/>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9" name="object 69"/>
          <p:cNvSpPr/>
          <p:nvPr/>
        </p:nvSpPr>
        <p:spPr>
          <a:xfrm>
            <a:off x="4602479" y="5541264"/>
            <a:ext cx="533400" cy="299085"/>
          </a:xfrm>
          <a:custGeom>
            <a:avLst/>
            <a:gdLst/>
            <a:ahLst/>
            <a:cxnLst/>
            <a:rect l="l" t="t" r="r" b="b"/>
            <a:pathLst>
              <a:path w="533400" h="299085">
                <a:moveTo>
                  <a:pt x="0" y="74676"/>
                </a:moveTo>
                <a:lnTo>
                  <a:pt x="384048" y="74676"/>
                </a:lnTo>
                <a:lnTo>
                  <a:pt x="384048" y="0"/>
                </a:lnTo>
                <a:lnTo>
                  <a:pt x="533400" y="149352"/>
                </a:lnTo>
                <a:lnTo>
                  <a:pt x="384048" y="298704"/>
                </a:lnTo>
                <a:lnTo>
                  <a:pt x="384048" y="224028"/>
                </a:lnTo>
                <a:lnTo>
                  <a:pt x="0" y="224028"/>
                </a:lnTo>
                <a:lnTo>
                  <a:pt x="0" y="74676"/>
                </a:lnTo>
                <a:close/>
              </a:path>
            </a:pathLst>
          </a:custGeom>
          <a:ln w="12192">
            <a:solidFill>
              <a:srgbClr val="B485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0" name="object 70"/>
          <p:cNvSpPr/>
          <p:nvPr/>
        </p:nvSpPr>
        <p:spPr>
          <a:xfrm>
            <a:off x="2130551" y="5544311"/>
            <a:ext cx="533400" cy="299085"/>
          </a:xfrm>
          <a:custGeom>
            <a:avLst/>
            <a:gdLst/>
            <a:ahLst/>
            <a:cxnLst/>
            <a:rect l="l" t="t" r="r" b="b"/>
            <a:pathLst>
              <a:path w="533400" h="299085">
                <a:moveTo>
                  <a:pt x="384048" y="0"/>
                </a:moveTo>
                <a:lnTo>
                  <a:pt x="384048" y="74675"/>
                </a:lnTo>
                <a:lnTo>
                  <a:pt x="0" y="74675"/>
                </a:lnTo>
                <a:lnTo>
                  <a:pt x="0" y="224028"/>
                </a:lnTo>
                <a:lnTo>
                  <a:pt x="384048" y="224028"/>
                </a:lnTo>
                <a:lnTo>
                  <a:pt x="384048" y="298703"/>
                </a:lnTo>
                <a:lnTo>
                  <a:pt x="533400" y="149351"/>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1" name="object 71"/>
          <p:cNvSpPr/>
          <p:nvPr/>
        </p:nvSpPr>
        <p:spPr>
          <a:xfrm>
            <a:off x="2130551" y="5544311"/>
            <a:ext cx="533400" cy="299085"/>
          </a:xfrm>
          <a:custGeom>
            <a:avLst/>
            <a:gdLst/>
            <a:ahLst/>
            <a:cxnLst/>
            <a:rect l="l" t="t" r="r" b="b"/>
            <a:pathLst>
              <a:path w="533400" h="299085">
                <a:moveTo>
                  <a:pt x="0" y="74675"/>
                </a:moveTo>
                <a:lnTo>
                  <a:pt x="384048" y="74675"/>
                </a:lnTo>
                <a:lnTo>
                  <a:pt x="384048" y="0"/>
                </a:lnTo>
                <a:lnTo>
                  <a:pt x="533400" y="149351"/>
                </a:lnTo>
                <a:lnTo>
                  <a:pt x="384048" y="298703"/>
                </a:lnTo>
                <a:lnTo>
                  <a:pt x="384048" y="224028"/>
                </a:lnTo>
                <a:lnTo>
                  <a:pt x="0" y="224028"/>
                </a:lnTo>
                <a:lnTo>
                  <a:pt x="0" y="74675"/>
                </a:lnTo>
                <a:close/>
              </a:path>
            </a:pathLst>
          </a:custGeom>
          <a:ln w="12192">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2" name="object 72"/>
          <p:cNvSpPr/>
          <p:nvPr/>
        </p:nvSpPr>
        <p:spPr>
          <a:xfrm>
            <a:off x="9534143" y="4672584"/>
            <a:ext cx="533400" cy="299085"/>
          </a:xfrm>
          <a:custGeom>
            <a:avLst/>
            <a:gdLst/>
            <a:ahLst/>
            <a:cxnLst/>
            <a:rect l="l" t="t" r="r" b="b"/>
            <a:pathLst>
              <a:path w="533400" h="299085">
                <a:moveTo>
                  <a:pt x="384048" y="0"/>
                </a:moveTo>
                <a:lnTo>
                  <a:pt x="384048" y="74676"/>
                </a:lnTo>
                <a:lnTo>
                  <a:pt x="0" y="74676"/>
                </a:lnTo>
                <a:lnTo>
                  <a:pt x="0" y="224028"/>
                </a:lnTo>
                <a:lnTo>
                  <a:pt x="384048" y="224028"/>
                </a:lnTo>
                <a:lnTo>
                  <a:pt x="384048" y="298704"/>
                </a:lnTo>
                <a:lnTo>
                  <a:pt x="533400" y="149352"/>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3" name="object 73"/>
          <p:cNvSpPr/>
          <p:nvPr/>
        </p:nvSpPr>
        <p:spPr>
          <a:xfrm>
            <a:off x="9534143" y="4672584"/>
            <a:ext cx="533400" cy="299085"/>
          </a:xfrm>
          <a:custGeom>
            <a:avLst/>
            <a:gdLst/>
            <a:ahLst/>
            <a:cxnLst/>
            <a:rect l="l" t="t" r="r" b="b"/>
            <a:pathLst>
              <a:path w="533400" h="299085">
                <a:moveTo>
                  <a:pt x="0" y="74676"/>
                </a:moveTo>
                <a:lnTo>
                  <a:pt x="384048" y="74676"/>
                </a:lnTo>
                <a:lnTo>
                  <a:pt x="384048" y="0"/>
                </a:lnTo>
                <a:lnTo>
                  <a:pt x="533400" y="149352"/>
                </a:lnTo>
                <a:lnTo>
                  <a:pt x="384048" y="298704"/>
                </a:lnTo>
                <a:lnTo>
                  <a:pt x="384048" y="224028"/>
                </a:lnTo>
                <a:lnTo>
                  <a:pt x="0" y="224028"/>
                </a:lnTo>
                <a:lnTo>
                  <a:pt x="0" y="74676"/>
                </a:lnTo>
                <a:close/>
              </a:path>
            </a:pathLst>
          </a:custGeom>
          <a:ln w="12192">
            <a:solidFill>
              <a:srgbClr val="3366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4" name="object 74"/>
          <p:cNvSpPr/>
          <p:nvPr/>
        </p:nvSpPr>
        <p:spPr>
          <a:xfrm>
            <a:off x="7068311" y="4672584"/>
            <a:ext cx="533400" cy="299085"/>
          </a:xfrm>
          <a:custGeom>
            <a:avLst/>
            <a:gdLst/>
            <a:ahLst/>
            <a:cxnLst/>
            <a:rect l="l" t="t" r="r" b="b"/>
            <a:pathLst>
              <a:path w="533400" h="299085">
                <a:moveTo>
                  <a:pt x="384048" y="0"/>
                </a:moveTo>
                <a:lnTo>
                  <a:pt x="384048" y="74676"/>
                </a:lnTo>
                <a:lnTo>
                  <a:pt x="0" y="74676"/>
                </a:lnTo>
                <a:lnTo>
                  <a:pt x="0" y="224028"/>
                </a:lnTo>
                <a:lnTo>
                  <a:pt x="384048" y="224028"/>
                </a:lnTo>
                <a:lnTo>
                  <a:pt x="384048" y="298704"/>
                </a:lnTo>
                <a:lnTo>
                  <a:pt x="533400" y="149352"/>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5" name="object 75"/>
          <p:cNvSpPr/>
          <p:nvPr/>
        </p:nvSpPr>
        <p:spPr>
          <a:xfrm>
            <a:off x="7068311" y="4672584"/>
            <a:ext cx="533400" cy="299085"/>
          </a:xfrm>
          <a:custGeom>
            <a:avLst/>
            <a:gdLst/>
            <a:ahLst/>
            <a:cxnLst/>
            <a:rect l="l" t="t" r="r" b="b"/>
            <a:pathLst>
              <a:path w="533400" h="299085">
                <a:moveTo>
                  <a:pt x="0" y="74676"/>
                </a:moveTo>
                <a:lnTo>
                  <a:pt x="384048" y="74676"/>
                </a:lnTo>
                <a:lnTo>
                  <a:pt x="384048" y="0"/>
                </a:lnTo>
                <a:lnTo>
                  <a:pt x="533400" y="149352"/>
                </a:lnTo>
                <a:lnTo>
                  <a:pt x="384048" y="298704"/>
                </a:lnTo>
                <a:lnTo>
                  <a:pt x="384048" y="224028"/>
                </a:lnTo>
                <a:lnTo>
                  <a:pt x="0" y="224028"/>
                </a:lnTo>
                <a:lnTo>
                  <a:pt x="0" y="74676"/>
                </a:lnTo>
                <a:close/>
              </a:path>
            </a:pathLst>
          </a:custGeom>
          <a:ln w="12192">
            <a:solidFill>
              <a:srgbClr val="336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6" name="object 76"/>
          <p:cNvSpPr/>
          <p:nvPr/>
        </p:nvSpPr>
        <p:spPr>
          <a:xfrm>
            <a:off x="4623815" y="4672584"/>
            <a:ext cx="533400" cy="299085"/>
          </a:xfrm>
          <a:custGeom>
            <a:avLst/>
            <a:gdLst/>
            <a:ahLst/>
            <a:cxnLst/>
            <a:rect l="l" t="t" r="r" b="b"/>
            <a:pathLst>
              <a:path w="533400" h="299085">
                <a:moveTo>
                  <a:pt x="384048" y="0"/>
                </a:moveTo>
                <a:lnTo>
                  <a:pt x="384048" y="74676"/>
                </a:lnTo>
                <a:lnTo>
                  <a:pt x="0" y="74676"/>
                </a:lnTo>
                <a:lnTo>
                  <a:pt x="0" y="224028"/>
                </a:lnTo>
                <a:lnTo>
                  <a:pt x="384048" y="224028"/>
                </a:lnTo>
                <a:lnTo>
                  <a:pt x="384048" y="298704"/>
                </a:lnTo>
                <a:lnTo>
                  <a:pt x="533400" y="149352"/>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7" name="object 77"/>
          <p:cNvSpPr/>
          <p:nvPr/>
        </p:nvSpPr>
        <p:spPr>
          <a:xfrm>
            <a:off x="4623815" y="4672584"/>
            <a:ext cx="533400" cy="299085"/>
          </a:xfrm>
          <a:custGeom>
            <a:avLst/>
            <a:gdLst/>
            <a:ahLst/>
            <a:cxnLst/>
            <a:rect l="l" t="t" r="r" b="b"/>
            <a:pathLst>
              <a:path w="533400" h="299085">
                <a:moveTo>
                  <a:pt x="0" y="74676"/>
                </a:moveTo>
                <a:lnTo>
                  <a:pt x="384048" y="74676"/>
                </a:lnTo>
                <a:lnTo>
                  <a:pt x="384048" y="0"/>
                </a:lnTo>
                <a:lnTo>
                  <a:pt x="533400" y="149352"/>
                </a:lnTo>
                <a:lnTo>
                  <a:pt x="384048" y="298704"/>
                </a:lnTo>
                <a:lnTo>
                  <a:pt x="384048" y="224028"/>
                </a:lnTo>
                <a:lnTo>
                  <a:pt x="0" y="224028"/>
                </a:lnTo>
                <a:lnTo>
                  <a:pt x="0" y="74676"/>
                </a:lnTo>
                <a:close/>
              </a:path>
            </a:pathLst>
          </a:custGeom>
          <a:ln w="12192">
            <a:solidFill>
              <a:srgbClr val="B485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8" name="object 78"/>
          <p:cNvSpPr/>
          <p:nvPr/>
        </p:nvSpPr>
        <p:spPr>
          <a:xfrm>
            <a:off x="2130551" y="4672584"/>
            <a:ext cx="533400" cy="299085"/>
          </a:xfrm>
          <a:custGeom>
            <a:avLst/>
            <a:gdLst/>
            <a:ahLst/>
            <a:cxnLst/>
            <a:rect l="l" t="t" r="r" b="b"/>
            <a:pathLst>
              <a:path w="533400" h="299085">
                <a:moveTo>
                  <a:pt x="384048" y="0"/>
                </a:moveTo>
                <a:lnTo>
                  <a:pt x="384048" y="74676"/>
                </a:lnTo>
                <a:lnTo>
                  <a:pt x="0" y="74676"/>
                </a:lnTo>
                <a:lnTo>
                  <a:pt x="0" y="224028"/>
                </a:lnTo>
                <a:lnTo>
                  <a:pt x="384048" y="224028"/>
                </a:lnTo>
                <a:lnTo>
                  <a:pt x="384048" y="298704"/>
                </a:lnTo>
                <a:lnTo>
                  <a:pt x="533400" y="149352"/>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9" name="object 79"/>
          <p:cNvSpPr/>
          <p:nvPr/>
        </p:nvSpPr>
        <p:spPr>
          <a:xfrm>
            <a:off x="2130551" y="4672584"/>
            <a:ext cx="533400" cy="299085"/>
          </a:xfrm>
          <a:custGeom>
            <a:avLst/>
            <a:gdLst/>
            <a:ahLst/>
            <a:cxnLst/>
            <a:rect l="l" t="t" r="r" b="b"/>
            <a:pathLst>
              <a:path w="533400" h="299085">
                <a:moveTo>
                  <a:pt x="0" y="74676"/>
                </a:moveTo>
                <a:lnTo>
                  <a:pt x="384048" y="74676"/>
                </a:lnTo>
                <a:lnTo>
                  <a:pt x="384048" y="0"/>
                </a:lnTo>
                <a:lnTo>
                  <a:pt x="533400" y="149352"/>
                </a:lnTo>
                <a:lnTo>
                  <a:pt x="384048" y="298704"/>
                </a:lnTo>
                <a:lnTo>
                  <a:pt x="384048" y="224028"/>
                </a:lnTo>
                <a:lnTo>
                  <a:pt x="0" y="224028"/>
                </a:lnTo>
                <a:lnTo>
                  <a:pt x="0" y="74676"/>
                </a:lnTo>
                <a:close/>
              </a:path>
            </a:pathLst>
          </a:custGeom>
          <a:ln w="12192">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0" name="object 80"/>
          <p:cNvSpPr/>
          <p:nvPr/>
        </p:nvSpPr>
        <p:spPr>
          <a:xfrm>
            <a:off x="9540240" y="3474720"/>
            <a:ext cx="533400" cy="299085"/>
          </a:xfrm>
          <a:custGeom>
            <a:avLst/>
            <a:gdLst/>
            <a:ahLst/>
            <a:cxnLst/>
            <a:rect l="l" t="t" r="r" b="b"/>
            <a:pathLst>
              <a:path w="533400" h="299085">
                <a:moveTo>
                  <a:pt x="384048" y="0"/>
                </a:moveTo>
                <a:lnTo>
                  <a:pt x="384048" y="74675"/>
                </a:lnTo>
                <a:lnTo>
                  <a:pt x="0" y="74675"/>
                </a:lnTo>
                <a:lnTo>
                  <a:pt x="0" y="224027"/>
                </a:lnTo>
                <a:lnTo>
                  <a:pt x="384048" y="224027"/>
                </a:lnTo>
                <a:lnTo>
                  <a:pt x="384048" y="298703"/>
                </a:lnTo>
                <a:lnTo>
                  <a:pt x="533400" y="149351"/>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1" name="object 81"/>
          <p:cNvSpPr/>
          <p:nvPr/>
        </p:nvSpPr>
        <p:spPr>
          <a:xfrm>
            <a:off x="9540240" y="3474720"/>
            <a:ext cx="533400" cy="299085"/>
          </a:xfrm>
          <a:custGeom>
            <a:avLst/>
            <a:gdLst/>
            <a:ahLst/>
            <a:cxnLst/>
            <a:rect l="l" t="t" r="r" b="b"/>
            <a:pathLst>
              <a:path w="533400" h="299085">
                <a:moveTo>
                  <a:pt x="0" y="74675"/>
                </a:moveTo>
                <a:lnTo>
                  <a:pt x="384048" y="74675"/>
                </a:lnTo>
                <a:lnTo>
                  <a:pt x="384048" y="0"/>
                </a:lnTo>
                <a:lnTo>
                  <a:pt x="533400" y="149351"/>
                </a:lnTo>
                <a:lnTo>
                  <a:pt x="384048" y="298703"/>
                </a:lnTo>
                <a:lnTo>
                  <a:pt x="384048" y="224027"/>
                </a:lnTo>
                <a:lnTo>
                  <a:pt x="0" y="224027"/>
                </a:lnTo>
                <a:lnTo>
                  <a:pt x="0" y="74675"/>
                </a:lnTo>
                <a:close/>
              </a:path>
            </a:pathLst>
          </a:custGeom>
          <a:ln w="12192">
            <a:solidFill>
              <a:srgbClr val="3366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2" name="object 82"/>
          <p:cNvSpPr/>
          <p:nvPr/>
        </p:nvSpPr>
        <p:spPr>
          <a:xfrm>
            <a:off x="7077456" y="3474720"/>
            <a:ext cx="533400" cy="299085"/>
          </a:xfrm>
          <a:custGeom>
            <a:avLst/>
            <a:gdLst/>
            <a:ahLst/>
            <a:cxnLst/>
            <a:rect l="l" t="t" r="r" b="b"/>
            <a:pathLst>
              <a:path w="533400" h="299085">
                <a:moveTo>
                  <a:pt x="384048" y="0"/>
                </a:moveTo>
                <a:lnTo>
                  <a:pt x="384048" y="74675"/>
                </a:lnTo>
                <a:lnTo>
                  <a:pt x="0" y="74675"/>
                </a:lnTo>
                <a:lnTo>
                  <a:pt x="0" y="224027"/>
                </a:lnTo>
                <a:lnTo>
                  <a:pt x="384048" y="224027"/>
                </a:lnTo>
                <a:lnTo>
                  <a:pt x="384048" y="298703"/>
                </a:lnTo>
                <a:lnTo>
                  <a:pt x="533400" y="149351"/>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3" name="object 83"/>
          <p:cNvSpPr/>
          <p:nvPr/>
        </p:nvSpPr>
        <p:spPr>
          <a:xfrm>
            <a:off x="7077456" y="3474720"/>
            <a:ext cx="533400" cy="299085"/>
          </a:xfrm>
          <a:custGeom>
            <a:avLst/>
            <a:gdLst/>
            <a:ahLst/>
            <a:cxnLst/>
            <a:rect l="l" t="t" r="r" b="b"/>
            <a:pathLst>
              <a:path w="533400" h="299085">
                <a:moveTo>
                  <a:pt x="0" y="74675"/>
                </a:moveTo>
                <a:lnTo>
                  <a:pt x="384048" y="74675"/>
                </a:lnTo>
                <a:lnTo>
                  <a:pt x="384048" y="0"/>
                </a:lnTo>
                <a:lnTo>
                  <a:pt x="533400" y="149351"/>
                </a:lnTo>
                <a:lnTo>
                  <a:pt x="384048" y="298703"/>
                </a:lnTo>
                <a:lnTo>
                  <a:pt x="384048" y="224027"/>
                </a:lnTo>
                <a:lnTo>
                  <a:pt x="0" y="224027"/>
                </a:lnTo>
                <a:lnTo>
                  <a:pt x="0" y="74675"/>
                </a:lnTo>
                <a:close/>
              </a:path>
            </a:pathLst>
          </a:custGeom>
          <a:ln w="12192">
            <a:solidFill>
              <a:srgbClr val="336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4" name="object 84"/>
          <p:cNvSpPr/>
          <p:nvPr/>
        </p:nvSpPr>
        <p:spPr>
          <a:xfrm>
            <a:off x="4602479" y="3477767"/>
            <a:ext cx="533400" cy="299085"/>
          </a:xfrm>
          <a:custGeom>
            <a:avLst/>
            <a:gdLst/>
            <a:ahLst/>
            <a:cxnLst/>
            <a:rect l="l" t="t" r="r" b="b"/>
            <a:pathLst>
              <a:path w="533400" h="299085">
                <a:moveTo>
                  <a:pt x="384048" y="0"/>
                </a:moveTo>
                <a:lnTo>
                  <a:pt x="384048" y="74676"/>
                </a:lnTo>
                <a:lnTo>
                  <a:pt x="0" y="74676"/>
                </a:lnTo>
                <a:lnTo>
                  <a:pt x="0" y="224028"/>
                </a:lnTo>
                <a:lnTo>
                  <a:pt x="384048" y="224028"/>
                </a:lnTo>
                <a:lnTo>
                  <a:pt x="384048" y="298704"/>
                </a:lnTo>
                <a:lnTo>
                  <a:pt x="533400" y="149352"/>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5" name="object 85"/>
          <p:cNvSpPr/>
          <p:nvPr/>
        </p:nvSpPr>
        <p:spPr>
          <a:xfrm>
            <a:off x="4602479" y="3477767"/>
            <a:ext cx="533400" cy="299085"/>
          </a:xfrm>
          <a:custGeom>
            <a:avLst/>
            <a:gdLst/>
            <a:ahLst/>
            <a:cxnLst/>
            <a:rect l="l" t="t" r="r" b="b"/>
            <a:pathLst>
              <a:path w="533400" h="299085">
                <a:moveTo>
                  <a:pt x="0" y="74676"/>
                </a:moveTo>
                <a:lnTo>
                  <a:pt x="384048" y="74676"/>
                </a:lnTo>
                <a:lnTo>
                  <a:pt x="384048" y="0"/>
                </a:lnTo>
                <a:lnTo>
                  <a:pt x="533400" y="149352"/>
                </a:lnTo>
                <a:lnTo>
                  <a:pt x="384048" y="298704"/>
                </a:lnTo>
                <a:lnTo>
                  <a:pt x="384048" y="224028"/>
                </a:lnTo>
                <a:lnTo>
                  <a:pt x="0" y="224028"/>
                </a:lnTo>
                <a:lnTo>
                  <a:pt x="0" y="74676"/>
                </a:lnTo>
                <a:close/>
              </a:path>
            </a:pathLst>
          </a:custGeom>
          <a:ln w="12192">
            <a:solidFill>
              <a:srgbClr val="B485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6" name="object 86"/>
          <p:cNvSpPr/>
          <p:nvPr/>
        </p:nvSpPr>
        <p:spPr>
          <a:xfrm>
            <a:off x="2124455" y="3477767"/>
            <a:ext cx="533400" cy="299085"/>
          </a:xfrm>
          <a:custGeom>
            <a:avLst/>
            <a:gdLst/>
            <a:ahLst/>
            <a:cxnLst/>
            <a:rect l="l" t="t" r="r" b="b"/>
            <a:pathLst>
              <a:path w="533400" h="299085">
                <a:moveTo>
                  <a:pt x="384048" y="0"/>
                </a:moveTo>
                <a:lnTo>
                  <a:pt x="384048" y="74676"/>
                </a:lnTo>
                <a:lnTo>
                  <a:pt x="0" y="74676"/>
                </a:lnTo>
                <a:lnTo>
                  <a:pt x="0" y="224028"/>
                </a:lnTo>
                <a:lnTo>
                  <a:pt x="384048" y="224028"/>
                </a:lnTo>
                <a:lnTo>
                  <a:pt x="384048" y="298704"/>
                </a:lnTo>
                <a:lnTo>
                  <a:pt x="533400" y="149352"/>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7" name="object 87"/>
          <p:cNvSpPr/>
          <p:nvPr/>
        </p:nvSpPr>
        <p:spPr>
          <a:xfrm>
            <a:off x="2124455" y="3477767"/>
            <a:ext cx="533400" cy="299085"/>
          </a:xfrm>
          <a:custGeom>
            <a:avLst/>
            <a:gdLst/>
            <a:ahLst/>
            <a:cxnLst/>
            <a:rect l="l" t="t" r="r" b="b"/>
            <a:pathLst>
              <a:path w="533400" h="299085">
                <a:moveTo>
                  <a:pt x="0" y="74676"/>
                </a:moveTo>
                <a:lnTo>
                  <a:pt x="384048" y="74676"/>
                </a:lnTo>
                <a:lnTo>
                  <a:pt x="384048" y="0"/>
                </a:lnTo>
                <a:lnTo>
                  <a:pt x="533400" y="149352"/>
                </a:lnTo>
                <a:lnTo>
                  <a:pt x="384048" y="298704"/>
                </a:lnTo>
                <a:lnTo>
                  <a:pt x="384048" y="224028"/>
                </a:lnTo>
                <a:lnTo>
                  <a:pt x="0" y="224028"/>
                </a:lnTo>
                <a:lnTo>
                  <a:pt x="0" y="74676"/>
                </a:lnTo>
                <a:close/>
              </a:path>
            </a:pathLst>
          </a:custGeom>
          <a:ln w="12192">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8" name="object 88"/>
          <p:cNvSpPr/>
          <p:nvPr/>
        </p:nvSpPr>
        <p:spPr>
          <a:xfrm>
            <a:off x="9534143" y="2276855"/>
            <a:ext cx="533400" cy="299085"/>
          </a:xfrm>
          <a:custGeom>
            <a:avLst/>
            <a:gdLst/>
            <a:ahLst/>
            <a:cxnLst/>
            <a:rect l="l" t="t" r="r" b="b"/>
            <a:pathLst>
              <a:path w="533400" h="299085">
                <a:moveTo>
                  <a:pt x="384048" y="0"/>
                </a:moveTo>
                <a:lnTo>
                  <a:pt x="384048" y="74676"/>
                </a:lnTo>
                <a:lnTo>
                  <a:pt x="0" y="74676"/>
                </a:lnTo>
                <a:lnTo>
                  <a:pt x="0" y="224028"/>
                </a:lnTo>
                <a:lnTo>
                  <a:pt x="384048" y="224028"/>
                </a:lnTo>
                <a:lnTo>
                  <a:pt x="384048" y="298704"/>
                </a:lnTo>
                <a:lnTo>
                  <a:pt x="533400" y="149352"/>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9" name="object 89"/>
          <p:cNvSpPr/>
          <p:nvPr/>
        </p:nvSpPr>
        <p:spPr>
          <a:xfrm>
            <a:off x="9534143" y="2276855"/>
            <a:ext cx="533400" cy="299085"/>
          </a:xfrm>
          <a:custGeom>
            <a:avLst/>
            <a:gdLst/>
            <a:ahLst/>
            <a:cxnLst/>
            <a:rect l="l" t="t" r="r" b="b"/>
            <a:pathLst>
              <a:path w="533400" h="299085">
                <a:moveTo>
                  <a:pt x="0" y="74676"/>
                </a:moveTo>
                <a:lnTo>
                  <a:pt x="384048" y="74676"/>
                </a:lnTo>
                <a:lnTo>
                  <a:pt x="384048" y="0"/>
                </a:lnTo>
                <a:lnTo>
                  <a:pt x="533400" y="149352"/>
                </a:lnTo>
                <a:lnTo>
                  <a:pt x="384048" y="298704"/>
                </a:lnTo>
                <a:lnTo>
                  <a:pt x="384048" y="224028"/>
                </a:lnTo>
                <a:lnTo>
                  <a:pt x="0" y="224028"/>
                </a:lnTo>
                <a:lnTo>
                  <a:pt x="0" y="74676"/>
                </a:lnTo>
                <a:close/>
              </a:path>
            </a:pathLst>
          </a:custGeom>
          <a:ln w="12192">
            <a:solidFill>
              <a:srgbClr val="3366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0" name="object 90"/>
          <p:cNvSpPr/>
          <p:nvPr/>
        </p:nvSpPr>
        <p:spPr>
          <a:xfrm>
            <a:off x="7065264" y="2267711"/>
            <a:ext cx="533400" cy="299085"/>
          </a:xfrm>
          <a:custGeom>
            <a:avLst/>
            <a:gdLst/>
            <a:ahLst/>
            <a:cxnLst/>
            <a:rect l="l" t="t" r="r" b="b"/>
            <a:pathLst>
              <a:path w="533400" h="299085">
                <a:moveTo>
                  <a:pt x="384047" y="0"/>
                </a:moveTo>
                <a:lnTo>
                  <a:pt x="384047" y="74675"/>
                </a:lnTo>
                <a:lnTo>
                  <a:pt x="0" y="74675"/>
                </a:lnTo>
                <a:lnTo>
                  <a:pt x="0" y="224027"/>
                </a:lnTo>
                <a:lnTo>
                  <a:pt x="384047" y="224027"/>
                </a:lnTo>
                <a:lnTo>
                  <a:pt x="384047" y="298703"/>
                </a:lnTo>
                <a:lnTo>
                  <a:pt x="533400" y="149351"/>
                </a:lnTo>
                <a:lnTo>
                  <a:pt x="384047"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1" name="object 91"/>
          <p:cNvSpPr/>
          <p:nvPr/>
        </p:nvSpPr>
        <p:spPr>
          <a:xfrm>
            <a:off x="7065264" y="2267711"/>
            <a:ext cx="533400" cy="299085"/>
          </a:xfrm>
          <a:custGeom>
            <a:avLst/>
            <a:gdLst/>
            <a:ahLst/>
            <a:cxnLst/>
            <a:rect l="l" t="t" r="r" b="b"/>
            <a:pathLst>
              <a:path w="533400" h="299085">
                <a:moveTo>
                  <a:pt x="0" y="74675"/>
                </a:moveTo>
                <a:lnTo>
                  <a:pt x="384047" y="74675"/>
                </a:lnTo>
                <a:lnTo>
                  <a:pt x="384047" y="0"/>
                </a:lnTo>
                <a:lnTo>
                  <a:pt x="533400" y="149351"/>
                </a:lnTo>
                <a:lnTo>
                  <a:pt x="384047" y="298703"/>
                </a:lnTo>
                <a:lnTo>
                  <a:pt x="384047" y="224027"/>
                </a:lnTo>
                <a:lnTo>
                  <a:pt x="0" y="224027"/>
                </a:lnTo>
                <a:lnTo>
                  <a:pt x="0" y="74675"/>
                </a:lnTo>
                <a:close/>
              </a:path>
            </a:pathLst>
          </a:custGeom>
          <a:ln w="12192">
            <a:solidFill>
              <a:srgbClr val="336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2" name="object 92"/>
          <p:cNvSpPr/>
          <p:nvPr/>
        </p:nvSpPr>
        <p:spPr>
          <a:xfrm>
            <a:off x="4599432" y="2264664"/>
            <a:ext cx="533400" cy="299085"/>
          </a:xfrm>
          <a:custGeom>
            <a:avLst/>
            <a:gdLst/>
            <a:ahLst/>
            <a:cxnLst/>
            <a:rect l="l" t="t" r="r" b="b"/>
            <a:pathLst>
              <a:path w="533400" h="299085">
                <a:moveTo>
                  <a:pt x="384047" y="0"/>
                </a:moveTo>
                <a:lnTo>
                  <a:pt x="384047" y="74675"/>
                </a:lnTo>
                <a:lnTo>
                  <a:pt x="0" y="74675"/>
                </a:lnTo>
                <a:lnTo>
                  <a:pt x="0" y="224027"/>
                </a:lnTo>
                <a:lnTo>
                  <a:pt x="384047" y="224027"/>
                </a:lnTo>
                <a:lnTo>
                  <a:pt x="384047" y="298703"/>
                </a:lnTo>
                <a:lnTo>
                  <a:pt x="533400" y="149351"/>
                </a:lnTo>
                <a:lnTo>
                  <a:pt x="384047"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3" name="object 93"/>
          <p:cNvSpPr/>
          <p:nvPr/>
        </p:nvSpPr>
        <p:spPr>
          <a:xfrm>
            <a:off x="4599432" y="2264664"/>
            <a:ext cx="533400" cy="299085"/>
          </a:xfrm>
          <a:custGeom>
            <a:avLst/>
            <a:gdLst/>
            <a:ahLst/>
            <a:cxnLst/>
            <a:rect l="l" t="t" r="r" b="b"/>
            <a:pathLst>
              <a:path w="533400" h="299085">
                <a:moveTo>
                  <a:pt x="0" y="74675"/>
                </a:moveTo>
                <a:lnTo>
                  <a:pt x="384047" y="74675"/>
                </a:lnTo>
                <a:lnTo>
                  <a:pt x="384047" y="0"/>
                </a:lnTo>
                <a:lnTo>
                  <a:pt x="533400" y="149351"/>
                </a:lnTo>
                <a:lnTo>
                  <a:pt x="384047" y="298703"/>
                </a:lnTo>
                <a:lnTo>
                  <a:pt x="384047" y="224027"/>
                </a:lnTo>
                <a:lnTo>
                  <a:pt x="0" y="224027"/>
                </a:lnTo>
                <a:lnTo>
                  <a:pt x="0" y="74675"/>
                </a:lnTo>
                <a:close/>
              </a:path>
            </a:pathLst>
          </a:custGeom>
          <a:ln w="12192">
            <a:solidFill>
              <a:srgbClr val="B485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4" name="object 94"/>
          <p:cNvSpPr/>
          <p:nvPr/>
        </p:nvSpPr>
        <p:spPr>
          <a:xfrm>
            <a:off x="2124455" y="2264664"/>
            <a:ext cx="533400" cy="299085"/>
          </a:xfrm>
          <a:custGeom>
            <a:avLst/>
            <a:gdLst/>
            <a:ahLst/>
            <a:cxnLst/>
            <a:rect l="l" t="t" r="r" b="b"/>
            <a:pathLst>
              <a:path w="533400" h="299085">
                <a:moveTo>
                  <a:pt x="384048" y="0"/>
                </a:moveTo>
                <a:lnTo>
                  <a:pt x="384048" y="74675"/>
                </a:lnTo>
                <a:lnTo>
                  <a:pt x="0" y="74675"/>
                </a:lnTo>
                <a:lnTo>
                  <a:pt x="0" y="224027"/>
                </a:lnTo>
                <a:lnTo>
                  <a:pt x="384048" y="224027"/>
                </a:lnTo>
                <a:lnTo>
                  <a:pt x="384048" y="298703"/>
                </a:lnTo>
                <a:lnTo>
                  <a:pt x="533400" y="149351"/>
                </a:lnTo>
                <a:lnTo>
                  <a:pt x="3840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5" name="object 95"/>
          <p:cNvSpPr/>
          <p:nvPr/>
        </p:nvSpPr>
        <p:spPr>
          <a:xfrm>
            <a:off x="2124455" y="2264664"/>
            <a:ext cx="533400" cy="299085"/>
          </a:xfrm>
          <a:custGeom>
            <a:avLst/>
            <a:gdLst/>
            <a:ahLst/>
            <a:cxnLst/>
            <a:rect l="l" t="t" r="r" b="b"/>
            <a:pathLst>
              <a:path w="533400" h="299085">
                <a:moveTo>
                  <a:pt x="0" y="74675"/>
                </a:moveTo>
                <a:lnTo>
                  <a:pt x="384048" y="74675"/>
                </a:lnTo>
                <a:lnTo>
                  <a:pt x="384048" y="0"/>
                </a:lnTo>
                <a:lnTo>
                  <a:pt x="533400" y="149351"/>
                </a:lnTo>
                <a:lnTo>
                  <a:pt x="384048" y="298703"/>
                </a:lnTo>
                <a:lnTo>
                  <a:pt x="384048" y="224027"/>
                </a:lnTo>
                <a:lnTo>
                  <a:pt x="0" y="224027"/>
                </a:lnTo>
                <a:lnTo>
                  <a:pt x="0" y="74675"/>
                </a:lnTo>
                <a:close/>
              </a:path>
            </a:pathLst>
          </a:custGeom>
          <a:ln w="12192">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6" name="object 96"/>
          <p:cNvSpPr/>
          <p:nvPr/>
        </p:nvSpPr>
        <p:spPr>
          <a:xfrm>
            <a:off x="0" y="0"/>
            <a:ext cx="12192000" cy="460375"/>
          </a:xfrm>
          <a:custGeom>
            <a:avLst/>
            <a:gdLst/>
            <a:ahLst/>
            <a:cxnLst/>
            <a:rect l="l" t="t" r="r" b="b"/>
            <a:pathLst>
              <a:path w="12192000" h="460375">
                <a:moveTo>
                  <a:pt x="0" y="0"/>
                </a:moveTo>
                <a:lnTo>
                  <a:pt x="0" y="460248"/>
                </a:lnTo>
                <a:lnTo>
                  <a:pt x="12191999" y="460248"/>
                </a:lnTo>
                <a:lnTo>
                  <a:pt x="12191999" y="0"/>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7" name="object 97"/>
          <p:cNvSpPr txBox="1">
            <a:spLocks noGrp="1"/>
          </p:cNvSpPr>
          <p:nvPr>
            <p:ph type="title"/>
          </p:nvPr>
        </p:nvSpPr>
        <p:spPr>
          <a:xfrm>
            <a:off x="72339" y="14426"/>
            <a:ext cx="6797675" cy="391795"/>
          </a:xfrm>
          <a:prstGeom prst="rect">
            <a:avLst/>
          </a:prstGeom>
        </p:spPr>
        <p:txBody>
          <a:bodyPr vert="horz" wrap="square" lIns="0" tIns="12700" rIns="0" bIns="0" rtlCol="0">
            <a:spAutoFit/>
          </a:bodyPr>
          <a:lstStyle/>
          <a:p>
            <a:pPr marL="12700">
              <a:lnSpc>
                <a:spcPct val="100000"/>
              </a:lnSpc>
              <a:spcBef>
                <a:spcPts val="100"/>
              </a:spcBef>
            </a:pPr>
            <a:r>
              <a:rPr spc="-10" dirty="0"/>
              <a:t>NASA Framework </a:t>
            </a:r>
            <a:r>
              <a:rPr spc="-15" dirty="0"/>
              <a:t>for </a:t>
            </a:r>
            <a:r>
              <a:rPr spc="-10" dirty="0"/>
              <a:t>Return to </a:t>
            </a:r>
            <a:r>
              <a:rPr dirty="0"/>
              <a:t>On-Site </a:t>
            </a:r>
            <a:r>
              <a:rPr spc="-20" dirty="0"/>
              <a:t>Work</a:t>
            </a:r>
            <a:r>
              <a:rPr spc="-225" dirty="0"/>
              <a:t> </a:t>
            </a:r>
            <a:r>
              <a:rPr sz="1050" b="0" i="1" dirty="0">
                <a:latin typeface="Calibri"/>
                <a:cs typeface="Calibri"/>
              </a:rPr>
              <a:t>(as </a:t>
            </a:r>
            <a:r>
              <a:rPr sz="1050" b="0" i="1" spc="5" dirty="0">
                <a:latin typeface="Calibri"/>
                <a:cs typeface="Calibri"/>
              </a:rPr>
              <a:t>of </a:t>
            </a:r>
            <a:r>
              <a:rPr sz="1050" b="0" i="1" dirty="0">
                <a:latin typeface="Calibri"/>
                <a:cs typeface="Calibri"/>
              </a:rPr>
              <a:t>9 Sept. </a:t>
            </a:r>
            <a:r>
              <a:rPr sz="1050" b="0" i="1" spc="-5" dirty="0">
                <a:latin typeface="Calibri"/>
                <a:cs typeface="Calibri"/>
              </a:rPr>
              <a:t>2020)</a:t>
            </a:r>
            <a:endParaRPr sz="1050">
              <a:latin typeface="Calibri"/>
              <a:cs typeface="Calibri"/>
            </a:endParaRPr>
          </a:p>
        </p:txBody>
      </p:sp>
      <p:sp>
        <p:nvSpPr>
          <p:cNvPr id="98" name="object 98"/>
          <p:cNvSpPr/>
          <p:nvPr/>
        </p:nvSpPr>
        <p:spPr>
          <a:xfrm>
            <a:off x="0" y="6120384"/>
            <a:ext cx="12192000" cy="737870"/>
          </a:xfrm>
          <a:custGeom>
            <a:avLst/>
            <a:gdLst/>
            <a:ahLst/>
            <a:cxnLst/>
            <a:rect l="l" t="t" r="r" b="b"/>
            <a:pathLst>
              <a:path w="12192000" h="737870">
                <a:moveTo>
                  <a:pt x="12191999" y="0"/>
                </a:moveTo>
                <a:lnTo>
                  <a:pt x="0" y="0"/>
                </a:lnTo>
                <a:lnTo>
                  <a:pt x="0" y="737613"/>
                </a:lnTo>
                <a:lnTo>
                  <a:pt x="12191999" y="737613"/>
                </a:lnTo>
                <a:lnTo>
                  <a:pt x="1219199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9" name="object 99"/>
          <p:cNvSpPr txBox="1"/>
          <p:nvPr/>
        </p:nvSpPr>
        <p:spPr>
          <a:xfrm>
            <a:off x="76606" y="6141516"/>
            <a:ext cx="4707890" cy="590550"/>
          </a:xfrm>
          <a:prstGeom prst="rect">
            <a:avLst/>
          </a:prstGeom>
        </p:spPr>
        <p:txBody>
          <a:bodyPr vert="horz" wrap="square" lIns="0" tIns="30480" rIns="0" bIns="0" rtlCol="0">
            <a:spAutoFit/>
          </a:bodyPr>
          <a:lstStyle/>
          <a:p>
            <a:pPr marL="12700" marR="5080" lvl="0" indent="0" algn="l" defTabSz="914400" rtl="0" eaLnBrk="1" fontAlgn="auto" latinLnBrk="0" hangingPunct="1">
              <a:lnSpc>
                <a:spcPts val="1080"/>
              </a:lnSpc>
              <a:spcBef>
                <a:spcPts val="24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 </a:t>
            </a:r>
            <a:r>
              <a:rPr kumimoji="0" sz="1000" b="0" i="0" u="none" strike="noStrike" kern="1200" cap="none" spc="0" normalizeH="0" baseline="0" noProof="0" dirty="0">
                <a:ln>
                  <a:noFill/>
                </a:ln>
                <a:solidFill>
                  <a:prstClr val="black"/>
                </a:solidFill>
                <a:effectLst/>
                <a:uLnTx/>
                <a:uFillTx/>
                <a:latin typeface="Calibri"/>
                <a:ea typeface="+mn-ea"/>
                <a:cs typeface="Calibri"/>
              </a:rPr>
              <a:t>All travel to or from centers at Stage 3 or higher, or to countries at Level 3 or higher,  </a:t>
            </a:r>
            <a:r>
              <a:rPr kumimoji="0" sz="1000" b="0" i="0" u="none" strike="noStrike" kern="1200" cap="none" spc="5" normalizeH="0" baseline="0" noProof="0" dirty="0">
                <a:ln>
                  <a:noFill/>
                </a:ln>
                <a:solidFill>
                  <a:prstClr val="black"/>
                </a:solidFill>
                <a:effectLst/>
                <a:uLnTx/>
                <a:uFillTx/>
                <a:latin typeface="Calibri"/>
                <a:ea typeface="+mn-ea"/>
                <a:cs typeface="Calibri"/>
              </a:rPr>
              <a:t>requires </a:t>
            </a:r>
            <a:r>
              <a:rPr kumimoji="0" sz="1000" b="0" i="0" u="none" strike="noStrike" kern="1200" cap="none" spc="0" normalizeH="0" baseline="0" noProof="0" dirty="0">
                <a:ln>
                  <a:noFill/>
                </a:ln>
                <a:solidFill>
                  <a:prstClr val="black"/>
                </a:solidFill>
                <a:effectLst/>
                <a:uLnTx/>
                <a:uFillTx/>
                <a:latin typeface="Calibri"/>
                <a:ea typeface="+mn-ea"/>
                <a:cs typeface="Calibri"/>
              </a:rPr>
              <a:t>an approved Request for Travel Exception </a:t>
            </a:r>
            <a:r>
              <a:rPr kumimoji="0" sz="1000" b="0" i="0" u="none" strike="noStrike" kern="1200" cap="none" spc="5" normalizeH="0" baseline="0" noProof="0" dirty="0">
                <a:ln>
                  <a:noFill/>
                </a:ln>
                <a:solidFill>
                  <a:prstClr val="black"/>
                </a:solidFill>
                <a:effectLst/>
                <a:uLnTx/>
                <a:uFillTx/>
                <a:latin typeface="Calibri"/>
                <a:ea typeface="+mn-ea"/>
                <a:cs typeface="Calibri"/>
              </a:rPr>
              <a:t>form. </a:t>
            </a:r>
            <a:r>
              <a:rPr kumimoji="0" sz="1000" b="0" i="0" u="none" strike="noStrike" kern="1200" cap="none" spc="-5" normalizeH="0" baseline="0" noProof="0" dirty="0">
                <a:ln>
                  <a:noFill/>
                </a:ln>
                <a:solidFill>
                  <a:prstClr val="black"/>
                </a:solidFill>
                <a:effectLst/>
                <a:uLnTx/>
                <a:uFillTx/>
                <a:latin typeface="Calibri"/>
                <a:ea typeface="+mn-ea"/>
                <a:cs typeface="Calibri"/>
              </a:rPr>
              <a:t>The</a:t>
            </a:r>
            <a:r>
              <a:rPr kumimoji="0" sz="1000" b="0" i="0" u="none" strike="noStrike" kern="1200" cap="none" spc="-5" normalizeH="0" baseline="0" noProof="0" dirty="0">
                <a:ln>
                  <a:noFill/>
                </a:ln>
                <a:solidFill>
                  <a:srgbClr val="0462C1"/>
                </a:solidFill>
                <a:effectLst/>
                <a:uLnTx/>
                <a:uFillTx/>
                <a:latin typeface="Calibri"/>
                <a:ea typeface="+mn-ea"/>
                <a:cs typeface="Calibri"/>
              </a:rPr>
              <a:t> </a:t>
            </a:r>
            <a:r>
              <a:rPr kumimoji="0" sz="1000" b="0" i="0" u="sng"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6"/>
              </a:rPr>
              <a:t>Request for Travel Exception </a:t>
            </a:r>
            <a:r>
              <a:rPr kumimoji="0" sz="1000" b="0" i="0" u="none" strike="noStrike" kern="1200" cap="none" spc="0" normalizeH="0" baseline="0" noProof="0" dirty="0">
                <a:ln>
                  <a:noFill/>
                </a:ln>
                <a:solidFill>
                  <a:prstClr val="black"/>
                </a:solidFill>
                <a:effectLst/>
                <a:uLnTx/>
                <a:uFillTx/>
                <a:latin typeface="Calibri"/>
                <a:ea typeface="+mn-ea"/>
                <a:cs typeface="Calibri"/>
              </a:rPr>
              <a:t> form </a:t>
            </a:r>
            <a:r>
              <a:rPr kumimoji="0" sz="1000" b="0" i="0" u="none" strike="noStrike" kern="1200" cap="none" spc="5" normalizeH="0" baseline="0" noProof="0" dirty="0">
                <a:ln>
                  <a:noFill/>
                </a:ln>
                <a:solidFill>
                  <a:prstClr val="black"/>
                </a:solidFill>
                <a:effectLst/>
                <a:uLnTx/>
                <a:uFillTx/>
                <a:latin typeface="Calibri"/>
                <a:ea typeface="+mn-ea"/>
                <a:cs typeface="Calibri"/>
              </a:rPr>
              <a:t>is </a:t>
            </a:r>
            <a:r>
              <a:rPr kumimoji="0" sz="1000" b="0" i="0" u="none" strike="noStrike" kern="1200" cap="none" spc="0" normalizeH="0" baseline="0" noProof="0" dirty="0">
                <a:ln>
                  <a:noFill/>
                </a:ln>
                <a:solidFill>
                  <a:prstClr val="black"/>
                </a:solidFill>
                <a:effectLst/>
                <a:uLnTx/>
                <a:uFillTx/>
                <a:latin typeface="Calibri"/>
                <a:ea typeface="+mn-ea"/>
                <a:cs typeface="Calibri"/>
              </a:rPr>
              <a:t>available on the </a:t>
            </a:r>
            <a:r>
              <a:rPr kumimoji="0" sz="1000" b="0" i="0" u="none" strike="noStrike" kern="1200" cap="none" spc="-5" normalizeH="0" baseline="0" noProof="0" dirty="0">
                <a:ln>
                  <a:noFill/>
                </a:ln>
                <a:solidFill>
                  <a:prstClr val="black"/>
                </a:solidFill>
                <a:effectLst/>
                <a:uLnTx/>
                <a:uFillTx/>
                <a:latin typeface="Calibri"/>
                <a:ea typeface="+mn-ea"/>
                <a:cs typeface="Calibri"/>
              </a:rPr>
              <a:t>NASA </a:t>
            </a:r>
            <a:r>
              <a:rPr kumimoji="0" sz="1000" b="0" i="0" u="none" strike="noStrike" kern="1200" cap="none" spc="5" normalizeH="0" baseline="0" noProof="0" dirty="0">
                <a:ln>
                  <a:noFill/>
                </a:ln>
                <a:solidFill>
                  <a:prstClr val="black"/>
                </a:solidFill>
                <a:effectLst/>
                <a:uLnTx/>
                <a:uFillTx/>
                <a:latin typeface="Calibri"/>
                <a:ea typeface="+mn-ea"/>
                <a:cs typeface="Calibri"/>
              </a:rPr>
              <a:t>People </a:t>
            </a:r>
            <a:r>
              <a:rPr kumimoji="0" sz="1000" b="0" i="0" u="none" strike="noStrike" kern="1200" cap="none" spc="0" normalizeH="0" baseline="0" noProof="0" dirty="0">
                <a:ln>
                  <a:noFill/>
                </a:ln>
                <a:solidFill>
                  <a:prstClr val="black"/>
                </a:solidFill>
                <a:effectLst/>
                <a:uLnTx/>
                <a:uFillTx/>
                <a:latin typeface="Calibri"/>
                <a:ea typeface="+mn-ea"/>
                <a:cs typeface="Calibri"/>
              </a:rPr>
              <a:t>website. </a:t>
            </a:r>
            <a:r>
              <a:rPr kumimoji="0" sz="1000" b="0" i="0" u="none" strike="noStrike" kern="1200" cap="none" spc="-5" normalizeH="0" baseline="0" noProof="0" dirty="0">
                <a:ln>
                  <a:noFill/>
                </a:ln>
                <a:solidFill>
                  <a:prstClr val="black"/>
                </a:solidFill>
                <a:effectLst/>
                <a:uLnTx/>
                <a:uFillTx/>
                <a:latin typeface="Calibri"/>
                <a:ea typeface="+mn-ea"/>
                <a:cs typeface="Calibri"/>
              </a:rPr>
              <a:t>For </a:t>
            </a:r>
            <a:r>
              <a:rPr kumimoji="0" sz="1000" b="0" i="0" u="none" strike="noStrike" kern="1200" cap="none" spc="0" normalizeH="0" baseline="0" noProof="0" dirty="0">
                <a:ln>
                  <a:noFill/>
                </a:ln>
                <a:solidFill>
                  <a:prstClr val="black"/>
                </a:solidFill>
                <a:effectLst/>
                <a:uLnTx/>
                <a:uFillTx/>
                <a:latin typeface="Calibri"/>
                <a:ea typeface="+mn-ea"/>
                <a:cs typeface="Calibri"/>
              </a:rPr>
              <a:t>the latest CDC international travel  information, go to</a:t>
            </a:r>
            <a:r>
              <a:rPr kumimoji="0" sz="1000" b="0" i="0" u="none" strike="noStrike" kern="1200" cap="none" spc="-65" normalizeH="0" baseline="0" noProof="0" dirty="0">
                <a:ln>
                  <a:noFill/>
                </a:ln>
                <a:solidFill>
                  <a:srgbClr val="0462C1"/>
                </a:solidFill>
                <a:effectLst/>
                <a:uLnTx/>
                <a:uFillTx/>
                <a:latin typeface="Calibri"/>
                <a:ea typeface="+mn-ea"/>
                <a:cs typeface="Calibri"/>
                <a:hlinkClick r:id="rId7"/>
              </a:rPr>
              <a:t> </a:t>
            </a:r>
            <a:r>
              <a:rPr kumimoji="0" sz="1000" b="0" i="0" u="sng"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7"/>
              </a:rPr>
              <a:t>https://www.cdc.gov/coronavirus/2019-ncov/travelers/index.html</a:t>
            </a:r>
            <a:r>
              <a:rPr kumimoji="0" sz="1000" b="0" i="0" u="none" strike="noStrike" kern="1200" cap="none" spc="-5" normalizeH="0" baseline="0" noProof="0" dirty="0">
                <a:ln>
                  <a:noFill/>
                </a:ln>
                <a:solidFill>
                  <a:prstClr val="black"/>
                </a:solidFill>
                <a:effectLst/>
                <a:uLnTx/>
                <a:uFillTx/>
                <a:latin typeface="Calibri"/>
                <a:ea typeface="+mn-ea"/>
                <a:cs typeface="Calibri"/>
              </a:rPr>
              <a:t>.</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00" name="object 100"/>
          <p:cNvSpPr txBox="1"/>
          <p:nvPr/>
        </p:nvSpPr>
        <p:spPr>
          <a:xfrm>
            <a:off x="4988814" y="6127191"/>
            <a:ext cx="7038340" cy="732790"/>
          </a:xfrm>
          <a:prstGeom prst="rect">
            <a:avLst/>
          </a:prstGeom>
        </p:spPr>
        <p:txBody>
          <a:bodyPr vert="horz" wrap="square" lIns="0" tIns="29845" rIns="0" bIns="0" rtlCol="0">
            <a:spAutoFit/>
          </a:bodyPr>
          <a:lstStyle/>
          <a:p>
            <a:pPr marL="12700" marR="309880" lvl="0" indent="0" algn="l" defTabSz="914400" rtl="0" eaLnBrk="1" fontAlgn="auto" latinLnBrk="0" hangingPunct="1">
              <a:lnSpc>
                <a:spcPts val="1030"/>
              </a:lnSpc>
              <a:spcBef>
                <a:spcPts val="235"/>
              </a:spcBef>
              <a:spcAft>
                <a:spcPts val="0"/>
              </a:spcAft>
              <a:buClrTx/>
              <a:buSzTx/>
              <a:buFontTx/>
              <a:buAutoNum type="arabicPeriod" startAt="2"/>
              <a:tabLst>
                <a:tab pos="134620" algn="l"/>
              </a:tabLst>
              <a:defRPr/>
            </a:pPr>
            <a:r>
              <a:rPr kumimoji="0" sz="950" b="1" i="0" u="none" strike="noStrike" kern="1200" cap="none" spc="5" normalizeH="0" baseline="0" noProof="0" dirty="0">
                <a:ln>
                  <a:noFill/>
                </a:ln>
                <a:solidFill>
                  <a:prstClr val="black"/>
                </a:solidFill>
                <a:effectLst/>
                <a:uLnTx/>
                <a:uFillTx/>
                <a:latin typeface="Calibri"/>
                <a:ea typeface="+mn-ea"/>
                <a:cs typeface="Calibri"/>
              </a:rPr>
              <a:t>Mission</a:t>
            </a:r>
            <a:r>
              <a:rPr kumimoji="0" sz="950" b="1" i="0" u="none" strike="noStrike" kern="1200" cap="none" spc="-55" normalizeH="0" baseline="0" noProof="0" dirty="0">
                <a:ln>
                  <a:noFill/>
                </a:ln>
                <a:solidFill>
                  <a:prstClr val="black"/>
                </a:solidFill>
                <a:effectLst/>
                <a:uLnTx/>
                <a:uFillTx/>
                <a:latin typeface="Calibri"/>
                <a:ea typeface="+mn-ea"/>
                <a:cs typeface="Calibri"/>
              </a:rPr>
              <a:t> </a:t>
            </a:r>
            <a:r>
              <a:rPr kumimoji="0" sz="950" b="1" i="0" u="none" strike="noStrike" kern="1200" cap="none" spc="5" normalizeH="0" baseline="0" noProof="0" dirty="0">
                <a:ln>
                  <a:noFill/>
                </a:ln>
                <a:solidFill>
                  <a:prstClr val="black"/>
                </a:solidFill>
                <a:effectLst/>
                <a:uLnTx/>
                <a:uFillTx/>
                <a:latin typeface="Calibri"/>
                <a:ea typeface="+mn-ea"/>
                <a:cs typeface="Calibri"/>
              </a:rPr>
              <a:t>critical</a:t>
            </a:r>
            <a:r>
              <a:rPr kumimoji="0" sz="950" b="0" i="0" u="none" strike="noStrike" kern="1200" cap="none" spc="5" normalizeH="0" baseline="0" noProof="0" dirty="0">
                <a:ln>
                  <a:noFill/>
                </a:ln>
                <a:solidFill>
                  <a:prstClr val="black"/>
                </a:solidFill>
                <a:effectLst/>
                <a:uLnTx/>
                <a:uFillTx/>
                <a:latin typeface="Calibri"/>
                <a:ea typeface="+mn-ea"/>
                <a:cs typeface="Calibri"/>
              </a:rPr>
              <a:t>:</a:t>
            </a:r>
            <a:r>
              <a:rPr kumimoji="0" sz="950" b="0" i="0" u="none" strike="noStrike" kern="1200" cap="none" spc="-6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work</a:t>
            </a:r>
            <a:r>
              <a:rPr kumimoji="0" sz="950" b="0" i="0" u="none" strike="noStrike" kern="1200" cap="none" spc="-2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(on</a:t>
            </a:r>
            <a:r>
              <a:rPr kumimoji="0" sz="950" b="0" i="0" u="none" strike="noStrike" kern="1200" cap="none" spc="-2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NASA</a:t>
            </a:r>
            <a:r>
              <a:rPr kumimoji="0" sz="950" b="0" i="0" u="none" strike="noStrike" kern="1200" cap="none" spc="5"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activities</a:t>
            </a:r>
            <a:r>
              <a:rPr kumimoji="0" sz="950" b="0" i="0" u="none" strike="noStrike" kern="1200" cap="none" spc="-3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or</a:t>
            </a:r>
            <a:r>
              <a:rPr kumimoji="0" sz="950" b="0" i="0" u="none" strike="noStrike" kern="1200" cap="none" spc="-1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those</a:t>
            </a:r>
            <a:r>
              <a:rPr kumimoji="0" sz="950" b="0" i="0" u="none" strike="noStrike" kern="1200" cap="none" spc="-15"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supporting</a:t>
            </a:r>
            <a:r>
              <a:rPr kumimoji="0" sz="950" b="0" i="0" u="none" strike="noStrike" kern="1200" cap="none" spc="-3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our</a:t>
            </a:r>
            <a:r>
              <a:rPr kumimoji="0" sz="950" b="0" i="0" u="none" strike="noStrike" kern="1200" cap="none" spc="-1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federal</a:t>
            </a:r>
            <a:r>
              <a:rPr kumimoji="0" sz="950" b="0" i="0" u="none" strike="noStrike" kern="1200" cap="none" spc="-5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agency</a:t>
            </a:r>
            <a:r>
              <a:rPr kumimoji="0" sz="950" b="0" i="0" u="none" strike="noStrike" kern="1200" cap="none" spc="-2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partners)</a:t>
            </a:r>
            <a:r>
              <a:rPr kumimoji="0" sz="950" b="0" i="0" u="none" strike="noStrike" kern="1200" cap="none" spc="-65"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that</a:t>
            </a:r>
            <a:r>
              <a:rPr kumimoji="0" sz="950" b="0" i="0" u="none" strike="noStrike" kern="1200" cap="none" spc="0" normalizeH="0" baseline="0" noProof="0" dirty="0">
                <a:ln>
                  <a:noFill/>
                </a:ln>
                <a:solidFill>
                  <a:prstClr val="black"/>
                </a:solidFill>
                <a:effectLst/>
                <a:uLnTx/>
                <a:uFillTx/>
                <a:latin typeface="Calibri"/>
                <a:ea typeface="+mn-ea"/>
                <a:cs typeface="Calibri"/>
              </a:rPr>
              <a:t> needs</a:t>
            </a:r>
            <a:r>
              <a:rPr kumimoji="0" sz="950" b="0" i="0" u="none" strike="noStrike" kern="1200" cap="none" spc="-15"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to</a:t>
            </a:r>
            <a:r>
              <a:rPr kumimoji="0" sz="950" b="0" i="0" u="none" strike="noStrike" kern="1200" cap="none" spc="-2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be</a:t>
            </a:r>
            <a:r>
              <a:rPr kumimoji="0" sz="950" b="0" i="0" u="none" strike="noStrike" kern="1200" cap="none" spc="1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performed</a:t>
            </a:r>
            <a:r>
              <a:rPr kumimoji="0" sz="950" b="0" i="0" u="none" strike="noStrike" kern="1200" cap="none" spc="-40"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to</a:t>
            </a:r>
            <a:r>
              <a:rPr kumimoji="0" sz="950" b="0" i="0" u="none" strike="noStrike" kern="1200" cap="none" spc="-2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minimize</a:t>
            </a:r>
            <a:r>
              <a:rPr kumimoji="0" sz="950" b="0" i="0" u="none" strike="noStrike" kern="1200" cap="none" spc="-40"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the  </a:t>
            </a:r>
            <a:r>
              <a:rPr kumimoji="0" sz="950" b="0" i="0" u="none" strike="noStrike" kern="1200" cap="none" spc="0" normalizeH="0" baseline="0" noProof="0" dirty="0">
                <a:ln>
                  <a:noFill/>
                </a:ln>
                <a:solidFill>
                  <a:prstClr val="black"/>
                </a:solidFill>
                <a:effectLst/>
                <a:uLnTx/>
                <a:uFillTx/>
                <a:latin typeface="Calibri"/>
                <a:ea typeface="+mn-ea"/>
                <a:cs typeface="Calibri"/>
              </a:rPr>
              <a:t>impact</a:t>
            </a:r>
            <a:r>
              <a:rPr kumimoji="0" sz="950" b="0" i="0" u="none" strike="noStrike" kern="1200" cap="none" spc="-3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on</a:t>
            </a:r>
            <a:r>
              <a:rPr kumimoji="0" sz="950" b="0" i="0" u="none" strike="noStrike" kern="1200" cap="none" spc="-3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mission/project</a:t>
            </a:r>
            <a:r>
              <a:rPr kumimoji="0" sz="950" b="0" i="0" u="none" strike="noStrike" kern="1200" cap="none" spc="-80"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operations</a:t>
            </a:r>
            <a:r>
              <a:rPr kumimoji="0" sz="950" b="0" i="0" u="none" strike="noStrike" kern="1200" cap="none" spc="-70"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and/or</a:t>
            </a:r>
            <a:r>
              <a:rPr kumimoji="0" sz="950" b="0" i="0" u="none" strike="noStrike" kern="1200" cap="none" spc="-2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schedules</a:t>
            </a:r>
            <a:r>
              <a:rPr kumimoji="0" sz="950" b="0" i="0" u="none" strike="noStrike" kern="1200" cap="none" spc="-3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and</a:t>
            </a:r>
            <a:r>
              <a:rPr kumimoji="0" sz="950" b="0" i="0" u="none" strike="noStrike" kern="1200" cap="none" spc="-2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cannot</a:t>
            </a:r>
            <a:r>
              <a:rPr kumimoji="0" sz="950" b="0" i="0" u="none" strike="noStrike" kern="1200" cap="none" spc="-3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be</a:t>
            </a:r>
            <a:r>
              <a:rPr kumimoji="0" sz="950" b="0" i="0" u="none" strike="noStrike" kern="1200" cap="none" spc="-2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performed</a:t>
            </a:r>
            <a:r>
              <a:rPr kumimoji="0" sz="950" b="0" i="0" u="none" strike="noStrike" kern="1200" cap="none" spc="-50"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remotely/virtually.</a:t>
            </a:r>
            <a:endParaRPr kumimoji="0" sz="950" b="0" i="0" u="none" strike="noStrike" kern="1200" cap="none" spc="0" normalizeH="0" baseline="0" noProof="0">
              <a:ln>
                <a:noFill/>
              </a:ln>
              <a:solidFill>
                <a:prstClr val="black"/>
              </a:solidFill>
              <a:effectLst/>
              <a:uLnTx/>
              <a:uFillTx/>
              <a:latin typeface="Calibri"/>
              <a:ea typeface="+mn-ea"/>
              <a:cs typeface="Calibri"/>
            </a:endParaRPr>
          </a:p>
          <a:p>
            <a:pPr marL="12700" marR="5080" lvl="0" indent="0" algn="l" defTabSz="914400" rtl="0" eaLnBrk="1" fontAlgn="auto" latinLnBrk="0" hangingPunct="1">
              <a:lnSpc>
                <a:spcPts val="1030"/>
              </a:lnSpc>
              <a:spcBef>
                <a:spcPts val="290"/>
              </a:spcBef>
              <a:spcAft>
                <a:spcPts val="0"/>
              </a:spcAft>
              <a:buClrTx/>
              <a:buSzTx/>
              <a:buFontTx/>
              <a:buAutoNum type="arabicPeriod" startAt="2"/>
              <a:tabLst>
                <a:tab pos="134620" algn="l"/>
              </a:tabLst>
              <a:defRPr/>
            </a:pPr>
            <a:r>
              <a:rPr kumimoji="0" sz="950" b="1" i="0" u="none" strike="noStrike" kern="1200" cap="none" spc="5" normalizeH="0" baseline="0" noProof="0" dirty="0">
                <a:ln>
                  <a:noFill/>
                </a:ln>
                <a:solidFill>
                  <a:prstClr val="black"/>
                </a:solidFill>
                <a:effectLst/>
                <a:uLnTx/>
                <a:uFillTx/>
                <a:latin typeface="Calibri"/>
                <a:ea typeface="+mn-ea"/>
                <a:cs typeface="Calibri"/>
              </a:rPr>
              <a:t>Mission</a:t>
            </a:r>
            <a:r>
              <a:rPr kumimoji="0" sz="950" b="1" i="0" u="none" strike="noStrike" kern="1200" cap="none" spc="-50" normalizeH="0" baseline="0" noProof="0" dirty="0">
                <a:ln>
                  <a:noFill/>
                </a:ln>
                <a:solidFill>
                  <a:prstClr val="black"/>
                </a:solidFill>
                <a:effectLst/>
                <a:uLnTx/>
                <a:uFillTx/>
                <a:latin typeface="Calibri"/>
                <a:ea typeface="+mn-ea"/>
                <a:cs typeface="Calibri"/>
              </a:rPr>
              <a:t> </a:t>
            </a:r>
            <a:r>
              <a:rPr kumimoji="0" sz="950" b="1" i="0" u="none" strike="noStrike" kern="1200" cap="none" spc="0" normalizeH="0" baseline="0" noProof="0" dirty="0">
                <a:ln>
                  <a:noFill/>
                </a:ln>
                <a:solidFill>
                  <a:prstClr val="black"/>
                </a:solidFill>
                <a:effectLst/>
                <a:uLnTx/>
                <a:uFillTx/>
                <a:latin typeface="Calibri"/>
                <a:ea typeface="+mn-ea"/>
                <a:cs typeface="Calibri"/>
              </a:rPr>
              <a:t>essential</a:t>
            </a:r>
            <a:r>
              <a:rPr kumimoji="0" sz="950" b="1" i="0" u="none" strike="noStrike" kern="1200" cap="none" spc="-35" normalizeH="0" baseline="0" noProof="0" dirty="0">
                <a:ln>
                  <a:noFill/>
                </a:ln>
                <a:solidFill>
                  <a:prstClr val="black"/>
                </a:solidFill>
                <a:effectLst/>
                <a:uLnTx/>
                <a:uFillTx/>
                <a:latin typeface="Calibri"/>
                <a:ea typeface="+mn-ea"/>
                <a:cs typeface="Calibri"/>
              </a:rPr>
              <a:t> </a:t>
            </a:r>
            <a:r>
              <a:rPr kumimoji="0" sz="950" b="1" i="0" u="none" strike="noStrike" kern="1200" cap="none" spc="0" normalizeH="0" baseline="0" noProof="0" dirty="0">
                <a:ln>
                  <a:noFill/>
                </a:ln>
                <a:solidFill>
                  <a:prstClr val="black"/>
                </a:solidFill>
                <a:effectLst/>
                <a:uLnTx/>
                <a:uFillTx/>
                <a:latin typeface="Calibri"/>
                <a:ea typeface="+mn-ea"/>
                <a:cs typeface="Calibri"/>
              </a:rPr>
              <a:t>functions</a:t>
            </a:r>
            <a:r>
              <a:rPr kumimoji="0" sz="950" b="0" i="0" u="none" strike="noStrike" kern="1200" cap="none" spc="0" normalizeH="0" baseline="0" noProof="0" dirty="0">
                <a:ln>
                  <a:noFill/>
                </a:ln>
                <a:solidFill>
                  <a:prstClr val="black"/>
                </a:solidFill>
                <a:effectLst/>
                <a:uLnTx/>
                <a:uFillTx/>
                <a:latin typeface="Calibri"/>
                <a:ea typeface="+mn-ea"/>
                <a:cs typeface="Calibri"/>
              </a:rPr>
              <a:t>:</a:t>
            </a:r>
            <a:r>
              <a:rPr kumimoji="0" sz="950" b="0" i="0" u="none" strike="noStrike" kern="1200" cap="none" spc="-2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As</a:t>
            </a:r>
            <a:r>
              <a:rPr kumimoji="0" sz="950" b="0" i="0" u="none" strike="noStrike" kern="1200" cap="none" spc="-1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described</a:t>
            </a:r>
            <a:r>
              <a:rPr kumimoji="0" sz="950" b="0" i="0" u="none" strike="noStrike" kern="1200" cap="none" spc="-3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in</a:t>
            </a:r>
            <a:r>
              <a:rPr kumimoji="0" sz="950" b="0" i="0" u="none" strike="noStrike" kern="1200" cap="none" spc="-15"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the</a:t>
            </a:r>
            <a:r>
              <a:rPr kumimoji="0" sz="950" b="0" i="0" u="none" strike="noStrike" kern="1200" cap="none" spc="15"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COOP,</a:t>
            </a:r>
            <a:r>
              <a:rPr kumimoji="0" sz="950" b="0" i="0" u="none" strike="noStrike" kern="1200" cap="none" spc="-1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during</a:t>
            </a:r>
            <a:r>
              <a:rPr kumimoji="0" sz="950" b="0" i="0" u="none" strike="noStrike" kern="1200" cap="none" spc="-10"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an</a:t>
            </a:r>
            <a:r>
              <a:rPr kumimoji="0" sz="950" b="0" i="0" u="none" strike="noStrike" kern="1200" cap="none" spc="-1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emergency,</a:t>
            </a:r>
            <a:r>
              <a:rPr kumimoji="0" sz="950" b="0" i="0" u="none" strike="noStrike" kern="1200" cap="none" spc="-3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NASA’s Primary</a:t>
            </a:r>
            <a:r>
              <a:rPr kumimoji="0" sz="950" b="0" i="0" u="none" strike="noStrike" kern="1200" cap="none" spc="-6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and</a:t>
            </a:r>
            <a:r>
              <a:rPr kumimoji="0" sz="950" b="0" i="0" u="none" strike="noStrike" kern="1200" cap="none" spc="-1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Mission</a:t>
            </a:r>
            <a:r>
              <a:rPr kumimoji="0" sz="950" b="0" i="0" u="none" strike="noStrike" kern="1200" cap="none" spc="-3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Essential</a:t>
            </a:r>
            <a:r>
              <a:rPr kumimoji="0" sz="950" b="0" i="0" u="none" strike="noStrike" kern="1200" cap="none" spc="-45"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Functions</a:t>
            </a:r>
            <a:r>
              <a:rPr kumimoji="0" sz="950" b="0" i="0" u="none" strike="noStrike" kern="1200" cap="none" spc="25" normalizeH="0" baseline="0" noProof="0" dirty="0">
                <a:ln>
                  <a:noFill/>
                </a:ln>
                <a:solidFill>
                  <a:prstClr val="black"/>
                </a:solidFill>
                <a:effectLst/>
                <a:uLnTx/>
                <a:uFillTx/>
                <a:latin typeface="Calibri"/>
                <a:ea typeface="+mn-ea"/>
                <a:cs typeface="Calibri"/>
              </a:rPr>
              <a:t> </a:t>
            </a:r>
            <a:r>
              <a:rPr kumimoji="0" sz="950" b="0" i="0" u="none" strike="noStrike" kern="1200" cap="none" spc="0" normalizeH="0" baseline="0" noProof="0" dirty="0">
                <a:ln>
                  <a:noFill/>
                </a:ln>
                <a:solidFill>
                  <a:prstClr val="black"/>
                </a:solidFill>
                <a:effectLst/>
                <a:uLnTx/>
                <a:uFillTx/>
                <a:latin typeface="Calibri"/>
                <a:ea typeface="+mn-ea"/>
                <a:cs typeface="Calibri"/>
              </a:rPr>
              <a:t>(P/MEFs)</a:t>
            </a:r>
            <a:r>
              <a:rPr kumimoji="0" sz="950" b="0" i="0" u="none" strike="noStrike" kern="1200" cap="none" spc="-40" normalizeH="0" baseline="0" noProof="0" dirty="0">
                <a:ln>
                  <a:noFill/>
                </a:ln>
                <a:solidFill>
                  <a:prstClr val="black"/>
                </a:solidFill>
                <a:effectLst/>
                <a:uLnTx/>
                <a:uFillTx/>
                <a:latin typeface="Calibri"/>
                <a:ea typeface="+mn-ea"/>
                <a:cs typeface="Calibri"/>
              </a:rPr>
              <a:t> </a:t>
            </a:r>
            <a:r>
              <a:rPr kumimoji="0" sz="950" b="0" i="0" u="none" strike="noStrike" kern="1200" cap="none" spc="5" normalizeH="0" baseline="0" noProof="0" dirty="0">
                <a:ln>
                  <a:noFill/>
                </a:ln>
                <a:solidFill>
                  <a:prstClr val="black"/>
                </a:solidFill>
                <a:effectLst/>
                <a:uLnTx/>
                <a:uFillTx/>
                <a:latin typeface="Calibri"/>
                <a:ea typeface="+mn-ea"/>
                <a:cs typeface="Calibri"/>
              </a:rPr>
              <a:t>must  </a:t>
            </a:r>
            <a:r>
              <a:rPr kumimoji="0" sz="950" b="0" i="0" u="none" strike="noStrike" kern="1200" cap="none" spc="0" normalizeH="0" baseline="0" noProof="0" dirty="0">
                <a:ln>
                  <a:noFill/>
                </a:ln>
                <a:solidFill>
                  <a:prstClr val="black"/>
                </a:solidFill>
                <a:effectLst/>
                <a:uLnTx/>
                <a:uFillTx/>
                <a:latin typeface="Calibri"/>
                <a:ea typeface="+mn-ea"/>
                <a:cs typeface="Calibri"/>
              </a:rPr>
              <a:t>be continued with minimum interruption and are focused on </a:t>
            </a:r>
            <a:r>
              <a:rPr kumimoji="0" sz="950" b="0" i="0" u="none" strike="noStrike" kern="1200" cap="none" spc="-5" normalizeH="0" baseline="0" noProof="0" dirty="0">
                <a:ln>
                  <a:noFill/>
                </a:ln>
                <a:solidFill>
                  <a:prstClr val="black"/>
                </a:solidFill>
                <a:effectLst/>
                <a:uLnTx/>
                <a:uFillTx/>
                <a:latin typeface="Calibri"/>
                <a:ea typeface="+mn-ea"/>
                <a:cs typeface="Calibri"/>
              </a:rPr>
              <a:t>protecting life </a:t>
            </a:r>
            <a:r>
              <a:rPr kumimoji="0" sz="950" b="0" i="0" u="none" strike="noStrike" kern="1200" cap="none" spc="0" normalizeH="0" baseline="0" noProof="0" dirty="0">
                <a:ln>
                  <a:noFill/>
                </a:ln>
                <a:solidFill>
                  <a:prstClr val="black"/>
                </a:solidFill>
                <a:effectLst/>
                <a:uLnTx/>
                <a:uFillTx/>
                <a:latin typeface="Calibri"/>
                <a:ea typeface="+mn-ea"/>
                <a:cs typeface="Calibri"/>
              </a:rPr>
              <a:t>and </a:t>
            </a:r>
            <a:r>
              <a:rPr kumimoji="0" sz="950" b="0" i="0" u="none" strike="noStrike" kern="1200" cap="none" spc="-5" normalizeH="0" baseline="0" noProof="0" dirty="0">
                <a:ln>
                  <a:noFill/>
                </a:ln>
                <a:solidFill>
                  <a:prstClr val="black"/>
                </a:solidFill>
                <a:effectLst/>
                <a:uLnTx/>
                <a:uFillTx/>
                <a:latin typeface="Calibri"/>
                <a:ea typeface="+mn-ea"/>
                <a:cs typeface="Calibri"/>
              </a:rPr>
              <a:t>property </a:t>
            </a:r>
            <a:r>
              <a:rPr kumimoji="0" sz="950" b="0" i="0" u="none" strike="noStrike" kern="1200" cap="none" spc="0" normalizeH="0" baseline="0" noProof="0" dirty="0">
                <a:ln>
                  <a:noFill/>
                </a:ln>
                <a:solidFill>
                  <a:prstClr val="black"/>
                </a:solidFill>
                <a:effectLst/>
                <a:uLnTx/>
                <a:uFillTx/>
                <a:latin typeface="Calibri"/>
                <a:ea typeface="+mn-ea"/>
                <a:cs typeface="Calibri"/>
              </a:rPr>
              <a:t>as well as insuring agency leadership and control </a:t>
            </a:r>
            <a:r>
              <a:rPr kumimoji="0" sz="950" b="0" i="0" u="none" strike="noStrike" kern="1200" cap="none" spc="-5" normalizeH="0" baseline="0" noProof="0" dirty="0">
                <a:ln>
                  <a:noFill/>
                </a:ln>
                <a:solidFill>
                  <a:prstClr val="black"/>
                </a:solidFill>
                <a:effectLst/>
                <a:uLnTx/>
                <a:uFillTx/>
                <a:latin typeface="Calibri"/>
                <a:ea typeface="+mn-ea"/>
                <a:cs typeface="Calibri"/>
              </a:rPr>
              <a:t>of  the </a:t>
            </a:r>
            <a:r>
              <a:rPr kumimoji="0" sz="950" b="0" i="0" u="none" strike="noStrike" kern="1200" cap="none" spc="0" normalizeH="0" baseline="0" noProof="0" dirty="0">
                <a:ln>
                  <a:noFill/>
                </a:ln>
                <a:solidFill>
                  <a:prstClr val="black"/>
                </a:solidFill>
                <a:effectLst/>
                <a:uLnTx/>
                <a:uFillTx/>
                <a:latin typeface="Calibri"/>
                <a:ea typeface="+mn-ea"/>
                <a:cs typeface="Calibri"/>
              </a:rPr>
              <a:t>agency.</a:t>
            </a:r>
            <a:endParaRPr kumimoji="0" sz="950" b="0" i="0" u="none" strike="noStrike" kern="1200" cap="none" spc="0" normalizeH="0" baseline="0" noProof="0">
              <a:ln>
                <a:noFill/>
              </a:ln>
              <a:solidFill>
                <a:prstClr val="black"/>
              </a:solidFill>
              <a:effectLst/>
              <a:uLnTx/>
              <a:uFillTx/>
              <a:latin typeface="Calibri"/>
              <a:ea typeface="+mn-ea"/>
              <a:cs typeface="Calibri"/>
            </a:endParaRPr>
          </a:p>
        </p:txBody>
      </p:sp>
      <p:sp>
        <p:nvSpPr>
          <p:cNvPr id="101" name="object 101"/>
          <p:cNvSpPr/>
          <p:nvPr/>
        </p:nvSpPr>
        <p:spPr>
          <a:xfrm>
            <a:off x="3721608" y="1033272"/>
            <a:ext cx="2286000" cy="780415"/>
          </a:xfrm>
          <a:custGeom>
            <a:avLst/>
            <a:gdLst/>
            <a:ahLst/>
            <a:cxnLst/>
            <a:rect l="l" t="t" r="r" b="b"/>
            <a:pathLst>
              <a:path w="2286000" h="780414">
                <a:moveTo>
                  <a:pt x="0" y="0"/>
                </a:moveTo>
                <a:lnTo>
                  <a:pt x="1895855" y="0"/>
                </a:lnTo>
                <a:lnTo>
                  <a:pt x="2286000" y="390143"/>
                </a:lnTo>
                <a:lnTo>
                  <a:pt x="1895855" y="780288"/>
                </a:lnTo>
                <a:lnTo>
                  <a:pt x="0" y="780288"/>
                </a:lnTo>
                <a:lnTo>
                  <a:pt x="0" y="0"/>
                </a:lnTo>
                <a:close/>
              </a:path>
            </a:pathLst>
          </a:custGeom>
          <a:ln w="12192">
            <a:solidFill>
              <a:srgbClr val="FFFFFF"/>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2" name="object 102"/>
          <p:cNvSpPr txBox="1"/>
          <p:nvPr/>
        </p:nvSpPr>
        <p:spPr>
          <a:xfrm>
            <a:off x="3077336" y="473786"/>
            <a:ext cx="2464435" cy="1259840"/>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2800" b="1" i="0" u="none" strike="noStrike" kern="1200" cap="none" spc="-10" normalizeH="0" baseline="0" noProof="0" dirty="0">
                <a:ln>
                  <a:noFill/>
                </a:ln>
                <a:solidFill>
                  <a:srgbClr val="FFFFFF"/>
                </a:solidFill>
                <a:effectLst/>
                <a:uLnTx/>
                <a:uFillTx/>
                <a:latin typeface="Calibri"/>
                <a:ea typeface="+mn-ea"/>
                <a:cs typeface="Calibri"/>
              </a:rPr>
              <a:t>Stage</a:t>
            </a:r>
            <a:r>
              <a:rPr kumimoji="0" sz="2800" b="1" i="0" u="none" strike="noStrike" kern="1200" cap="none" spc="-15" normalizeH="0" baseline="0" noProof="0" dirty="0">
                <a:ln>
                  <a:noFill/>
                </a:ln>
                <a:solidFill>
                  <a:srgbClr val="FFFFFF"/>
                </a:solidFill>
                <a:effectLst/>
                <a:uLnTx/>
                <a:uFillTx/>
                <a:latin typeface="Calibri"/>
                <a:ea typeface="+mn-ea"/>
                <a:cs typeface="Calibri"/>
              </a:rPr>
              <a:t> </a:t>
            </a:r>
            <a:r>
              <a:rPr kumimoji="0" sz="2800" b="1" i="0" u="none" strike="noStrike" kern="1200" cap="none" spc="5" normalizeH="0" baseline="0" noProof="0" dirty="0">
                <a:ln>
                  <a:noFill/>
                </a:ln>
                <a:solidFill>
                  <a:srgbClr val="FFFFFF"/>
                </a:solidFill>
                <a:effectLst/>
                <a:uLnTx/>
                <a:uFillTx/>
                <a:latin typeface="Calibri"/>
                <a:ea typeface="+mn-ea"/>
                <a:cs typeface="Calibri"/>
              </a:rPr>
              <a:t>4</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737870" marR="5080" lvl="0" indent="0" algn="ctr" defTabSz="914400" rtl="0" eaLnBrk="1" fontAlgn="auto" latinLnBrk="0" hangingPunct="1">
              <a:lnSpc>
                <a:spcPct val="100000"/>
              </a:lnSpc>
              <a:spcBef>
                <a:spcPts val="1545"/>
              </a:spcBef>
              <a:spcAft>
                <a:spcPts val="0"/>
              </a:spcAft>
              <a:buClrTx/>
              <a:buSzTx/>
              <a:buFontTx/>
              <a:buNone/>
              <a:tabLst/>
              <a:defRPr/>
            </a:pPr>
            <a:r>
              <a:rPr kumimoji="0" sz="1000" b="1" i="0" u="none" strike="noStrike" kern="1200" cap="none" spc="5" normalizeH="0" baseline="0" noProof="0" dirty="0">
                <a:ln>
                  <a:noFill/>
                </a:ln>
                <a:solidFill>
                  <a:srgbClr val="FFFFFF"/>
                </a:solidFill>
                <a:effectLst/>
                <a:uLnTx/>
                <a:uFillTx/>
                <a:latin typeface="Calibri"/>
                <a:ea typeface="+mn-ea"/>
                <a:cs typeface="Calibri"/>
              </a:rPr>
              <a:t>↓ </a:t>
            </a:r>
            <a:r>
              <a:rPr kumimoji="0" sz="1000" b="1" i="0" u="none" strike="noStrike" kern="1200" cap="none" spc="0" normalizeH="0" baseline="0" noProof="0" dirty="0">
                <a:ln>
                  <a:noFill/>
                </a:ln>
                <a:solidFill>
                  <a:srgbClr val="FFFFFF"/>
                </a:solidFill>
                <a:effectLst/>
                <a:uLnTx/>
                <a:uFillTx/>
                <a:latin typeface="Calibri"/>
                <a:ea typeface="+mn-ea"/>
                <a:cs typeface="Calibri"/>
              </a:rPr>
              <a:t>trajectory </a:t>
            </a:r>
            <a:r>
              <a:rPr kumimoji="0" sz="1000" b="1" i="0" u="none" strike="noStrike" kern="1200" cap="none" spc="5" normalizeH="0" baseline="0" noProof="0" dirty="0">
                <a:ln>
                  <a:noFill/>
                </a:ln>
                <a:solidFill>
                  <a:srgbClr val="FFFFFF"/>
                </a:solidFill>
                <a:effectLst/>
                <a:uLnTx/>
                <a:uFillTx/>
                <a:latin typeface="Calibri"/>
                <a:ea typeface="+mn-ea"/>
                <a:cs typeface="Calibri"/>
              </a:rPr>
              <a:t>of </a:t>
            </a:r>
            <a:r>
              <a:rPr kumimoji="0" sz="1000" b="1" i="0" u="none" strike="noStrike" kern="1200" cap="none" spc="-5" normalizeH="0" baseline="0" noProof="0" dirty="0">
                <a:ln>
                  <a:noFill/>
                </a:ln>
                <a:solidFill>
                  <a:srgbClr val="FFFFFF"/>
                </a:solidFill>
                <a:effectLst/>
                <a:uLnTx/>
                <a:uFillTx/>
                <a:latin typeface="Calibri"/>
                <a:ea typeface="+mn-ea"/>
                <a:cs typeface="Calibri"/>
              </a:rPr>
              <a:t>COVID-like  </a:t>
            </a:r>
            <a:r>
              <a:rPr kumimoji="0" sz="1000" b="1" i="0" u="none" strike="noStrike" kern="1200" cap="none" spc="5" normalizeH="0" baseline="0" noProof="0" dirty="0">
                <a:ln>
                  <a:noFill/>
                </a:ln>
                <a:solidFill>
                  <a:srgbClr val="FFFFFF"/>
                </a:solidFill>
                <a:effectLst/>
                <a:uLnTx/>
                <a:uFillTx/>
                <a:latin typeface="Calibri"/>
                <a:ea typeface="+mn-ea"/>
                <a:cs typeface="Calibri"/>
              </a:rPr>
              <a:t>syndromic cases </a:t>
            </a:r>
            <a:r>
              <a:rPr kumimoji="0" sz="1000" b="1" i="0" u="none" strike="noStrike" kern="1200" cap="none" spc="0" normalizeH="0" baseline="0" noProof="0" dirty="0">
                <a:ln>
                  <a:noFill/>
                </a:ln>
                <a:solidFill>
                  <a:srgbClr val="FFE699"/>
                </a:solidFill>
                <a:effectLst/>
                <a:uLnTx/>
                <a:uFillTx/>
                <a:latin typeface="Calibri"/>
                <a:ea typeface="+mn-ea"/>
                <a:cs typeface="Calibri"/>
              </a:rPr>
              <a:t>AND </a:t>
            </a:r>
            <a:r>
              <a:rPr kumimoji="0" sz="1000" b="1" i="0" u="none" strike="noStrike" kern="1200" cap="none" spc="0" normalizeH="0" baseline="0" noProof="0" dirty="0">
                <a:ln>
                  <a:noFill/>
                </a:ln>
                <a:solidFill>
                  <a:srgbClr val="FFFFFF"/>
                </a:solidFill>
                <a:effectLst/>
                <a:uLnTx/>
                <a:uFillTx/>
                <a:latin typeface="Calibri"/>
                <a:ea typeface="+mn-ea"/>
                <a:cs typeface="Calibri"/>
              </a:rPr>
              <a:t>influenza-  </a:t>
            </a:r>
            <a:r>
              <a:rPr kumimoji="0" sz="1000" b="1" i="0" u="none" strike="noStrike" kern="1200" cap="none" spc="-5" normalizeH="0" baseline="0" noProof="0" dirty="0">
                <a:ln>
                  <a:noFill/>
                </a:ln>
                <a:solidFill>
                  <a:srgbClr val="FFFFFF"/>
                </a:solidFill>
                <a:effectLst/>
                <a:uLnTx/>
                <a:uFillTx/>
                <a:latin typeface="Calibri"/>
                <a:ea typeface="+mn-ea"/>
                <a:cs typeface="Calibri"/>
              </a:rPr>
              <a:t>like </a:t>
            </a:r>
            <a:r>
              <a:rPr kumimoji="0" sz="1000" b="1" i="0" u="none" strike="noStrike" kern="1200" cap="none" spc="0" normalizeH="0" baseline="0" noProof="0" dirty="0">
                <a:ln>
                  <a:noFill/>
                </a:ln>
                <a:solidFill>
                  <a:srgbClr val="FFFFFF"/>
                </a:solidFill>
                <a:effectLst/>
                <a:uLnTx/>
                <a:uFillTx/>
                <a:latin typeface="Calibri"/>
                <a:ea typeface="+mn-ea"/>
                <a:cs typeface="Calibri"/>
              </a:rPr>
              <a:t>illnesses reported </a:t>
            </a:r>
            <a:r>
              <a:rPr kumimoji="0" sz="1000" b="1" i="0" u="none" strike="noStrike" kern="1200" cap="none" spc="-5" normalizeH="0" baseline="0" noProof="0" dirty="0">
                <a:ln>
                  <a:noFill/>
                </a:ln>
                <a:solidFill>
                  <a:srgbClr val="FFFFFF"/>
                </a:solidFill>
                <a:effectLst/>
                <a:uLnTx/>
                <a:uFillTx/>
                <a:latin typeface="Calibri"/>
                <a:ea typeface="+mn-ea"/>
                <a:cs typeface="Calibri"/>
              </a:rPr>
              <a:t>in </a:t>
            </a:r>
            <a:r>
              <a:rPr kumimoji="0" sz="1000" b="1" i="0" u="none" strike="noStrike" kern="1200" cap="none" spc="0" normalizeH="0" baseline="0" noProof="0" dirty="0">
                <a:ln>
                  <a:noFill/>
                </a:ln>
                <a:solidFill>
                  <a:srgbClr val="FFFFFF"/>
                </a:solidFill>
                <a:effectLst/>
                <a:uLnTx/>
                <a:uFillTx/>
                <a:latin typeface="Calibri"/>
                <a:ea typeface="+mn-ea"/>
                <a:cs typeface="Calibri"/>
              </a:rPr>
              <a:t>a </a:t>
            </a:r>
            <a:r>
              <a:rPr kumimoji="0" sz="1000" b="1" i="0" u="none" strike="noStrike" kern="1200" cap="none" spc="-5" normalizeH="0" baseline="0" noProof="0" dirty="0">
                <a:ln>
                  <a:noFill/>
                </a:ln>
                <a:solidFill>
                  <a:srgbClr val="FFFFFF"/>
                </a:solidFill>
                <a:effectLst/>
                <a:uLnTx/>
                <a:uFillTx/>
                <a:latin typeface="Calibri"/>
                <a:ea typeface="+mn-ea"/>
                <a:cs typeface="Calibri"/>
              </a:rPr>
              <a:t>14-  </a:t>
            </a:r>
            <a:r>
              <a:rPr kumimoji="0" sz="1000" b="1" i="0" u="none" strike="noStrike" kern="1200" cap="none" spc="5" normalizeH="0" baseline="0" noProof="0" dirty="0">
                <a:ln>
                  <a:noFill/>
                </a:ln>
                <a:solidFill>
                  <a:srgbClr val="FFFFFF"/>
                </a:solidFill>
                <a:effectLst/>
                <a:uLnTx/>
                <a:uFillTx/>
                <a:latin typeface="Calibri"/>
                <a:ea typeface="+mn-ea"/>
                <a:cs typeface="Calibri"/>
              </a:rPr>
              <a:t>day</a:t>
            </a:r>
            <a:r>
              <a:rPr kumimoji="0" sz="1000" b="1" i="0" u="none" strike="noStrike" kern="1200" cap="none" spc="-40" normalizeH="0" baseline="0" noProof="0" dirty="0">
                <a:ln>
                  <a:noFill/>
                </a:ln>
                <a:solidFill>
                  <a:srgbClr val="FFFFFF"/>
                </a:solidFill>
                <a:effectLst/>
                <a:uLnTx/>
                <a:uFillTx/>
                <a:latin typeface="Calibri"/>
                <a:ea typeface="+mn-ea"/>
                <a:cs typeface="Calibri"/>
              </a:rPr>
              <a:t> </a:t>
            </a:r>
            <a:r>
              <a:rPr kumimoji="0" sz="1000" b="1" i="0" u="none" strike="noStrike" kern="1200" cap="none" spc="0" normalizeH="0" baseline="0" noProof="0" dirty="0">
                <a:ln>
                  <a:noFill/>
                </a:ln>
                <a:solidFill>
                  <a:srgbClr val="FFFFFF"/>
                </a:solidFill>
                <a:effectLst/>
                <a:uLnTx/>
                <a:uFillTx/>
                <a:latin typeface="Calibri"/>
                <a:ea typeface="+mn-ea"/>
                <a:cs typeface="Calibri"/>
              </a:rPr>
              <a:t>period.</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03" name="object 103"/>
          <p:cNvSpPr/>
          <p:nvPr/>
        </p:nvSpPr>
        <p:spPr>
          <a:xfrm>
            <a:off x="6196584" y="987552"/>
            <a:ext cx="2286000" cy="777240"/>
          </a:xfrm>
          <a:custGeom>
            <a:avLst/>
            <a:gdLst/>
            <a:ahLst/>
            <a:cxnLst/>
            <a:rect l="l" t="t" r="r" b="b"/>
            <a:pathLst>
              <a:path w="2286000" h="777239">
                <a:moveTo>
                  <a:pt x="0" y="0"/>
                </a:moveTo>
                <a:lnTo>
                  <a:pt x="1897380" y="0"/>
                </a:lnTo>
                <a:lnTo>
                  <a:pt x="2285999" y="388620"/>
                </a:lnTo>
                <a:lnTo>
                  <a:pt x="1897380" y="777239"/>
                </a:lnTo>
                <a:lnTo>
                  <a:pt x="0" y="777239"/>
                </a:lnTo>
                <a:lnTo>
                  <a:pt x="0" y="0"/>
                </a:lnTo>
                <a:close/>
              </a:path>
            </a:pathLst>
          </a:custGeom>
          <a:ln w="12192">
            <a:solidFill>
              <a:srgbClr val="FFFFFF"/>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4" name="object 104"/>
          <p:cNvSpPr txBox="1"/>
          <p:nvPr/>
        </p:nvSpPr>
        <p:spPr>
          <a:xfrm>
            <a:off x="5550789" y="474929"/>
            <a:ext cx="2448560" cy="1212850"/>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2800" b="1" i="0" u="none" strike="noStrike" kern="1200" cap="none" spc="-10" normalizeH="0" baseline="0" noProof="0" dirty="0">
                <a:ln>
                  <a:noFill/>
                </a:ln>
                <a:solidFill>
                  <a:srgbClr val="FFFFFF"/>
                </a:solidFill>
                <a:effectLst/>
                <a:uLnTx/>
                <a:uFillTx/>
                <a:latin typeface="Calibri"/>
                <a:ea typeface="+mn-ea"/>
                <a:cs typeface="Calibri"/>
              </a:rPr>
              <a:t>Stage</a:t>
            </a:r>
            <a:r>
              <a:rPr kumimoji="0" sz="2800" b="1" i="0" u="none" strike="noStrike" kern="1200" cap="none" spc="-15" normalizeH="0" baseline="0" noProof="0" dirty="0">
                <a:ln>
                  <a:noFill/>
                </a:ln>
                <a:solidFill>
                  <a:srgbClr val="FFFFFF"/>
                </a:solidFill>
                <a:effectLst/>
                <a:uLnTx/>
                <a:uFillTx/>
                <a:latin typeface="Calibri"/>
                <a:ea typeface="+mn-ea"/>
                <a:cs typeface="Calibri"/>
              </a:rPr>
              <a:t> </a:t>
            </a:r>
            <a:r>
              <a:rPr kumimoji="0" sz="2800" b="1" i="0" u="none" strike="noStrike" kern="1200" cap="none" spc="5" normalizeH="0" baseline="0" noProof="0" dirty="0">
                <a:ln>
                  <a:noFill/>
                </a:ln>
                <a:solidFill>
                  <a:srgbClr val="FFFFFF"/>
                </a:solidFill>
                <a:effectLst/>
                <a:uLnTx/>
                <a:uFillTx/>
                <a:latin typeface="Calibri"/>
                <a:ea typeface="+mn-ea"/>
                <a:cs typeface="Calibri"/>
              </a:rPr>
              <a:t>3</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751840" marR="5080" lvl="0" indent="-635" algn="ctr" defTabSz="914400" rtl="0" eaLnBrk="1" fontAlgn="auto" latinLnBrk="0" hangingPunct="1">
              <a:lnSpc>
                <a:spcPct val="100000"/>
              </a:lnSpc>
              <a:spcBef>
                <a:spcPts val="1175"/>
              </a:spcBef>
              <a:spcAft>
                <a:spcPts val="0"/>
              </a:spcAft>
              <a:buClrTx/>
              <a:buSzTx/>
              <a:buFontTx/>
              <a:buNone/>
              <a:tabLst/>
              <a:defRPr/>
            </a:pPr>
            <a:r>
              <a:rPr kumimoji="0" sz="1000" b="1" i="0" u="none" strike="noStrike" kern="1200" cap="none" spc="5" normalizeH="0" baseline="0" noProof="0" dirty="0">
                <a:ln>
                  <a:noFill/>
                </a:ln>
                <a:solidFill>
                  <a:srgbClr val="FFFFFF"/>
                </a:solidFill>
                <a:effectLst/>
                <a:uLnTx/>
                <a:uFillTx/>
                <a:latin typeface="Calibri"/>
                <a:ea typeface="+mn-ea"/>
                <a:cs typeface="Calibri"/>
              </a:rPr>
              <a:t>↓ </a:t>
            </a:r>
            <a:r>
              <a:rPr kumimoji="0" sz="1000" b="1" i="0" u="none" strike="noStrike" kern="1200" cap="none" spc="0" normalizeH="0" baseline="0" noProof="0" dirty="0">
                <a:ln>
                  <a:noFill/>
                </a:ln>
                <a:solidFill>
                  <a:srgbClr val="FFFFFF"/>
                </a:solidFill>
                <a:effectLst/>
                <a:uLnTx/>
                <a:uFillTx/>
                <a:latin typeface="Calibri"/>
                <a:ea typeface="+mn-ea"/>
                <a:cs typeface="Calibri"/>
              </a:rPr>
              <a:t>trajectory </a:t>
            </a:r>
            <a:r>
              <a:rPr kumimoji="0" sz="1000" b="1" i="0" u="none" strike="noStrike" kern="1200" cap="none" spc="5" normalizeH="0" baseline="0" noProof="0" dirty="0">
                <a:ln>
                  <a:noFill/>
                </a:ln>
                <a:solidFill>
                  <a:srgbClr val="FFFFFF"/>
                </a:solidFill>
                <a:effectLst/>
                <a:uLnTx/>
                <a:uFillTx/>
                <a:latin typeface="Calibri"/>
                <a:ea typeface="+mn-ea"/>
                <a:cs typeface="Calibri"/>
              </a:rPr>
              <a:t>of documented  cases </a:t>
            </a:r>
            <a:r>
              <a:rPr kumimoji="0" sz="1000" b="1" i="0" u="none" strike="noStrike" kern="1200" cap="none" spc="-5" normalizeH="0" baseline="0" noProof="0" dirty="0">
                <a:ln>
                  <a:noFill/>
                </a:ln>
                <a:solidFill>
                  <a:srgbClr val="FFFFFF"/>
                </a:solidFill>
                <a:effectLst/>
                <a:uLnTx/>
                <a:uFillTx/>
                <a:latin typeface="Calibri"/>
                <a:ea typeface="+mn-ea"/>
                <a:cs typeface="Calibri"/>
              </a:rPr>
              <a:t>in </a:t>
            </a:r>
            <a:r>
              <a:rPr kumimoji="0" sz="1000" b="1" i="0" u="none" strike="noStrike" kern="1200" cap="none" spc="0" normalizeH="0" baseline="0" noProof="0" dirty="0">
                <a:ln>
                  <a:noFill/>
                </a:ln>
                <a:solidFill>
                  <a:srgbClr val="FFFFFF"/>
                </a:solidFill>
                <a:effectLst/>
                <a:uLnTx/>
                <a:uFillTx/>
                <a:latin typeface="Calibri"/>
                <a:ea typeface="+mn-ea"/>
                <a:cs typeface="Calibri"/>
              </a:rPr>
              <a:t>a 14-day period </a:t>
            </a:r>
            <a:r>
              <a:rPr kumimoji="0" sz="1000" b="1" i="0" u="none" strike="noStrike" kern="1200" cap="none" spc="0" normalizeH="0" baseline="0" noProof="0" dirty="0">
                <a:ln>
                  <a:noFill/>
                </a:ln>
                <a:solidFill>
                  <a:srgbClr val="FFE699"/>
                </a:solidFill>
                <a:effectLst/>
                <a:uLnTx/>
                <a:uFillTx/>
                <a:latin typeface="Calibri"/>
                <a:ea typeface="+mn-ea"/>
                <a:cs typeface="Calibri"/>
              </a:rPr>
              <a:t>OR </a:t>
            </a:r>
            <a:r>
              <a:rPr kumimoji="0" sz="1000" b="1" i="0" u="none" strike="noStrike" kern="1200" cap="none" spc="5" normalizeH="0" baseline="0" noProof="0" dirty="0">
                <a:ln>
                  <a:noFill/>
                </a:ln>
                <a:solidFill>
                  <a:srgbClr val="FFFFFF"/>
                </a:solidFill>
                <a:effectLst/>
                <a:uLnTx/>
                <a:uFillTx/>
                <a:latin typeface="Calibri"/>
                <a:ea typeface="+mn-ea"/>
                <a:cs typeface="Calibri"/>
              </a:rPr>
              <a:t>↓  </a:t>
            </a:r>
            <a:r>
              <a:rPr kumimoji="0" sz="1000" b="1" i="0" u="none" strike="noStrike" kern="1200" cap="none" spc="0" normalizeH="0" baseline="0" noProof="0" dirty="0">
                <a:ln>
                  <a:noFill/>
                </a:ln>
                <a:solidFill>
                  <a:srgbClr val="FFFFFF"/>
                </a:solidFill>
                <a:effectLst/>
                <a:uLnTx/>
                <a:uFillTx/>
                <a:latin typeface="Calibri"/>
                <a:ea typeface="+mn-ea"/>
                <a:cs typeface="Calibri"/>
              </a:rPr>
              <a:t>trajectory</a:t>
            </a:r>
            <a:r>
              <a:rPr kumimoji="0" sz="1000" b="1" i="0" u="none" strike="noStrike" kern="1200" cap="none" spc="-65" normalizeH="0" baseline="0" noProof="0" dirty="0">
                <a:ln>
                  <a:noFill/>
                </a:ln>
                <a:solidFill>
                  <a:srgbClr val="FFFFFF"/>
                </a:solidFill>
                <a:effectLst/>
                <a:uLnTx/>
                <a:uFillTx/>
                <a:latin typeface="Calibri"/>
                <a:ea typeface="+mn-ea"/>
                <a:cs typeface="Calibri"/>
              </a:rPr>
              <a:t> </a:t>
            </a:r>
            <a:r>
              <a:rPr kumimoji="0" sz="1000" b="1" i="0" u="none" strike="noStrike" kern="1200" cap="none" spc="5" normalizeH="0" baseline="0" noProof="0" dirty="0">
                <a:ln>
                  <a:noFill/>
                </a:ln>
                <a:solidFill>
                  <a:srgbClr val="FFFFFF"/>
                </a:solidFill>
                <a:effectLst/>
                <a:uLnTx/>
                <a:uFillTx/>
                <a:latin typeface="Calibri"/>
                <a:ea typeface="+mn-ea"/>
                <a:cs typeface="Calibri"/>
              </a:rPr>
              <a:t>of</a:t>
            </a:r>
            <a:r>
              <a:rPr kumimoji="0" sz="1000" b="1" i="0" u="none" strike="noStrike" kern="1200" cap="none" spc="-45" normalizeH="0" baseline="0" noProof="0" dirty="0">
                <a:ln>
                  <a:noFill/>
                </a:ln>
                <a:solidFill>
                  <a:srgbClr val="FFFFFF"/>
                </a:solidFill>
                <a:effectLst/>
                <a:uLnTx/>
                <a:uFillTx/>
                <a:latin typeface="Calibri"/>
                <a:ea typeface="+mn-ea"/>
                <a:cs typeface="Calibri"/>
              </a:rPr>
              <a:t> </a:t>
            </a:r>
            <a:r>
              <a:rPr kumimoji="0" sz="1000" b="1" i="0" u="none" strike="noStrike" kern="1200" cap="none" spc="0" normalizeH="0" baseline="0" noProof="0" dirty="0">
                <a:ln>
                  <a:noFill/>
                </a:ln>
                <a:solidFill>
                  <a:srgbClr val="FFFFFF"/>
                </a:solidFill>
                <a:effectLst/>
                <a:uLnTx/>
                <a:uFillTx/>
                <a:latin typeface="Calibri"/>
                <a:ea typeface="+mn-ea"/>
                <a:cs typeface="Calibri"/>
              </a:rPr>
              <a:t>positive</a:t>
            </a:r>
            <a:r>
              <a:rPr kumimoji="0" sz="1000" b="1" i="0" u="none" strike="noStrike" kern="1200" cap="none" spc="-50" normalizeH="0" baseline="0" noProof="0" dirty="0">
                <a:ln>
                  <a:noFill/>
                </a:ln>
                <a:solidFill>
                  <a:srgbClr val="FFFFFF"/>
                </a:solidFill>
                <a:effectLst/>
                <a:uLnTx/>
                <a:uFillTx/>
                <a:latin typeface="Calibri"/>
                <a:ea typeface="+mn-ea"/>
                <a:cs typeface="Calibri"/>
              </a:rPr>
              <a:t> </a:t>
            </a:r>
            <a:r>
              <a:rPr kumimoji="0" sz="1000" b="1" i="0" u="none" strike="noStrike" kern="1200" cap="none" spc="5" normalizeH="0" baseline="0" noProof="0" dirty="0">
                <a:ln>
                  <a:noFill/>
                </a:ln>
                <a:solidFill>
                  <a:srgbClr val="FFFFFF"/>
                </a:solidFill>
                <a:effectLst/>
                <a:uLnTx/>
                <a:uFillTx/>
                <a:latin typeface="Calibri"/>
                <a:ea typeface="+mn-ea"/>
                <a:cs typeface="Calibri"/>
              </a:rPr>
              <a:t>tests</a:t>
            </a:r>
            <a:r>
              <a:rPr kumimoji="0" sz="1000" b="1" i="0" u="none" strike="noStrike" kern="1200" cap="none" spc="-40" normalizeH="0" baseline="0" noProof="0" dirty="0">
                <a:ln>
                  <a:noFill/>
                </a:ln>
                <a:solidFill>
                  <a:srgbClr val="FFFFFF"/>
                </a:solidFill>
                <a:effectLst/>
                <a:uLnTx/>
                <a:uFillTx/>
                <a:latin typeface="Calibri"/>
                <a:ea typeface="+mn-ea"/>
                <a:cs typeface="Calibri"/>
              </a:rPr>
              <a:t> </a:t>
            </a:r>
            <a:r>
              <a:rPr kumimoji="0" sz="1000" b="1" i="0" u="none" strike="noStrike" kern="1200" cap="none" spc="0" normalizeH="0" baseline="0" noProof="0" dirty="0">
                <a:ln>
                  <a:noFill/>
                </a:ln>
                <a:solidFill>
                  <a:srgbClr val="FFFFFF"/>
                </a:solidFill>
                <a:effectLst/>
                <a:uLnTx/>
                <a:uFillTx/>
                <a:latin typeface="Calibri"/>
                <a:ea typeface="+mn-ea"/>
                <a:cs typeface="Calibri"/>
              </a:rPr>
              <a:t>(as</a:t>
            </a:r>
            <a:r>
              <a:rPr kumimoji="0" sz="1000" b="1" i="0" u="none" strike="noStrike" kern="1200" cap="none" spc="-40" normalizeH="0" baseline="0" noProof="0" dirty="0">
                <a:ln>
                  <a:noFill/>
                </a:ln>
                <a:solidFill>
                  <a:srgbClr val="FFFFFF"/>
                </a:solidFill>
                <a:effectLst/>
                <a:uLnTx/>
                <a:uFillTx/>
                <a:latin typeface="Calibri"/>
                <a:ea typeface="+mn-ea"/>
                <a:cs typeface="Calibri"/>
              </a:rPr>
              <a:t> </a:t>
            </a:r>
            <a:r>
              <a:rPr kumimoji="0" sz="1000" b="1" i="0" u="none" strike="noStrike" kern="1200" cap="none" spc="5" normalizeH="0" baseline="0" noProof="0" dirty="0">
                <a:ln>
                  <a:noFill/>
                </a:ln>
                <a:solidFill>
                  <a:srgbClr val="FFFFFF"/>
                </a:solidFill>
                <a:effectLst/>
                <a:uLnTx/>
                <a:uFillTx/>
                <a:latin typeface="Calibri"/>
                <a:ea typeface="+mn-ea"/>
                <a:cs typeface="Calibri"/>
              </a:rPr>
              <a:t>%  of</a:t>
            </a:r>
            <a:r>
              <a:rPr kumimoji="0" sz="1000" b="1" i="0" u="none" strike="noStrike" kern="1200" cap="none" spc="-30" normalizeH="0" baseline="0" noProof="0" dirty="0">
                <a:ln>
                  <a:noFill/>
                </a:ln>
                <a:solidFill>
                  <a:srgbClr val="FFFFFF"/>
                </a:solidFill>
                <a:effectLst/>
                <a:uLnTx/>
                <a:uFillTx/>
                <a:latin typeface="Calibri"/>
                <a:ea typeface="+mn-ea"/>
                <a:cs typeface="Calibri"/>
              </a:rPr>
              <a:t> </a:t>
            </a:r>
            <a:r>
              <a:rPr kumimoji="0" sz="1000" b="1" i="0" u="none" strike="noStrike" kern="1200" cap="none" spc="5" normalizeH="0" baseline="0" noProof="0" dirty="0">
                <a:ln>
                  <a:noFill/>
                </a:ln>
                <a:solidFill>
                  <a:srgbClr val="FFFFFF"/>
                </a:solidFill>
                <a:effectLst/>
                <a:uLnTx/>
                <a:uFillTx/>
                <a:latin typeface="Calibri"/>
                <a:ea typeface="+mn-ea"/>
                <a:cs typeface="Calibri"/>
              </a:rPr>
              <a:t>total</a:t>
            </a:r>
            <a:r>
              <a:rPr kumimoji="0" sz="1000" b="1" i="0" u="none" strike="noStrike" kern="1200" cap="none" spc="-70" normalizeH="0" baseline="0" noProof="0" dirty="0">
                <a:ln>
                  <a:noFill/>
                </a:ln>
                <a:solidFill>
                  <a:srgbClr val="FFFFFF"/>
                </a:solidFill>
                <a:effectLst/>
                <a:uLnTx/>
                <a:uFillTx/>
                <a:latin typeface="Calibri"/>
                <a:ea typeface="+mn-ea"/>
                <a:cs typeface="Calibri"/>
              </a:rPr>
              <a:t> </a:t>
            </a:r>
            <a:r>
              <a:rPr kumimoji="0" sz="1000" b="1" i="0" u="none" strike="noStrike" kern="1200" cap="none" spc="5" normalizeH="0" baseline="0" noProof="0" dirty="0">
                <a:ln>
                  <a:noFill/>
                </a:ln>
                <a:solidFill>
                  <a:srgbClr val="FFFFFF"/>
                </a:solidFill>
                <a:effectLst/>
                <a:uLnTx/>
                <a:uFillTx/>
                <a:latin typeface="Calibri"/>
                <a:ea typeface="+mn-ea"/>
                <a:cs typeface="Calibri"/>
              </a:rPr>
              <a:t>tests)</a:t>
            </a:r>
            <a:r>
              <a:rPr kumimoji="0" sz="1000" b="1" i="0" u="none" strike="noStrike" kern="1200" cap="none" spc="-45" normalizeH="0" baseline="0" noProof="0" dirty="0">
                <a:ln>
                  <a:noFill/>
                </a:ln>
                <a:solidFill>
                  <a:srgbClr val="FFFFFF"/>
                </a:solidFill>
                <a:effectLst/>
                <a:uLnTx/>
                <a:uFillTx/>
                <a:latin typeface="Calibri"/>
                <a:ea typeface="+mn-ea"/>
                <a:cs typeface="Calibri"/>
              </a:rPr>
              <a:t> </a:t>
            </a:r>
            <a:r>
              <a:rPr kumimoji="0" sz="1000" b="1" i="0" u="none" strike="noStrike" kern="1200" cap="none" spc="-5" normalizeH="0" baseline="0" noProof="0" dirty="0">
                <a:ln>
                  <a:noFill/>
                </a:ln>
                <a:solidFill>
                  <a:srgbClr val="FFFFFF"/>
                </a:solidFill>
                <a:effectLst/>
                <a:uLnTx/>
                <a:uFillTx/>
                <a:latin typeface="Calibri"/>
                <a:ea typeface="+mn-ea"/>
                <a:cs typeface="Calibri"/>
              </a:rPr>
              <a:t>in </a:t>
            </a:r>
            <a:r>
              <a:rPr kumimoji="0" sz="1000" b="1" i="0" u="none" strike="noStrike" kern="1200" cap="none" spc="0" normalizeH="0" baseline="0" noProof="0" dirty="0">
                <a:ln>
                  <a:noFill/>
                </a:ln>
                <a:solidFill>
                  <a:srgbClr val="FFFFFF"/>
                </a:solidFill>
                <a:effectLst/>
                <a:uLnTx/>
                <a:uFillTx/>
                <a:latin typeface="Calibri"/>
                <a:ea typeface="+mn-ea"/>
                <a:cs typeface="Calibri"/>
              </a:rPr>
              <a:t>14-day</a:t>
            </a:r>
            <a:r>
              <a:rPr kumimoji="0" sz="1000" b="1" i="0" u="none" strike="noStrike" kern="1200" cap="none" spc="-40" normalizeH="0" baseline="0" noProof="0" dirty="0">
                <a:ln>
                  <a:noFill/>
                </a:ln>
                <a:solidFill>
                  <a:srgbClr val="FFFFFF"/>
                </a:solidFill>
                <a:effectLst/>
                <a:uLnTx/>
                <a:uFillTx/>
                <a:latin typeface="Calibri"/>
                <a:ea typeface="+mn-ea"/>
                <a:cs typeface="Calibri"/>
              </a:rPr>
              <a:t> </a:t>
            </a:r>
            <a:r>
              <a:rPr kumimoji="0" sz="1000" b="1" i="0" u="none" strike="noStrike" kern="1200" cap="none" spc="0" normalizeH="0" baseline="0" noProof="0" dirty="0">
                <a:ln>
                  <a:noFill/>
                </a:ln>
                <a:solidFill>
                  <a:srgbClr val="FFFFFF"/>
                </a:solidFill>
                <a:effectLst/>
                <a:uLnTx/>
                <a:uFillTx/>
                <a:latin typeface="Calibri"/>
                <a:ea typeface="+mn-ea"/>
                <a:cs typeface="Calibri"/>
              </a:rPr>
              <a:t>period</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05" name="object 105"/>
          <p:cNvSpPr/>
          <p:nvPr/>
        </p:nvSpPr>
        <p:spPr>
          <a:xfrm>
            <a:off x="8659368" y="981455"/>
            <a:ext cx="3209925" cy="777240"/>
          </a:xfrm>
          <a:custGeom>
            <a:avLst/>
            <a:gdLst/>
            <a:ahLst/>
            <a:cxnLst/>
            <a:rect l="l" t="t" r="r" b="b"/>
            <a:pathLst>
              <a:path w="3209925" h="777239">
                <a:moveTo>
                  <a:pt x="0" y="0"/>
                </a:moveTo>
                <a:lnTo>
                  <a:pt x="2820924" y="0"/>
                </a:lnTo>
                <a:lnTo>
                  <a:pt x="3209543" y="388620"/>
                </a:lnTo>
                <a:lnTo>
                  <a:pt x="2820924" y="777240"/>
                </a:lnTo>
                <a:lnTo>
                  <a:pt x="0" y="777240"/>
                </a:lnTo>
                <a:lnTo>
                  <a:pt x="0" y="0"/>
                </a:lnTo>
                <a:close/>
              </a:path>
            </a:pathLst>
          </a:custGeom>
          <a:ln w="12192">
            <a:solidFill>
              <a:srgbClr val="FFFFFF"/>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6" name="object 106"/>
          <p:cNvSpPr txBox="1"/>
          <p:nvPr/>
        </p:nvSpPr>
        <p:spPr>
          <a:xfrm>
            <a:off x="8029702" y="33273"/>
            <a:ext cx="4086860" cy="1685925"/>
          </a:xfrm>
          <a:prstGeom prst="rect">
            <a:avLst/>
          </a:prstGeom>
        </p:spPr>
        <p:txBody>
          <a:bodyPr vert="horz" wrap="square" lIns="0" tIns="19685" rIns="0" bIns="0" rtlCol="0">
            <a:spAutoFit/>
          </a:bodyPr>
          <a:lstStyle/>
          <a:p>
            <a:pPr marL="1323975" marR="5080" lvl="0" indent="-347980" algn="l" defTabSz="914400" rtl="0" eaLnBrk="1" fontAlgn="auto" latinLnBrk="0" hangingPunct="1">
              <a:lnSpc>
                <a:spcPts val="1250"/>
              </a:lnSpc>
              <a:spcBef>
                <a:spcPts val="155"/>
              </a:spcBef>
              <a:spcAft>
                <a:spcPts val="0"/>
              </a:spcAft>
              <a:buClrTx/>
              <a:buSzTx/>
              <a:buFontTx/>
              <a:buNone/>
              <a:tabLst/>
              <a:defRPr/>
            </a:pPr>
            <a:r>
              <a:rPr kumimoji="0" sz="1050" b="1" i="0" u="none" strike="noStrike" kern="1200" cap="none" spc="0" normalizeH="0" baseline="0" noProof="0" dirty="0">
                <a:ln>
                  <a:noFill/>
                </a:ln>
                <a:solidFill>
                  <a:srgbClr val="7E7E7E"/>
                </a:solidFill>
                <a:effectLst/>
                <a:uLnTx/>
                <a:uFillTx/>
                <a:latin typeface="Calibri"/>
                <a:ea typeface="+mn-ea"/>
                <a:cs typeface="Calibri"/>
              </a:rPr>
              <a:t>* </a:t>
            </a:r>
            <a:r>
              <a:rPr kumimoji="0" sz="1050" b="0" i="0" u="none" strike="noStrike" kern="1200" cap="none" spc="-10" normalizeH="0" baseline="0" noProof="0" dirty="0">
                <a:ln>
                  <a:noFill/>
                </a:ln>
                <a:solidFill>
                  <a:srgbClr val="7E7E7E"/>
                </a:solidFill>
                <a:effectLst/>
                <a:uLnTx/>
                <a:uFillTx/>
                <a:latin typeface="Calibri"/>
                <a:ea typeface="+mn-ea"/>
                <a:cs typeface="Calibri"/>
              </a:rPr>
              <a:t>This </a:t>
            </a:r>
            <a:r>
              <a:rPr kumimoji="0" sz="1050" b="0" i="0" u="none" strike="noStrike" kern="1200" cap="none" spc="0" normalizeH="0" baseline="0" noProof="0" dirty="0">
                <a:ln>
                  <a:noFill/>
                </a:ln>
                <a:solidFill>
                  <a:srgbClr val="7E7E7E"/>
                </a:solidFill>
                <a:effectLst/>
                <a:uLnTx/>
                <a:uFillTx/>
                <a:latin typeface="Calibri"/>
                <a:ea typeface="+mn-ea"/>
                <a:cs typeface="Calibri"/>
              </a:rPr>
              <a:t>guidance </a:t>
            </a:r>
            <a:r>
              <a:rPr kumimoji="0" sz="1050" b="0" i="0" u="none" strike="noStrike" kern="1200" cap="none" spc="-5" normalizeH="0" baseline="0" noProof="0" dirty="0">
                <a:ln>
                  <a:noFill/>
                </a:ln>
                <a:solidFill>
                  <a:srgbClr val="7E7E7E"/>
                </a:solidFill>
                <a:effectLst/>
                <a:uLnTx/>
                <a:uFillTx/>
                <a:latin typeface="Calibri"/>
                <a:ea typeface="+mn-ea"/>
                <a:cs typeface="Calibri"/>
              </a:rPr>
              <a:t>applies </a:t>
            </a:r>
            <a:r>
              <a:rPr kumimoji="0" sz="1050" b="0" i="0" u="none" strike="noStrike" kern="1200" cap="none" spc="5" normalizeH="0" baseline="0" noProof="0" dirty="0">
                <a:ln>
                  <a:noFill/>
                </a:ln>
                <a:solidFill>
                  <a:srgbClr val="7E7E7E"/>
                </a:solidFill>
                <a:effectLst/>
                <a:uLnTx/>
                <a:uFillTx/>
                <a:latin typeface="Calibri"/>
                <a:ea typeface="+mn-ea"/>
                <a:cs typeface="Calibri"/>
              </a:rPr>
              <a:t>to </a:t>
            </a:r>
            <a:r>
              <a:rPr kumimoji="0" sz="1050" b="0" i="0" u="none" strike="noStrike" kern="1200" cap="none" spc="-5" normalizeH="0" baseline="0" noProof="0" dirty="0">
                <a:ln>
                  <a:noFill/>
                </a:ln>
                <a:solidFill>
                  <a:srgbClr val="7E7E7E"/>
                </a:solidFill>
                <a:effectLst/>
                <a:uLnTx/>
                <a:uFillTx/>
                <a:latin typeface="Calibri"/>
                <a:ea typeface="+mn-ea"/>
                <a:cs typeface="Calibri"/>
              </a:rPr>
              <a:t>NASA </a:t>
            </a:r>
            <a:r>
              <a:rPr kumimoji="0" sz="1050" b="0" i="0" u="none" strike="noStrike" kern="1200" cap="none" spc="0" normalizeH="0" baseline="0" noProof="0" dirty="0">
                <a:ln>
                  <a:noFill/>
                </a:ln>
                <a:solidFill>
                  <a:srgbClr val="7E7E7E"/>
                </a:solidFill>
                <a:effectLst/>
                <a:uLnTx/>
                <a:uFillTx/>
                <a:latin typeface="Calibri"/>
                <a:ea typeface="+mn-ea"/>
                <a:cs typeface="Calibri"/>
              </a:rPr>
              <a:t>civil </a:t>
            </a:r>
            <a:r>
              <a:rPr kumimoji="0" sz="1050" b="0" i="0" u="none" strike="noStrike" kern="1200" cap="none" spc="-5" normalizeH="0" baseline="0" noProof="0" dirty="0">
                <a:ln>
                  <a:noFill/>
                </a:ln>
                <a:solidFill>
                  <a:srgbClr val="7E7E7E"/>
                </a:solidFill>
                <a:effectLst/>
                <a:uLnTx/>
                <a:uFillTx/>
                <a:latin typeface="Calibri"/>
                <a:ea typeface="+mn-ea"/>
                <a:cs typeface="Calibri"/>
              </a:rPr>
              <a:t>servants. Contractor  </a:t>
            </a:r>
            <a:r>
              <a:rPr kumimoji="0" sz="1050" b="0" i="0" u="none" strike="noStrike" kern="1200" cap="none" spc="0" normalizeH="0" baseline="0" noProof="0" dirty="0">
                <a:ln>
                  <a:noFill/>
                </a:ln>
                <a:solidFill>
                  <a:srgbClr val="7E7E7E"/>
                </a:solidFill>
                <a:effectLst/>
                <a:uLnTx/>
                <a:uFillTx/>
                <a:latin typeface="Calibri"/>
                <a:ea typeface="+mn-ea"/>
                <a:cs typeface="Calibri"/>
              </a:rPr>
              <a:t>employees </a:t>
            </a:r>
            <a:r>
              <a:rPr kumimoji="0" sz="1050" b="0" i="0" u="none" strike="noStrike" kern="1200" cap="none" spc="-5" normalizeH="0" baseline="0" noProof="0" dirty="0">
                <a:ln>
                  <a:noFill/>
                </a:ln>
                <a:solidFill>
                  <a:srgbClr val="7E7E7E"/>
                </a:solidFill>
                <a:effectLst/>
                <a:uLnTx/>
                <a:uFillTx/>
                <a:latin typeface="Calibri"/>
                <a:ea typeface="+mn-ea"/>
                <a:cs typeface="Calibri"/>
              </a:rPr>
              <a:t>should </a:t>
            </a:r>
            <a:r>
              <a:rPr kumimoji="0" sz="1050" b="0" i="0" u="none" strike="noStrike" kern="1200" cap="none" spc="0" normalizeH="0" baseline="0" noProof="0" dirty="0">
                <a:ln>
                  <a:noFill/>
                </a:ln>
                <a:solidFill>
                  <a:srgbClr val="7E7E7E"/>
                </a:solidFill>
                <a:effectLst/>
                <a:uLnTx/>
                <a:uFillTx/>
                <a:latin typeface="Calibri"/>
                <a:ea typeface="+mn-ea"/>
                <a:cs typeface="Calibri"/>
              </a:rPr>
              <a:t>reach </a:t>
            </a:r>
            <a:r>
              <a:rPr kumimoji="0" sz="1050" b="0" i="0" u="none" strike="noStrike" kern="1200" cap="none" spc="-5" normalizeH="0" baseline="0" noProof="0" dirty="0">
                <a:ln>
                  <a:noFill/>
                </a:ln>
                <a:solidFill>
                  <a:srgbClr val="7E7E7E"/>
                </a:solidFill>
                <a:effectLst/>
                <a:uLnTx/>
                <a:uFillTx/>
                <a:latin typeface="Calibri"/>
                <a:ea typeface="+mn-ea"/>
                <a:cs typeface="Calibri"/>
              </a:rPr>
              <a:t>out </a:t>
            </a:r>
            <a:r>
              <a:rPr kumimoji="0" sz="1050" b="0" i="0" u="none" strike="noStrike" kern="1200" cap="none" spc="5" normalizeH="0" baseline="0" noProof="0" dirty="0">
                <a:ln>
                  <a:noFill/>
                </a:ln>
                <a:solidFill>
                  <a:srgbClr val="7E7E7E"/>
                </a:solidFill>
                <a:effectLst/>
                <a:uLnTx/>
                <a:uFillTx/>
                <a:latin typeface="Calibri"/>
                <a:ea typeface="+mn-ea"/>
                <a:cs typeface="Calibri"/>
              </a:rPr>
              <a:t>to </a:t>
            </a:r>
            <a:r>
              <a:rPr kumimoji="0" sz="1050" b="0" i="0" u="none" strike="noStrike" kern="1200" cap="none" spc="0" normalizeH="0" baseline="0" noProof="0" dirty="0">
                <a:ln>
                  <a:noFill/>
                </a:ln>
                <a:solidFill>
                  <a:srgbClr val="7E7E7E"/>
                </a:solidFill>
                <a:effectLst/>
                <a:uLnTx/>
                <a:uFillTx/>
                <a:latin typeface="Calibri"/>
                <a:ea typeface="+mn-ea"/>
                <a:cs typeface="Calibri"/>
              </a:rPr>
              <a:t>their</a:t>
            </a:r>
            <a:r>
              <a:rPr kumimoji="0" sz="1050" b="0" i="0" u="none" strike="noStrike" kern="1200" cap="none" spc="-130" normalizeH="0" baseline="0" noProof="0" dirty="0">
                <a:ln>
                  <a:noFill/>
                </a:ln>
                <a:solidFill>
                  <a:srgbClr val="7E7E7E"/>
                </a:solidFill>
                <a:effectLst/>
                <a:uLnTx/>
                <a:uFillTx/>
                <a:latin typeface="Calibri"/>
                <a:ea typeface="+mn-ea"/>
                <a:cs typeface="Calibri"/>
              </a:rPr>
              <a:t> </a:t>
            </a:r>
            <a:r>
              <a:rPr kumimoji="0" sz="1050" b="0" i="0" u="none" strike="noStrike" kern="1200" cap="none" spc="0" normalizeH="0" baseline="0" noProof="0" dirty="0">
                <a:ln>
                  <a:noFill/>
                </a:ln>
                <a:solidFill>
                  <a:srgbClr val="7E7E7E"/>
                </a:solidFill>
                <a:effectLst/>
                <a:uLnTx/>
                <a:uFillTx/>
                <a:latin typeface="Calibri"/>
                <a:ea typeface="+mn-ea"/>
                <a:cs typeface="Calibri"/>
              </a:rPr>
              <a:t>management.</a:t>
            </a:r>
            <a:endParaRPr kumimoji="0" sz="105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2485390" algn="l"/>
              </a:tabLst>
              <a:defRPr/>
            </a:pPr>
            <a:r>
              <a:rPr kumimoji="0" sz="2800" b="1" i="0" u="none" strike="noStrike" kern="1200" cap="none" spc="-10" normalizeH="0" baseline="0" noProof="0" dirty="0">
                <a:ln>
                  <a:noFill/>
                </a:ln>
                <a:solidFill>
                  <a:srgbClr val="FFFFFF"/>
                </a:solidFill>
                <a:effectLst/>
                <a:uLnTx/>
                <a:uFillTx/>
                <a:latin typeface="Calibri"/>
                <a:ea typeface="+mn-ea"/>
                <a:cs typeface="Calibri"/>
              </a:rPr>
              <a:t>Stage </a:t>
            </a:r>
            <a:r>
              <a:rPr kumimoji="0" sz="2800" b="1" i="0" u="none" strike="noStrike" kern="1200" cap="none" spc="5" normalizeH="0" baseline="0" noProof="0" dirty="0">
                <a:ln>
                  <a:noFill/>
                </a:ln>
                <a:solidFill>
                  <a:srgbClr val="FFFFFF"/>
                </a:solidFill>
                <a:effectLst/>
                <a:uLnTx/>
                <a:uFillTx/>
                <a:latin typeface="Calibri"/>
                <a:ea typeface="+mn-ea"/>
                <a:cs typeface="Calibri"/>
              </a:rPr>
              <a:t>2	</a:t>
            </a:r>
            <a:r>
              <a:rPr kumimoji="0" sz="2800" b="1" i="0" u="none" strike="noStrike" kern="1200" cap="none" spc="-10" normalizeH="0" baseline="0" noProof="0" dirty="0">
                <a:ln>
                  <a:noFill/>
                </a:ln>
                <a:solidFill>
                  <a:srgbClr val="FFFFFF"/>
                </a:solidFill>
                <a:effectLst/>
                <a:uLnTx/>
                <a:uFillTx/>
                <a:latin typeface="Calibri"/>
                <a:ea typeface="+mn-ea"/>
                <a:cs typeface="Calibri"/>
              </a:rPr>
              <a:t>Stage</a:t>
            </a:r>
            <a:r>
              <a:rPr kumimoji="0" sz="2800" b="1" i="0" u="none" strike="noStrike" kern="1200" cap="none" spc="-20" normalizeH="0" baseline="0" noProof="0" dirty="0">
                <a:ln>
                  <a:noFill/>
                </a:ln>
                <a:solidFill>
                  <a:srgbClr val="FFFFFF"/>
                </a:solidFill>
                <a:effectLst/>
                <a:uLnTx/>
                <a:uFillTx/>
                <a:latin typeface="Calibri"/>
                <a:ea typeface="+mn-ea"/>
                <a:cs typeface="Calibri"/>
              </a:rPr>
              <a:t> </a:t>
            </a:r>
            <a:r>
              <a:rPr kumimoji="0" sz="2800" b="1" i="0" u="none" strike="noStrike" kern="1200" cap="none" spc="5" normalizeH="0" baseline="0" noProof="0" dirty="0">
                <a:ln>
                  <a:noFill/>
                </a:ln>
                <a:solidFill>
                  <a:srgbClr val="FFFFFF"/>
                </a:solidFill>
                <a:effectLst/>
                <a:uLnTx/>
                <a:uFillTx/>
                <a:latin typeface="Calibri"/>
                <a:ea typeface="+mn-ea"/>
                <a:cs typeface="Calibri"/>
              </a:rPr>
              <a:t>1</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768350" marR="769620" lvl="0" indent="1270" algn="ctr" defTabSz="914400" rtl="0" eaLnBrk="1" fontAlgn="auto" latinLnBrk="0" hangingPunct="1">
              <a:lnSpc>
                <a:spcPct val="100000"/>
              </a:lnSpc>
              <a:spcBef>
                <a:spcPts val="819"/>
              </a:spcBef>
              <a:spcAft>
                <a:spcPts val="0"/>
              </a:spcAft>
              <a:buClrTx/>
              <a:buSzTx/>
              <a:buFontTx/>
              <a:buNone/>
              <a:tabLst/>
              <a:defRPr/>
            </a:pPr>
            <a:r>
              <a:rPr kumimoji="0" sz="900" b="1" i="0" u="none" strike="noStrike" kern="1200" cap="none" spc="-5" normalizeH="0" baseline="0" noProof="0" dirty="0">
                <a:ln>
                  <a:noFill/>
                </a:ln>
                <a:solidFill>
                  <a:srgbClr val="FFFFFF"/>
                </a:solidFill>
                <a:effectLst/>
                <a:uLnTx/>
                <a:uFillTx/>
                <a:latin typeface="Calibri"/>
                <a:ea typeface="+mn-ea"/>
                <a:cs typeface="Calibri"/>
              </a:rPr>
              <a:t>Robust testing in </a:t>
            </a:r>
            <a:r>
              <a:rPr kumimoji="0" sz="900" b="1" i="0" u="none" strike="noStrike" kern="1200" cap="none" spc="0" normalizeH="0" baseline="0" noProof="0" dirty="0">
                <a:ln>
                  <a:noFill/>
                </a:ln>
                <a:solidFill>
                  <a:srgbClr val="FFFFFF"/>
                </a:solidFill>
                <a:effectLst/>
                <a:uLnTx/>
                <a:uFillTx/>
                <a:latin typeface="Calibri"/>
                <a:ea typeface="+mn-ea"/>
                <a:cs typeface="Calibri"/>
              </a:rPr>
              <a:t>place </a:t>
            </a:r>
            <a:r>
              <a:rPr kumimoji="0" sz="900" b="1" i="0" u="none" strike="noStrike" kern="1200" cap="none" spc="-5" normalizeH="0" baseline="0" noProof="0" dirty="0">
                <a:ln>
                  <a:noFill/>
                </a:ln>
                <a:solidFill>
                  <a:srgbClr val="FFFFFF"/>
                </a:solidFill>
                <a:effectLst/>
                <a:uLnTx/>
                <a:uFillTx/>
                <a:latin typeface="Calibri"/>
                <a:ea typeface="+mn-ea"/>
                <a:cs typeface="Calibri"/>
              </a:rPr>
              <a:t>for </a:t>
            </a:r>
            <a:r>
              <a:rPr kumimoji="0" sz="900" b="1" i="0" u="none" strike="noStrike" kern="1200" cap="none" spc="0" normalizeH="0" baseline="0" noProof="0" dirty="0">
                <a:ln>
                  <a:noFill/>
                </a:ln>
                <a:solidFill>
                  <a:srgbClr val="FFFFFF"/>
                </a:solidFill>
                <a:effectLst/>
                <a:uLnTx/>
                <a:uFillTx/>
                <a:latin typeface="Calibri"/>
                <a:ea typeface="+mn-ea"/>
                <a:cs typeface="Calibri"/>
              </a:rPr>
              <a:t>healthcare workers,  </a:t>
            </a:r>
            <a:r>
              <a:rPr kumimoji="0" sz="900" b="1" i="0" u="none" strike="noStrike" kern="1200" cap="none" spc="-5" normalizeH="0" baseline="0" noProof="0" dirty="0">
                <a:ln>
                  <a:noFill/>
                </a:ln>
                <a:solidFill>
                  <a:srgbClr val="FFFFFF"/>
                </a:solidFill>
                <a:effectLst/>
                <a:uLnTx/>
                <a:uFillTx/>
                <a:latin typeface="Calibri"/>
                <a:ea typeface="+mn-ea"/>
                <a:cs typeface="Calibri"/>
              </a:rPr>
              <a:t>including antibody testing, </a:t>
            </a:r>
            <a:r>
              <a:rPr kumimoji="0" sz="900" b="1" i="0" u="none" strike="noStrike" kern="1200" cap="none" spc="0" normalizeH="0" baseline="0" noProof="0" dirty="0">
                <a:ln>
                  <a:noFill/>
                </a:ln>
                <a:solidFill>
                  <a:srgbClr val="FFE699"/>
                </a:solidFill>
                <a:effectLst/>
                <a:uLnTx/>
                <a:uFillTx/>
                <a:latin typeface="Calibri"/>
                <a:ea typeface="+mn-ea"/>
                <a:cs typeface="Calibri"/>
              </a:rPr>
              <a:t>AND </a:t>
            </a:r>
            <a:r>
              <a:rPr kumimoji="0" sz="900" b="1" i="0" u="none" strike="noStrike" kern="1200" cap="none" spc="-5" normalizeH="0" baseline="0" noProof="0" dirty="0">
                <a:ln>
                  <a:noFill/>
                </a:ln>
                <a:solidFill>
                  <a:srgbClr val="FFFFFF"/>
                </a:solidFill>
                <a:effectLst/>
                <a:uLnTx/>
                <a:uFillTx/>
                <a:latin typeface="Calibri"/>
                <a:ea typeface="+mn-ea"/>
                <a:cs typeface="Calibri"/>
              </a:rPr>
              <a:t>local hospitals </a:t>
            </a:r>
            <a:r>
              <a:rPr kumimoji="0" sz="900" b="1" i="0" u="none" strike="noStrike" kern="1200" cap="none" spc="0" normalizeH="0" baseline="0" noProof="0" dirty="0">
                <a:ln>
                  <a:noFill/>
                </a:ln>
                <a:solidFill>
                  <a:srgbClr val="FFFFFF"/>
                </a:solidFill>
                <a:effectLst/>
                <a:uLnTx/>
                <a:uFillTx/>
                <a:latin typeface="Calibri"/>
                <a:ea typeface="+mn-ea"/>
                <a:cs typeface="Calibri"/>
              </a:rPr>
              <a:t>able  treat </a:t>
            </a:r>
            <a:r>
              <a:rPr kumimoji="0" sz="900" b="1" i="0" u="none" strike="noStrike" kern="1200" cap="none" spc="-5" normalizeH="0" baseline="0" noProof="0" dirty="0">
                <a:ln>
                  <a:noFill/>
                </a:ln>
                <a:solidFill>
                  <a:srgbClr val="FFFFFF"/>
                </a:solidFill>
                <a:effectLst/>
                <a:uLnTx/>
                <a:uFillTx/>
                <a:latin typeface="Calibri"/>
                <a:ea typeface="+mn-ea"/>
                <a:cs typeface="Calibri"/>
              </a:rPr>
              <a:t>patients without </a:t>
            </a:r>
            <a:r>
              <a:rPr kumimoji="0" sz="900" b="1" i="0" u="none" strike="noStrike" kern="1200" cap="none" spc="0" normalizeH="0" baseline="0" noProof="0" dirty="0">
                <a:ln>
                  <a:noFill/>
                </a:ln>
                <a:solidFill>
                  <a:srgbClr val="FFFFFF"/>
                </a:solidFill>
                <a:effectLst/>
                <a:uLnTx/>
                <a:uFillTx/>
                <a:latin typeface="Calibri"/>
                <a:ea typeface="+mn-ea"/>
                <a:cs typeface="Calibri"/>
              </a:rPr>
              <a:t>crisis </a:t>
            </a:r>
            <a:r>
              <a:rPr kumimoji="0" sz="900" b="1" i="0" u="none" strike="noStrike" kern="1200" cap="none" spc="5" normalizeH="0" baseline="0" noProof="0" dirty="0">
                <a:ln>
                  <a:noFill/>
                </a:ln>
                <a:solidFill>
                  <a:srgbClr val="FFFFFF"/>
                </a:solidFill>
                <a:effectLst/>
                <a:uLnTx/>
                <a:uFillTx/>
                <a:latin typeface="Calibri"/>
                <a:ea typeface="+mn-ea"/>
                <a:cs typeface="Calibri"/>
              </a:rPr>
              <a:t>care </a:t>
            </a:r>
            <a:r>
              <a:rPr kumimoji="0" sz="900" b="1" i="0" u="none" strike="noStrike" kern="1200" cap="none" spc="0" normalizeH="0" baseline="0" noProof="0" dirty="0">
                <a:ln>
                  <a:noFill/>
                </a:ln>
                <a:solidFill>
                  <a:srgbClr val="FFFFFF"/>
                </a:solidFill>
                <a:effectLst/>
                <a:uLnTx/>
                <a:uFillTx/>
                <a:latin typeface="Calibri"/>
                <a:ea typeface="+mn-ea"/>
                <a:cs typeface="Calibri"/>
              </a:rPr>
              <a:t>and capacity </a:t>
            </a:r>
            <a:r>
              <a:rPr kumimoji="0" sz="900" b="1" i="0" u="none" strike="noStrike" kern="1200" cap="none" spc="-5" normalizeH="0" baseline="0" noProof="0" dirty="0">
                <a:ln>
                  <a:noFill/>
                </a:ln>
                <a:solidFill>
                  <a:srgbClr val="FFFFFF"/>
                </a:solidFill>
                <a:effectLst/>
                <a:uLnTx/>
                <a:uFillTx/>
                <a:latin typeface="Calibri"/>
                <a:ea typeface="+mn-ea"/>
                <a:cs typeface="Calibri"/>
              </a:rPr>
              <a:t>not  </a:t>
            </a:r>
            <a:r>
              <a:rPr kumimoji="0" sz="900" b="1" i="0" u="none" strike="noStrike" kern="1200" cap="none" spc="0" normalizeH="0" baseline="0" noProof="0" dirty="0">
                <a:ln>
                  <a:noFill/>
                </a:ln>
                <a:solidFill>
                  <a:srgbClr val="FFFFFF"/>
                </a:solidFill>
                <a:effectLst/>
                <a:uLnTx/>
                <a:uFillTx/>
                <a:latin typeface="Calibri"/>
                <a:ea typeface="+mn-ea"/>
                <a:cs typeface="Calibri"/>
              </a:rPr>
              <a:t>exceeded </a:t>
            </a:r>
            <a:r>
              <a:rPr kumimoji="0" sz="900" b="1" i="0" u="none" strike="noStrike" kern="1200" cap="none" spc="0" normalizeH="0" baseline="0" noProof="0" dirty="0">
                <a:ln>
                  <a:noFill/>
                </a:ln>
                <a:solidFill>
                  <a:srgbClr val="FFE699"/>
                </a:solidFill>
                <a:effectLst/>
                <a:uLnTx/>
                <a:uFillTx/>
                <a:latin typeface="Calibri"/>
                <a:ea typeface="+mn-ea"/>
                <a:cs typeface="Calibri"/>
              </a:rPr>
              <a:t>AND </a:t>
            </a:r>
            <a:r>
              <a:rPr kumimoji="0" sz="900" b="1" i="0" u="none" strike="noStrike" kern="1200" cap="none" spc="0" normalizeH="0" baseline="0" noProof="0" dirty="0">
                <a:ln>
                  <a:noFill/>
                </a:ln>
                <a:solidFill>
                  <a:srgbClr val="FFFFFF"/>
                </a:solidFill>
                <a:effectLst/>
                <a:uLnTx/>
                <a:uFillTx/>
                <a:latin typeface="Calibri"/>
                <a:ea typeface="+mn-ea"/>
                <a:cs typeface="Calibri"/>
              </a:rPr>
              <a:t>adequate </a:t>
            </a:r>
            <a:r>
              <a:rPr kumimoji="0" sz="900" b="1" i="0" u="none" strike="noStrike" kern="1200" cap="none" spc="-5" normalizeH="0" baseline="0" noProof="0" dirty="0">
                <a:ln>
                  <a:noFill/>
                </a:ln>
                <a:solidFill>
                  <a:srgbClr val="FFFFFF"/>
                </a:solidFill>
                <a:effectLst/>
                <a:uLnTx/>
                <a:uFillTx/>
                <a:latin typeface="Calibri"/>
                <a:ea typeface="+mn-ea"/>
                <a:cs typeface="Calibri"/>
              </a:rPr>
              <a:t>PPE </a:t>
            </a:r>
            <a:r>
              <a:rPr kumimoji="0" sz="900" b="1" i="0" u="none" strike="noStrike" kern="1200" cap="none" spc="0" normalizeH="0" baseline="0" noProof="0" dirty="0">
                <a:ln>
                  <a:noFill/>
                </a:ln>
                <a:solidFill>
                  <a:srgbClr val="FFFFFF"/>
                </a:solidFill>
                <a:effectLst/>
                <a:uLnTx/>
                <a:uFillTx/>
                <a:latin typeface="Calibri"/>
                <a:ea typeface="+mn-ea"/>
                <a:cs typeface="Calibri"/>
              </a:rPr>
              <a:t>available to </a:t>
            </a:r>
            <a:r>
              <a:rPr kumimoji="0" sz="900" b="1" i="0" u="none" strike="noStrike" kern="1200" cap="none" spc="-5" normalizeH="0" baseline="0" noProof="0" dirty="0">
                <a:ln>
                  <a:noFill/>
                </a:ln>
                <a:solidFill>
                  <a:srgbClr val="FFFFFF"/>
                </a:solidFill>
                <a:effectLst/>
                <a:uLnTx/>
                <a:uFillTx/>
                <a:latin typeface="Calibri"/>
                <a:ea typeface="+mn-ea"/>
                <a:cs typeface="Calibri"/>
              </a:rPr>
              <a:t>execute  missions </a:t>
            </a:r>
            <a:r>
              <a:rPr kumimoji="0" sz="900" b="1" i="0" u="none" strike="noStrike" kern="1200" cap="none" spc="0" normalizeH="0" baseline="0" noProof="0" dirty="0">
                <a:ln>
                  <a:noFill/>
                </a:ln>
                <a:solidFill>
                  <a:srgbClr val="FFFFFF"/>
                </a:solidFill>
                <a:effectLst/>
                <a:uLnTx/>
                <a:uFillTx/>
                <a:latin typeface="Calibri"/>
                <a:ea typeface="+mn-ea"/>
                <a:cs typeface="Calibri"/>
              </a:rPr>
              <a:t>safely where </a:t>
            </a:r>
            <a:r>
              <a:rPr kumimoji="0" sz="900" b="1" i="0" u="none" strike="noStrike" kern="1200" cap="none" spc="-5" normalizeH="0" baseline="0" noProof="0" dirty="0">
                <a:ln>
                  <a:noFill/>
                </a:ln>
                <a:solidFill>
                  <a:srgbClr val="FFFFFF"/>
                </a:solidFill>
                <a:effectLst/>
                <a:uLnTx/>
                <a:uFillTx/>
                <a:latin typeface="Calibri"/>
                <a:ea typeface="+mn-ea"/>
                <a:cs typeface="Calibri"/>
              </a:rPr>
              <a:t>social distancing is</a:t>
            </a:r>
            <a:r>
              <a:rPr kumimoji="0" sz="900" b="1" i="0" u="none" strike="noStrike" kern="1200" cap="none" spc="50" normalizeH="0" baseline="0" noProof="0" dirty="0">
                <a:ln>
                  <a:noFill/>
                </a:ln>
                <a:solidFill>
                  <a:srgbClr val="FFFFFF"/>
                </a:solidFill>
                <a:effectLst/>
                <a:uLnTx/>
                <a:uFillTx/>
                <a:latin typeface="Calibri"/>
                <a:ea typeface="+mn-ea"/>
                <a:cs typeface="Calibri"/>
              </a:rPr>
              <a:t> </a:t>
            </a:r>
            <a:r>
              <a:rPr kumimoji="0" sz="900" b="1" i="0" u="none" strike="noStrike" kern="1200" cap="none" spc="0" normalizeH="0" baseline="0" noProof="0" dirty="0">
                <a:ln>
                  <a:noFill/>
                </a:ln>
                <a:solidFill>
                  <a:srgbClr val="FFFFFF"/>
                </a:solidFill>
                <a:effectLst/>
                <a:uLnTx/>
                <a:uFillTx/>
                <a:latin typeface="Calibri"/>
                <a:ea typeface="+mn-ea"/>
                <a:cs typeface="Calibri"/>
              </a:rPr>
              <a:t>impractical.</a:t>
            </a:r>
            <a:endParaRPr kumimoji="0"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07" name="object 107"/>
          <p:cNvSpPr/>
          <p:nvPr/>
        </p:nvSpPr>
        <p:spPr>
          <a:xfrm>
            <a:off x="246888" y="1033272"/>
            <a:ext cx="1838325" cy="753110"/>
          </a:xfrm>
          <a:custGeom>
            <a:avLst/>
            <a:gdLst/>
            <a:ahLst/>
            <a:cxnLst/>
            <a:rect l="l" t="t" r="r" b="b"/>
            <a:pathLst>
              <a:path w="1838325" h="753110">
                <a:moveTo>
                  <a:pt x="0" y="0"/>
                </a:moveTo>
                <a:lnTo>
                  <a:pt x="1461516" y="0"/>
                </a:lnTo>
                <a:lnTo>
                  <a:pt x="1837944" y="376427"/>
                </a:lnTo>
                <a:lnTo>
                  <a:pt x="1461516" y="752855"/>
                </a:lnTo>
                <a:lnTo>
                  <a:pt x="0" y="752855"/>
                </a:lnTo>
                <a:lnTo>
                  <a:pt x="0" y="0"/>
                </a:lnTo>
                <a:close/>
              </a:path>
            </a:pathLst>
          </a:custGeom>
          <a:ln w="12192">
            <a:solidFill>
              <a:srgbClr val="FFFFFF"/>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8" name="object 108"/>
          <p:cNvSpPr txBox="1"/>
          <p:nvPr/>
        </p:nvSpPr>
        <p:spPr>
          <a:xfrm>
            <a:off x="324713" y="1076020"/>
            <a:ext cx="1195705" cy="65278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15" normalizeH="0" baseline="0" noProof="0" dirty="0">
                <a:ln>
                  <a:noFill/>
                </a:ln>
                <a:solidFill>
                  <a:srgbClr val="FFFFFF"/>
                </a:solidFill>
                <a:effectLst/>
                <a:uLnTx/>
                <a:uFillTx/>
                <a:latin typeface="Calibri"/>
                <a:ea typeface="+mn-ea"/>
                <a:cs typeface="Calibri"/>
              </a:rPr>
              <a:t>Gating</a:t>
            </a:r>
            <a:r>
              <a:rPr kumimoji="0" sz="1400" b="1" i="0" u="none" strike="noStrike" kern="1200" cap="none" spc="10" normalizeH="0" baseline="0" noProof="0" dirty="0">
                <a:ln>
                  <a:noFill/>
                </a:ln>
                <a:solidFill>
                  <a:srgbClr val="FFFFFF"/>
                </a:solidFill>
                <a:effectLst/>
                <a:uLnTx/>
                <a:uFillTx/>
                <a:latin typeface="Calibri"/>
                <a:ea typeface="+mn-ea"/>
                <a:cs typeface="Calibri"/>
              </a:rPr>
              <a:t> </a:t>
            </a:r>
            <a:r>
              <a:rPr kumimoji="0" sz="1400" b="1" i="0" u="none" strike="noStrike" kern="1200" cap="none" spc="-10" normalizeH="0" baseline="0" noProof="0" dirty="0">
                <a:ln>
                  <a:noFill/>
                </a:ln>
                <a:solidFill>
                  <a:srgbClr val="FFFFFF"/>
                </a:solidFill>
                <a:effectLst/>
                <a:uLnTx/>
                <a:uFillTx/>
                <a:latin typeface="Calibri"/>
                <a:ea typeface="+mn-ea"/>
                <a:cs typeface="Calibri"/>
              </a:rPr>
              <a:t>Criteria</a:t>
            </a:r>
            <a:endParaRPr kumimoji="0" sz="1400" b="0" i="0" u="none" strike="noStrike" kern="1200" cap="none" spc="0" normalizeH="0" baseline="0" noProof="0">
              <a:ln>
                <a:noFill/>
              </a:ln>
              <a:solidFill>
                <a:prstClr val="black"/>
              </a:solidFill>
              <a:effectLst/>
              <a:uLnTx/>
              <a:uFillTx/>
              <a:latin typeface="Calibri"/>
              <a:ea typeface="+mn-ea"/>
              <a:cs typeface="Calibri"/>
            </a:endParaRPr>
          </a:p>
          <a:p>
            <a:pPr marL="12700" marR="5080" lvl="0" indent="0" algn="l" defTabSz="914400" rtl="0" eaLnBrk="1" fontAlgn="auto" latinLnBrk="0" hangingPunct="1">
              <a:lnSpc>
                <a:spcPct val="100000"/>
              </a:lnSpc>
              <a:spcBef>
                <a:spcPts val="20"/>
              </a:spcBef>
              <a:spcAft>
                <a:spcPts val="0"/>
              </a:spcAft>
              <a:buClrTx/>
              <a:buSzTx/>
              <a:buFontTx/>
              <a:buNone/>
              <a:tabLst/>
              <a:defRPr/>
            </a:pPr>
            <a:r>
              <a:rPr kumimoji="0" sz="900" b="0" i="0" u="none" strike="noStrike" kern="1200" cap="none" spc="5" normalizeH="0" baseline="0" noProof="0" dirty="0">
                <a:ln>
                  <a:noFill/>
                </a:ln>
                <a:solidFill>
                  <a:srgbClr val="FFFFFF"/>
                </a:solidFill>
                <a:effectLst/>
                <a:uLnTx/>
                <a:uFillTx/>
                <a:latin typeface="Calibri"/>
                <a:ea typeface="+mn-ea"/>
                <a:cs typeface="Calibri"/>
              </a:rPr>
              <a:t>Established </a:t>
            </a:r>
            <a:r>
              <a:rPr kumimoji="0" sz="900" b="0" i="0" u="none" strike="noStrike" kern="1200" cap="none" spc="0" normalizeH="0" baseline="0" noProof="0" dirty="0">
                <a:ln>
                  <a:noFill/>
                </a:ln>
                <a:solidFill>
                  <a:srgbClr val="FFFFFF"/>
                </a:solidFill>
                <a:effectLst/>
                <a:uLnTx/>
                <a:uFillTx/>
                <a:latin typeface="Calibri"/>
                <a:ea typeface="+mn-ea"/>
                <a:cs typeface="Calibri"/>
              </a:rPr>
              <a:t>by </a:t>
            </a:r>
            <a:r>
              <a:rPr kumimoji="0" sz="900" b="0" i="0" u="none" strike="noStrike" kern="1200" cap="none" spc="5" normalizeH="0" baseline="0" noProof="0" dirty="0">
                <a:ln>
                  <a:noFill/>
                </a:ln>
                <a:solidFill>
                  <a:srgbClr val="FFFFFF"/>
                </a:solidFill>
                <a:effectLst/>
                <a:uLnTx/>
                <a:uFillTx/>
                <a:latin typeface="Calibri"/>
                <a:ea typeface="+mn-ea"/>
                <a:cs typeface="Calibri"/>
              </a:rPr>
              <a:t>White  </a:t>
            </a:r>
            <a:r>
              <a:rPr kumimoji="0" sz="900" b="0" i="0" u="none" strike="noStrike" kern="1200" cap="none" spc="0" normalizeH="0" baseline="0" noProof="0" dirty="0">
                <a:ln>
                  <a:noFill/>
                </a:ln>
                <a:solidFill>
                  <a:srgbClr val="FFFFFF"/>
                </a:solidFill>
                <a:effectLst/>
                <a:uLnTx/>
                <a:uFillTx/>
                <a:latin typeface="Calibri"/>
                <a:ea typeface="+mn-ea"/>
                <a:cs typeface="Calibri"/>
              </a:rPr>
              <a:t>House, </a:t>
            </a:r>
            <a:r>
              <a:rPr kumimoji="0" sz="900" b="0" i="0" u="none" strike="noStrike" kern="1200" cap="none" spc="5" normalizeH="0" baseline="0" noProof="0" dirty="0">
                <a:ln>
                  <a:noFill/>
                </a:ln>
                <a:solidFill>
                  <a:srgbClr val="FFFFFF"/>
                </a:solidFill>
                <a:effectLst/>
                <a:uLnTx/>
                <a:uFillTx/>
                <a:latin typeface="Calibri"/>
                <a:ea typeface="+mn-ea"/>
                <a:cs typeface="Calibri"/>
              </a:rPr>
              <a:t>OPM </a:t>
            </a:r>
            <a:r>
              <a:rPr kumimoji="0" sz="900" b="0" i="0" u="none" strike="noStrike" kern="1200" cap="none" spc="0" normalizeH="0" baseline="0" noProof="0" dirty="0">
                <a:ln>
                  <a:noFill/>
                </a:ln>
                <a:solidFill>
                  <a:srgbClr val="FFFFFF"/>
                </a:solidFill>
                <a:effectLst/>
                <a:uLnTx/>
                <a:uFillTx/>
                <a:latin typeface="Calibri"/>
                <a:ea typeface="+mn-ea"/>
                <a:cs typeface="Calibri"/>
              </a:rPr>
              <a:t>and OMB</a:t>
            </a:r>
            <a:r>
              <a:rPr kumimoji="0" sz="900" b="0" i="0" u="none" strike="noStrike" kern="1200" cap="none" spc="-140" normalizeH="0" baseline="0" noProof="0" dirty="0">
                <a:ln>
                  <a:noFill/>
                </a:ln>
                <a:solidFill>
                  <a:srgbClr val="FFFFFF"/>
                </a:solidFill>
                <a:effectLst/>
                <a:uLnTx/>
                <a:uFillTx/>
                <a:latin typeface="Calibri"/>
                <a:ea typeface="+mn-ea"/>
                <a:cs typeface="Calibri"/>
              </a:rPr>
              <a:t> </a:t>
            </a:r>
            <a:r>
              <a:rPr kumimoji="0" sz="900" b="0" i="0" u="none" strike="noStrike" kern="1200" cap="none" spc="5" normalizeH="0" baseline="0" noProof="0" dirty="0">
                <a:ln>
                  <a:noFill/>
                </a:ln>
                <a:solidFill>
                  <a:srgbClr val="FFFFFF"/>
                </a:solidFill>
                <a:effectLst/>
                <a:uLnTx/>
                <a:uFillTx/>
                <a:latin typeface="Calibri"/>
                <a:ea typeface="+mn-ea"/>
                <a:cs typeface="Calibri"/>
              </a:rPr>
              <a:t>to  </a:t>
            </a:r>
            <a:r>
              <a:rPr kumimoji="0" sz="900" b="0" i="0" u="none" strike="noStrike" kern="1200" cap="none" spc="0" normalizeH="0" baseline="0" noProof="0" dirty="0">
                <a:ln>
                  <a:noFill/>
                </a:ln>
                <a:solidFill>
                  <a:srgbClr val="FFFFFF"/>
                </a:solidFill>
                <a:effectLst/>
                <a:uLnTx/>
                <a:uFillTx/>
                <a:latin typeface="Calibri"/>
                <a:ea typeface="+mn-ea"/>
                <a:cs typeface="Calibri"/>
              </a:rPr>
              <a:t>increase </a:t>
            </a:r>
            <a:r>
              <a:rPr kumimoji="0" sz="900" b="0" i="0" u="none" strike="noStrike" kern="1200" cap="none" spc="5" normalizeH="0" baseline="0" noProof="0" dirty="0">
                <a:ln>
                  <a:noFill/>
                </a:ln>
                <a:solidFill>
                  <a:srgbClr val="FFFFFF"/>
                </a:solidFill>
                <a:effectLst/>
                <a:uLnTx/>
                <a:uFillTx/>
                <a:latin typeface="Calibri"/>
                <a:ea typeface="+mn-ea"/>
                <a:cs typeface="Calibri"/>
              </a:rPr>
              <a:t>on-site</a:t>
            </a:r>
            <a:r>
              <a:rPr kumimoji="0" sz="900" b="0" i="0" u="none" strike="noStrike" kern="1200" cap="none" spc="-130" normalizeH="0" baseline="0" noProof="0" dirty="0">
                <a:ln>
                  <a:noFill/>
                </a:ln>
                <a:solidFill>
                  <a:srgbClr val="FFFFFF"/>
                </a:solidFill>
                <a:effectLst/>
                <a:uLnTx/>
                <a:uFillTx/>
                <a:latin typeface="Calibri"/>
                <a:ea typeface="+mn-ea"/>
                <a:cs typeface="Calibri"/>
              </a:rPr>
              <a:t> </a:t>
            </a:r>
            <a:r>
              <a:rPr kumimoji="0" sz="900" b="0" i="0" u="none" strike="noStrike" kern="1200" cap="none" spc="-5" normalizeH="0" baseline="0" noProof="0" dirty="0">
                <a:ln>
                  <a:noFill/>
                </a:ln>
                <a:solidFill>
                  <a:srgbClr val="FFFFFF"/>
                </a:solidFill>
                <a:effectLst/>
                <a:uLnTx/>
                <a:uFillTx/>
                <a:latin typeface="Calibri"/>
                <a:ea typeface="+mn-ea"/>
                <a:cs typeface="Calibri"/>
              </a:rPr>
              <a:t>work.</a:t>
            </a:r>
            <a:endParaRPr kumimoji="0" sz="900" b="0" i="0" u="none" strike="noStrike" kern="1200" cap="none" spc="0" normalizeH="0" baseline="0" noProof="0">
              <a:ln>
                <a:noFill/>
              </a:ln>
              <a:solidFill>
                <a:prstClr val="black"/>
              </a:solidFill>
              <a:effectLst/>
              <a:uLnTx/>
              <a:uFillTx/>
              <a:latin typeface="Calibri"/>
              <a:ea typeface="+mn-ea"/>
              <a:cs typeface="Calibri"/>
            </a:endParaRPr>
          </a:p>
        </p:txBody>
      </p:sp>
      <p:sp>
        <p:nvSpPr>
          <p:cNvPr id="110" name="Down Arrow 109"/>
          <p:cNvSpPr/>
          <p:nvPr/>
        </p:nvSpPr>
        <p:spPr>
          <a:xfrm>
            <a:off x="5768341" y="9327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own Arrow 110"/>
          <p:cNvSpPr/>
          <p:nvPr/>
        </p:nvSpPr>
        <p:spPr>
          <a:xfrm>
            <a:off x="8299323" y="8505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300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ao/powerpoint/application">
  <com.sap.ip.bi.pioneer>
    <Version>4</Version>
    <AAO_Revision>2.3.2.62482</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Application xmlns="http://www.sap.com/cof/powerpoint/application">
  <Version>2</Version>
  <Revision>2.3.2.62482</Revision>
</Application>
</file>

<file path=customXml/itemProps1.xml><?xml version="1.0" encoding="utf-8"?>
<ds:datastoreItem xmlns:ds="http://schemas.openxmlformats.org/officeDocument/2006/customXml" ds:itemID="{E005F9EB-0323-499D-9A58-901716931EEF}">
  <ds:schemaRefs>
    <ds:schemaRef ds:uri="http://www.sap.com/cof/ao/powerpoint/application"/>
  </ds:schemaRefs>
</ds:datastoreItem>
</file>

<file path=customXml/itemProps2.xml><?xml version="1.0" encoding="utf-8"?>
<ds:datastoreItem xmlns:ds="http://schemas.openxmlformats.org/officeDocument/2006/customXml" ds:itemID="{36F61390-5206-4730-9441-838A83B0F4B7}">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emplate/>
  <TotalTime>6195</TotalTime>
  <Words>1140</Words>
  <Application>Microsoft Office PowerPoint</Application>
  <PresentationFormat>Widescreen</PresentationFormat>
  <Paragraphs>100</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Times New Roman</vt:lpstr>
      <vt:lpstr>Office Theme</vt:lpstr>
      <vt:lpstr>1_Office Theme</vt:lpstr>
      <vt:lpstr>PowerPoint Presentation</vt:lpstr>
      <vt:lpstr>Agenda</vt:lpstr>
      <vt:lpstr>Background</vt:lpstr>
      <vt:lpstr>Broad Impact to Agency Contracts</vt:lpstr>
      <vt:lpstr>P-Card Prohibition</vt:lpstr>
      <vt:lpstr>CARES Act – What is Next?</vt:lpstr>
      <vt:lpstr>OP Next Steps</vt:lpstr>
      <vt:lpstr>Important Info </vt:lpstr>
      <vt:lpstr>NASA Framework for Return to On-Site Work (as of 9 Sept. 2020)</vt:lpstr>
      <vt:lpstr>Return to On-Site Work</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Siebels, Richard J. (LARC-B1)</dc:creator>
  <cp:lastModifiedBy>Peterson, David J. (LARC-E3)[TEAMS3]</cp:lastModifiedBy>
  <cp:revision>239</cp:revision>
  <cp:lastPrinted>2018-09-17T16:35:09Z</cp:lastPrinted>
  <dcterms:created xsi:type="dcterms:W3CDTF">2017-04-17T15:42:01Z</dcterms:created>
  <dcterms:modified xsi:type="dcterms:W3CDTF">2020-09-22T16:47:58Z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09978c9a-d19c-429c-bfa1-7eff1e48dcd9</vt:lpwstr>
  </property>
  <property fmtid="{D5CDD505-2E9C-101B-9397-08002B2CF9AE}" pid="3" name="Offisync_UpdateToken">
    <vt:lpwstr>1</vt:lpwstr>
  </property>
  <property fmtid="{D5CDD505-2E9C-101B-9397-08002B2CF9AE}" pid="4" name="Offisync_ProviderInitializationData">
    <vt:lpwstr>https://explornet.nasa.gov</vt:lpwstr>
  </property>
  <property fmtid="{D5CDD505-2E9C-101B-9397-08002B2CF9AE}" pid="5" name="Offisync_ServerID">
    <vt:lpwstr>479288e8-773e-4e87-b6d5-ce4a332de138</vt:lpwstr>
  </property>
  <property fmtid="{D5CDD505-2E9C-101B-9397-08002B2CF9AE}" pid="6" name="Jive_LatestUserAccountName">
    <vt:lpwstr>kjensen</vt:lpwstr>
  </property>
  <property fmtid="{D5CDD505-2E9C-101B-9397-08002B2CF9AE}" pid="7" name="Offisync_UniqueId">
    <vt:lpwstr>55223</vt:lpwstr>
  </property>
</Properties>
</file>