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8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4" r:id="rId2"/>
    <p:sldId id="335" r:id="rId3"/>
    <p:sldId id="336" r:id="rId4"/>
    <p:sldId id="325" r:id="rId5"/>
    <p:sldId id="332" r:id="rId6"/>
    <p:sldId id="338" r:id="rId7"/>
    <p:sldId id="337" r:id="rId8"/>
    <p:sldId id="288" r:id="rId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BE"/>
    <a:srgbClr val="00BFEF"/>
    <a:srgbClr val="BDEBFF"/>
    <a:srgbClr val="BFD9FF"/>
    <a:srgbClr val="B8E3FF"/>
    <a:srgbClr val="A8E0FF"/>
    <a:srgbClr val="84CFE7"/>
    <a:srgbClr val="B9DFF3"/>
    <a:srgbClr val="91D6EE"/>
    <a:srgbClr val="02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0"/>
    <p:restoredTop sz="94650"/>
  </p:normalViewPr>
  <p:slideViewPr>
    <p:cSldViewPr snapToGrid="0" snapToObjects="1">
      <p:cViewPr varScale="1">
        <p:scale>
          <a:sx n="81" d="100"/>
          <a:sy n="81" d="100"/>
        </p:scale>
        <p:origin x="9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90" d="100"/>
          <a:sy n="190" d="100"/>
        </p:scale>
        <p:origin x="452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hqdata.hq.nasa.gov\im\OSBP\OSBP%20(Post%20Mar%202007)\Metrics\FY%202020%20Metrics%20Reports\07%20-%20June%202020\7.07.2020%20October%201%202019%20-%20June%2030%202020%20FY%2020%20Metric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hqdata.hq.nasa.gov\im\OSBP\OSBP%20(Post%20Mar%202007)\Metrics\FY%202020%20Metrics%20Reports\07%20-%20June%202020\7.07.2020%20October%201%202019%20-%20June%2030%202020%20FY%2020%20Metric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Goals</c:v>
          </c:tx>
          <c:spPr>
            <a:solidFill>
              <a:schemeClr val="tx2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11001461726763E-2"/>
                  <c:y val="-2.1440618020302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742-47B5-AE2C-738617B3C93F}"/>
                </c:ext>
              </c:extLst>
            </c:dLbl>
            <c:dLbl>
              <c:idx val="1"/>
              <c:layout>
                <c:manualLayout>
                  <c:x val="1.0468097341765001E-2"/>
                  <c:y val="-2.0866626262148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742-47B5-AE2C-738617B3C93F}"/>
                </c:ext>
              </c:extLst>
            </c:dLbl>
            <c:dLbl>
              <c:idx val="2"/>
              <c:layout>
                <c:manualLayout>
                  <c:x val="9.2146594832631708E-3"/>
                  <c:y val="-1.6387334654858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742-47B5-AE2C-738617B3C93F}"/>
                </c:ext>
              </c:extLst>
            </c:dLbl>
            <c:dLbl>
              <c:idx val="3"/>
              <c:layout>
                <c:manualLayout>
                  <c:x val="1.0750424629348001E-2"/>
                  <c:y val="-2.9251632922141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742-47B5-AE2C-738617B3C93F}"/>
                </c:ext>
              </c:extLst>
            </c:dLbl>
            <c:dLbl>
              <c:idx val="4"/>
              <c:layout>
                <c:manualLayout>
                  <c:x val="7.6789119080315597E-3"/>
                  <c:y val="-2.515468233776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742-47B5-AE2C-738617B3C9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('Small Business Goaling'!$G$2,'Small Business Goaling'!$K$2,'Small Business Goaling'!$O$2,'Small Business Goaling'!$S$2,'Small Business Goaling'!$W$2)</c:f>
              <c:strCache>
                <c:ptCount val="5"/>
                <c:pt idx="0">
                  <c:v>Small Business </c:v>
                </c:pt>
                <c:pt idx="1">
                  <c:v>SDB</c:v>
                </c:pt>
                <c:pt idx="2">
                  <c:v>WOSB</c:v>
                </c:pt>
                <c:pt idx="3">
                  <c:v>HUBZone </c:v>
                </c:pt>
                <c:pt idx="4">
                  <c:v>SDVOSB</c:v>
                </c:pt>
              </c:strCache>
            </c:strRef>
          </c:cat>
          <c:val>
            <c:numRef>
              <c:f>('Small Business Goaling'!$H$16,'Small Business Goaling'!$L$16,'Small Business Goaling'!$P$16,'Small Business Goaling'!$T$16,'Small Business Goaling'!$X$16)</c:f>
              <c:numCache>
                <c:formatCode>#,##0.0%</c:formatCode>
                <c:ptCount val="5"/>
                <c:pt idx="0" formatCode="0.00%">
                  <c:v>0.154</c:v>
                </c:pt>
                <c:pt idx="1">
                  <c:v>0.05</c:v>
                </c:pt>
                <c:pt idx="2">
                  <c:v>0.05</c:v>
                </c:pt>
                <c:pt idx="3">
                  <c:v>0.03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742-47B5-AE2C-738617B3C93F}"/>
            </c:ext>
          </c:extLst>
        </c:ser>
        <c:ser>
          <c:idx val="1"/>
          <c:order val="1"/>
          <c:tx>
            <c:v>Actuals</c:v>
          </c:tx>
          <c:spPr>
            <a:solidFill>
              <a:srgbClr val="C0504D">
                <a:lumMod val="75000"/>
              </a:srgbClr>
            </a:solidFill>
            <a:scene3d>
              <a:camera prst="orthographicFront"/>
              <a:lightRig rig="threePt" dir="t"/>
            </a:scene3d>
            <a:sp3d prstMaterial="plastic">
              <a:bevelT/>
            </a:sp3d>
          </c:spPr>
          <c:invertIfNegative val="0"/>
          <c:dLbls>
            <c:dLbl>
              <c:idx val="0"/>
              <c:layout>
                <c:manualLayout>
                  <c:x val="1.12399016508606E-2"/>
                  <c:y val="-2.8240044828291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4742-47B5-AE2C-738617B3C93F}"/>
                </c:ext>
              </c:extLst>
            </c:dLbl>
            <c:dLbl>
              <c:idx val="1"/>
              <c:layout>
                <c:manualLayout>
                  <c:x val="1.12399016508606E-2"/>
                  <c:y val="-4.4377213301601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4742-47B5-AE2C-738617B3C93F}"/>
                </c:ext>
              </c:extLst>
            </c:dLbl>
            <c:dLbl>
              <c:idx val="2"/>
              <c:layout>
                <c:manualLayout>
                  <c:x val="1.4049877063575701E-2"/>
                  <c:y val="-2.8240044828291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4742-47B5-AE2C-738617B3C93F}"/>
                </c:ext>
              </c:extLst>
            </c:dLbl>
            <c:dLbl>
              <c:idx val="3"/>
              <c:layout>
                <c:manualLayout>
                  <c:x val="1.12399016508606E-2"/>
                  <c:y val="-3.6308629064946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4742-47B5-AE2C-738617B3C93F}"/>
                </c:ext>
              </c:extLst>
            </c:dLbl>
            <c:dLbl>
              <c:idx val="4"/>
              <c:layout>
                <c:manualLayout>
                  <c:x val="9.8349139445030008E-3"/>
                  <c:y val="-3.6308629064946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4742-47B5-AE2C-738617B3C9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('Small Business Goaling'!$G$2,'Small Business Goaling'!$K$2,'Small Business Goaling'!$O$2,'Small Business Goaling'!$S$2,'Small Business Goaling'!$W$2)</c:f>
              <c:strCache>
                <c:ptCount val="5"/>
                <c:pt idx="0">
                  <c:v>Small Business </c:v>
                </c:pt>
                <c:pt idx="1">
                  <c:v>SDB</c:v>
                </c:pt>
                <c:pt idx="2">
                  <c:v>WOSB</c:v>
                </c:pt>
                <c:pt idx="3">
                  <c:v>HUBZone </c:v>
                </c:pt>
                <c:pt idx="4">
                  <c:v>SDVOSB</c:v>
                </c:pt>
              </c:strCache>
            </c:strRef>
          </c:cat>
          <c:val>
            <c:numRef>
              <c:f>('Small Business Goaling'!$G$16,'Small Business Goaling'!$K$16,'Small Business Goaling'!$O$16,'Small Business Goaling'!$S$16,'Small Business Goaling'!$W$16)</c:f>
              <c:numCache>
                <c:formatCode>#,##0.0%</c:formatCode>
                <c:ptCount val="5"/>
                <c:pt idx="0">
                  <c:v>0.15493553426772372</c:v>
                </c:pt>
                <c:pt idx="1">
                  <c:v>7.2512409462512972E-2</c:v>
                </c:pt>
                <c:pt idx="2">
                  <c:v>4.0635137499352388E-2</c:v>
                </c:pt>
                <c:pt idx="3">
                  <c:v>5.1381608101162025E-3</c:v>
                </c:pt>
                <c:pt idx="4">
                  <c:v>1.3572361611710956E-2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742-47B5-AE2C-738617B3C9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gapDepth val="80"/>
        <c:shape val="cylinder"/>
        <c:axId val="232201416"/>
        <c:axId val="232201800"/>
        <c:axId val="0"/>
      </c:bar3DChart>
      <c:catAx>
        <c:axId val="232201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2201800"/>
        <c:crosses val="autoZero"/>
        <c:auto val="1"/>
        <c:lblAlgn val="ctr"/>
        <c:lblOffset val="100"/>
        <c:noMultiLvlLbl val="0"/>
      </c:catAx>
      <c:valAx>
        <c:axId val="232201800"/>
        <c:scaling>
          <c:orientation val="minMax"/>
        </c:scaling>
        <c:delete val="0"/>
        <c:axPos val="l"/>
        <c:numFmt formatCode="0.00%" sourceLinked="1"/>
        <c:majorTickMark val="out"/>
        <c:minorTickMark val="none"/>
        <c:tickLblPos val="nextTo"/>
        <c:crossAx val="23220141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Goals</c:v>
          </c:tx>
          <c:spPr>
            <a:solidFill>
              <a:schemeClr val="tx2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5.82781335395247E-3"/>
                  <c:y val="-1.2865497470967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937-48E5-B220-EA1A0438D6B6}"/>
                </c:ext>
              </c:extLst>
            </c:dLbl>
            <c:dLbl>
              <c:idx val="1"/>
              <c:layout>
                <c:manualLayout>
                  <c:x val="5.8074983492071696E-3"/>
                  <c:y val="-1.81405895691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937-48E5-B220-EA1A0438D6B6}"/>
                </c:ext>
              </c:extLst>
            </c:dLbl>
            <c:dLbl>
              <c:idx val="2"/>
              <c:layout>
                <c:manualLayout>
                  <c:x val="9.6215462151879906E-3"/>
                  <c:y val="-3.0743657042869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937-48E5-B220-EA1A0438D6B6}"/>
                </c:ext>
              </c:extLst>
            </c:dLbl>
            <c:dLbl>
              <c:idx val="3"/>
              <c:layout>
                <c:manualLayout>
                  <c:x val="5.8467318380329399E-3"/>
                  <c:y val="-1.7461803164917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937-48E5-B220-EA1A0438D6B6}"/>
                </c:ext>
              </c:extLst>
            </c:dLbl>
            <c:dLbl>
              <c:idx val="4"/>
              <c:layout>
                <c:manualLayout>
                  <c:x val="7.7433311322762897E-3"/>
                  <c:y val="-2.267573696145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937-48E5-B220-EA1A0438D6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('Small Business Goaling'!$G$2,'Small Business Goaling'!$K$2,'Small Business Goaling'!$O$2,'Small Business Goaling'!$S$2,'Small Business Goaling'!$W$2)</c:f>
              <c:strCache>
                <c:ptCount val="5"/>
                <c:pt idx="0">
                  <c:v>Small Business </c:v>
                </c:pt>
                <c:pt idx="1">
                  <c:v>SDB</c:v>
                </c:pt>
                <c:pt idx="2">
                  <c:v>WOSB</c:v>
                </c:pt>
                <c:pt idx="3">
                  <c:v>HUBZone </c:v>
                </c:pt>
                <c:pt idx="4">
                  <c:v>SDVOSB</c:v>
                </c:pt>
              </c:strCache>
            </c:strRef>
          </c:cat>
          <c:val>
            <c:numRef>
              <c:f>('Small Business Goaling'!$H$10,'Small Business Goaling'!$L$10,'Small Business Goaling'!$P$10,'Small Business Goaling'!$T$10,'Small Business Goaling'!$X$10)</c:f>
              <c:numCache>
                <c:formatCode>#,##0.0%</c:formatCode>
                <c:ptCount val="5"/>
                <c:pt idx="0" formatCode="0.0%">
                  <c:v>0.375</c:v>
                </c:pt>
                <c:pt idx="1">
                  <c:v>6.6000000000000003E-2</c:v>
                </c:pt>
                <c:pt idx="2">
                  <c:v>0.108</c:v>
                </c:pt>
                <c:pt idx="3">
                  <c:v>5.0000000000000001E-3</c:v>
                </c:pt>
                <c:pt idx="4">
                  <c:v>4.0000000000000001E-3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937-48E5-B220-EA1A0438D6B6}"/>
            </c:ext>
          </c:extLst>
        </c:ser>
        <c:ser>
          <c:idx val="1"/>
          <c:order val="1"/>
          <c:tx>
            <c:v>Actuals</c:v>
          </c:tx>
          <c:spPr>
            <a:solidFill>
              <a:schemeClr val="accent2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7585787877845498E-3"/>
                  <c:y val="-1.8047744031996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937-48E5-B220-EA1A0438D6B6}"/>
                </c:ext>
              </c:extLst>
            </c:dLbl>
            <c:dLbl>
              <c:idx val="1"/>
              <c:layout>
                <c:manualLayout>
                  <c:x val="9.7062960598640405E-3"/>
                  <c:y val="-3.0759369364543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937-48E5-B220-EA1A0438D6B6}"/>
                </c:ext>
              </c:extLst>
            </c:dLbl>
            <c:dLbl>
              <c:idx val="2"/>
              <c:layout>
                <c:manualLayout>
                  <c:x val="2.1406557946099899E-2"/>
                  <c:y val="-1.6615180700445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937-48E5-B220-EA1A0438D6B6}"/>
                </c:ext>
              </c:extLst>
            </c:dLbl>
            <c:dLbl>
              <c:idx val="3"/>
              <c:layout>
                <c:manualLayout>
                  <c:x val="9.7130222565874995E-3"/>
                  <c:y val="-1.7153996627956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937-48E5-B220-EA1A0438D6B6}"/>
                </c:ext>
              </c:extLst>
            </c:dLbl>
            <c:dLbl>
              <c:idx val="4"/>
              <c:layout>
                <c:manualLayout>
                  <c:x val="9.7130028821044295E-3"/>
                  <c:y val="-2.7210884353741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0937-48E5-B220-EA1A0438D6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('Small Business Goaling'!$G$2,'Small Business Goaling'!$K$2,'Small Business Goaling'!$O$2,'Small Business Goaling'!$S$2,'Small Business Goaling'!$W$2)</c:f>
              <c:strCache>
                <c:ptCount val="5"/>
                <c:pt idx="0">
                  <c:v>Small Business </c:v>
                </c:pt>
                <c:pt idx="1">
                  <c:v>SDB</c:v>
                </c:pt>
                <c:pt idx="2">
                  <c:v>WOSB</c:v>
                </c:pt>
                <c:pt idx="3">
                  <c:v>HUBZone </c:v>
                </c:pt>
                <c:pt idx="4">
                  <c:v>SDVOSB</c:v>
                </c:pt>
              </c:strCache>
            </c:strRef>
          </c:cat>
          <c:val>
            <c:numRef>
              <c:f>('Small Business Goaling'!$G$10,'Small Business Goaling'!$K$10,'Small Business Goaling'!$O$10,'Small Business Goaling'!$S$10,'Small Business Goaling'!$W$10)</c:f>
              <c:numCache>
                <c:formatCode>#,##0.0%</c:formatCode>
                <c:ptCount val="5"/>
                <c:pt idx="0">
                  <c:v>0.449134794016876</c:v>
                </c:pt>
                <c:pt idx="1">
                  <c:v>8.5261722926645994E-2</c:v>
                </c:pt>
                <c:pt idx="2">
                  <c:v>0.133000389429413</c:v>
                </c:pt>
                <c:pt idx="3">
                  <c:v>4.8914719421436102E-3</c:v>
                </c:pt>
                <c:pt idx="4">
                  <c:v>3.6381342952735199E-3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937-48E5-B220-EA1A0438D6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gapDepth val="80"/>
        <c:shape val="cylinder"/>
        <c:axId val="232299344"/>
        <c:axId val="232299736"/>
        <c:axId val="0"/>
      </c:bar3DChart>
      <c:catAx>
        <c:axId val="232299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32299736"/>
        <c:crosses val="autoZero"/>
        <c:auto val="1"/>
        <c:lblAlgn val="ctr"/>
        <c:lblOffset val="100"/>
        <c:noMultiLvlLbl val="0"/>
      </c:catAx>
      <c:valAx>
        <c:axId val="232299736"/>
        <c:scaling>
          <c:orientation val="minMax"/>
        </c:scaling>
        <c:delete val="0"/>
        <c:axPos val="l"/>
        <c:numFmt formatCode="0.0%" sourceLinked="1"/>
        <c:majorTickMark val="out"/>
        <c:minorTickMark val="none"/>
        <c:tickLblPos val="nextTo"/>
        <c:crossAx val="23229934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E18C2B-6679-2546-B791-B20FD025C3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5A91F-032D-3D45-889E-A964E92CDD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A5D0C-221B-D841-90A1-C281F38CA7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3608D9-8FEA-2E4F-84AF-A88A614F7C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470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BC21C5E-14C9-E346-B1A7-E2CF4688A4C0}" type="datetimeFigureOut">
              <a:rPr lang="en-US" smtClean="0"/>
              <a:t>7/16/2020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6C0CBE-288C-D84B-B11F-1B62224BD7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90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581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3DC63-BDC9-41A4-9B45-9E5E2607B199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7986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3DC63-BDC9-41A4-9B45-9E5E2607B199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180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482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500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EE3EA-3B2F-DC4F-BC96-86F81BB2CA5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51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59C7A6-D5D7-AB4F-B44F-E7FCF674C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04512" y="0"/>
            <a:ext cx="13716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3728DD-7FB0-A34E-9BCE-6FEFF04170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2860" y="0"/>
            <a:ext cx="523875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5846C5-2029-F742-B4D9-014B0D1C47C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03838" y="-9712"/>
            <a:ext cx="9517274" cy="599559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fld id="{4903D4AB-90EB-4866-B26F-17203CA89ADA}" type="datetime1">
              <a:rPr lang="en-US" smtClean="0"/>
              <a:t>7/16/2020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979" y="6422339"/>
            <a:ext cx="2743200" cy="365125"/>
          </a:xfrm>
        </p:spPr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F6BF381-EC61-6849-8D46-8B15029926B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52888" y="2930504"/>
            <a:ext cx="4907929" cy="440946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F570B87-6A33-6D43-B8E5-2F92176EA5DD}"/>
              </a:ext>
            </a:extLst>
          </p:cNvPr>
          <p:cNvGrpSpPr/>
          <p:nvPr userDrawn="1"/>
        </p:nvGrpSpPr>
        <p:grpSpPr>
          <a:xfrm>
            <a:off x="4097190" y="855425"/>
            <a:ext cx="4932340" cy="2120900"/>
            <a:chOff x="3761206" y="725010"/>
            <a:chExt cx="4932340" cy="21209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8470524-0B5B-5A46-A813-150DCBD612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5088255" y="930910"/>
              <a:ext cx="787400" cy="7747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88C8E61-000C-D042-B85F-063A438D11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rot="20357980">
              <a:off x="6559946" y="725010"/>
              <a:ext cx="2133600" cy="21209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A39668C-655F-F745-8FBC-0FE3FABD3D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3761206" y="2026497"/>
              <a:ext cx="1028700" cy="63500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EB35260-6306-BC40-B650-C58F4BFD897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089050" y="304799"/>
            <a:ext cx="2769575" cy="84042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3750312" y="4071620"/>
            <a:ext cx="5797548" cy="401479"/>
          </a:xfrm>
        </p:spPr>
        <p:txBody>
          <a:bodyPr>
            <a:normAutofit/>
          </a:bodyPr>
          <a:lstStyle>
            <a:lvl1pPr marL="0" indent="0" algn="l"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692E3A0-72B3-2244-99BB-9447B75D90C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154550" y="6075666"/>
            <a:ext cx="2755900" cy="3365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9D3622-563B-A444-94C9-1DB71C797B9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079617" y="5797540"/>
            <a:ext cx="838200" cy="838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9FE87E-07CF-5C43-9CE5-C09BF837D13E}"/>
              </a:ext>
            </a:extLst>
          </p:cNvPr>
          <p:cNvSpPr txBox="1"/>
          <p:nvPr userDrawn="1"/>
        </p:nvSpPr>
        <p:spPr>
          <a:xfrm>
            <a:off x="13327582" y="18368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D16D5A7-05EB-AB47-8124-AE4D2B36F0E3}"/>
              </a:ext>
            </a:extLst>
          </p:cNvPr>
          <p:cNvSpPr txBox="1">
            <a:spLocks/>
          </p:cNvSpPr>
          <p:nvPr userDrawn="1"/>
        </p:nvSpPr>
        <p:spPr>
          <a:xfrm>
            <a:off x="1481652" y="64074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</p:spTree>
    <p:extLst>
      <p:ext uri="{BB962C8B-B14F-4D97-AF65-F5344CB8AC3E}">
        <p14:creationId xmlns:p14="http://schemas.microsoft.com/office/powerpoint/2010/main" val="287325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0.12383 0 " pathEditMode="relative" rAng="0" ptsTypes="AA">
                                      <p:cBhvr>
                                        <p:cTn id="6" dur="4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669 -0.35463 L -0.15169 -0.2213 " pathEditMode="relative" ptsTypes="AA">
                                      <p:cBhvr>
                                        <p:cTn id="8" dur="21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02878 1.85185E-6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0.04323 -0.01898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-94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04583 -0.06852 " pathEditMode="relative" rAng="0" ptsTypes="AA">
                                      <p:cBhvr>
                                        <p:cTn id="14" dur="16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2" y="-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B24FA-FA96-41A0-BD07-ADA1116C395E}" type="datetime1">
              <a:rPr lang="en-US" smtClean="0"/>
              <a:t>7/16/2020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663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E2216-3720-8E47-ABAB-D4DA0AD3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E26B-D13F-41FE-B395-E45ADE72FA22}" type="datetime1">
              <a:rPr lang="en-US" smtClean="0"/>
              <a:t>7/16/2020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49C90-3E7A-C84E-97A5-ACBD2680B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D531E-1E27-6C49-9FDC-6C0DD877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505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F6B59-2709-4984-AED6-24F3D445B798}" type="datetime1">
              <a:rPr lang="en-US" smtClean="0"/>
              <a:t>7/16/2020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04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630DE-D0CA-4F19-A28E-0F90F8B54774}" type="datetime1">
              <a:rPr lang="en-US" smtClean="0"/>
              <a:t>7/16/2020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756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6427-903D-4F43-9026-94BD89FD6F80}" type="datetime1">
              <a:rPr lang="en-US" smtClean="0"/>
              <a:t>7/16/2020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304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3436E-FD35-48A4-8E7E-B56361BA9963}" type="datetime1">
              <a:rPr lang="en-US" smtClean="0"/>
              <a:t>7/16/2020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0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039166"/>
            <a:ext cx="6451861" cy="776288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939" y="2214710"/>
            <a:ext cx="6678104" cy="394796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/>
          <a:p>
            <a:fld id="{373419C4-5D32-429C-873F-B9D8B4D0E63D}" type="datetime1">
              <a:rPr lang="en-US" smtClean="0"/>
              <a:t>7/16/2020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8ECD68A-36B2-A944-AC45-3D9B01FB5F89}"/>
              </a:ext>
            </a:extLst>
          </p:cNvPr>
          <p:cNvSpPr txBox="1">
            <a:spLocks/>
          </p:cNvSpPr>
          <p:nvPr userDrawn="1"/>
        </p:nvSpPr>
        <p:spPr>
          <a:xfrm>
            <a:off x="1822749" y="6407417"/>
            <a:ext cx="2061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</p:spTree>
    <p:extLst>
      <p:ext uri="{BB962C8B-B14F-4D97-AF65-F5344CB8AC3E}">
        <p14:creationId xmlns:p14="http://schemas.microsoft.com/office/powerpoint/2010/main" val="747893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69B8F9-E66E-804E-8A56-FDFA5FC60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9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039166"/>
            <a:ext cx="9025378" cy="776288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394796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/>
          <a:p>
            <a:fld id="{5956D71B-DF76-48DF-AFC9-89A2F699BA05}" type="datetime1">
              <a:rPr lang="en-US" smtClean="0"/>
              <a:t>7/16/2020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FA0AEE9-F107-5D4C-96D0-C298F194ADE1}"/>
              </a:ext>
            </a:extLst>
          </p:cNvPr>
          <p:cNvSpPr txBox="1">
            <a:spLocks/>
          </p:cNvSpPr>
          <p:nvPr userDrawn="1"/>
        </p:nvSpPr>
        <p:spPr>
          <a:xfrm>
            <a:off x="1822749" y="6407417"/>
            <a:ext cx="2061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</p:spTree>
    <p:extLst>
      <p:ext uri="{BB962C8B-B14F-4D97-AF65-F5344CB8AC3E}">
        <p14:creationId xmlns:p14="http://schemas.microsoft.com/office/powerpoint/2010/main" val="425691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5BC4FD8-06AF-1A48-846E-9A36DEF879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" y="0"/>
            <a:ext cx="2781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636" y="1039166"/>
            <a:ext cx="7894163" cy="776288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636" y="2214710"/>
            <a:ext cx="8120407" cy="394796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134" y="6356350"/>
            <a:ext cx="2743200" cy="365125"/>
          </a:xfrm>
        </p:spPr>
        <p:txBody>
          <a:bodyPr/>
          <a:lstStyle/>
          <a:p>
            <a:fld id="{3771A050-AF6E-4ECC-9C52-068838E6EC96}" type="datetime1">
              <a:rPr lang="en-US" smtClean="0"/>
              <a:t>7/16/2020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905B94-32AB-FC4D-A229-637A080D9126}"/>
              </a:ext>
            </a:extLst>
          </p:cNvPr>
          <p:cNvSpPr/>
          <p:nvPr userDrawn="1"/>
        </p:nvSpPr>
        <p:spPr>
          <a:xfrm rot="18103666">
            <a:off x="1523182" y="1742481"/>
            <a:ext cx="1206631" cy="370601"/>
          </a:xfrm>
          <a:prstGeom prst="rect">
            <a:avLst/>
          </a:prstGeom>
          <a:solidFill>
            <a:srgbClr val="02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633BF6-639F-CF43-8E65-7BF173CC216C}"/>
              </a:ext>
            </a:extLst>
          </p:cNvPr>
          <p:cNvSpPr/>
          <p:nvPr userDrawn="1"/>
        </p:nvSpPr>
        <p:spPr>
          <a:xfrm rot="15075065">
            <a:off x="1320943" y="4366046"/>
            <a:ext cx="1206631" cy="370601"/>
          </a:xfrm>
          <a:prstGeom prst="rect">
            <a:avLst/>
          </a:prstGeom>
          <a:solidFill>
            <a:srgbClr val="02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422785B-F007-EA4A-8176-6167C52B38E9}"/>
              </a:ext>
            </a:extLst>
          </p:cNvPr>
          <p:cNvSpPr/>
          <p:nvPr userDrawn="1"/>
        </p:nvSpPr>
        <p:spPr>
          <a:xfrm>
            <a:off x="194427" y="1858669"/>
            <a:ext cx="2571929" cy="2571929"/>
          </a:xfrm>
          <a:prstGeom prst="ellipse">
            <a:avLst/>
          </a:prstGeom>
          <a:solidFill>
            <a:srgbClr val="00BEEF"/>
          </a:solidFill>
          <a:ln w="76200">
            <a:solidFill>
              <a:srgbClr val="02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EEF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7AC1D1B-B557-E347-A56F-E5A430715677}"/>
              </a:ext>
            </a:extLst>
          </p:cNvPr>
          <p:cNvSpPr/>
          <p:nvPr userDrawn="1"/>
        </p:nvSpPr>
        <p:spPr>
          <a:xfrm>
            <a:off x="1287053" y="4527550"/>
            <a:ext cx="1952429" cy="1952429"/>
          </a:xfrm>
          <a:prstGeom prst="ellipse">
            <a:avLst/>
          </a:prstGeom>
          <a:solidFill>
            <a:srgbClr val="00BEEF"/>
          </a:solidFill>
          <a:ln w="76200">
            <a:solidFill>
              <a:srgbClr val="02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EEF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5C4A734-02CE-4F4F-9D59-0B41DE512612}"/>
              </a:ext>
            </a:extLst>
          </p:cNvPr>
          <p:cNvSpPr/>
          <p:nvPr userDrawn="1"/>
        </p:nvSpPr>
        <p:spPr>
          <a:xfrm>
            <a:off x="1853741" y="668565"/>
            <a:ext cx="1259217" cy="1259217"/>
          </a:xfrm>
          <a:prstGeom prst="ellipse">
            <a:avLst/>
          </a:prstGeom>
          <a:solidFill>
            <a:srgbClr val="00BEEF"/>
          </a:solidFill>
          <a:ln w="76200">
            <a:solidFill>
              <a:srgbClr val="02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EEF"/>
              </a:solidFill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07C77BD0-10F8-034C-8206-383C74BBCBF5}"/>
              </a:ext>
            </a:extLst>
          </p:cNvPr>
          <p:cNvSpPr txBox="1">
            <a:spLocks/>
          </p:cNvSpPr>
          <p:nvPr userDrawn="1"/>
        </p:nvSpPr>
        <p:spPr>
          <a:xfrm>
            <a:off x="1822749" y="6407417"/>
            <a:ext cx="2061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</p:spTree>
    <p:extLst>
      <p:ext uri="{BB962C8B-B14F-4D97-AF65-F5344CB8AC3E}">
        <p14:creationId xmlns:p14="http://schemas.microsoft.com/office/powerpoint/2010/main" val="3953627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352B7C-F614-E445-A465-692265465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" y="6388100"/>
            <a:ext cx="12192000" cy="469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039166"/>
            <a:ext cx="10393680" cy="776288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2271860"/>
            <a:ext cx="10619923" cy="394796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/>
          <a:p>
            <a:fld id="{67EC2BAA-CFD2-4671-8DF7-18AFC3DD938E}" type="datetime1">
              <a:rPr lang="en-US" smtClean="0"/>
              <a:t>7/16/2020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31D17558-48F9-3144-86EE-9EA0818FD8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" y="0"/>
            <a:ext cx="12188952" cy="203149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723DEC9-5149-E348-B1C5-231FEAC03038}"/>
              </a:ext>
            </a:extLst>
          </p:cNvPr>
          <p:cNvSpPr txBox="1">
            <a:spLocks/>
          </p:cNvSpPr>
          <p:nvPr userDrawn="1"/>
        </p:nvSpPr>
        <p:spPr>
          <a:xfrm>
            <a:off x="1822749" y="6407417"/>
            <a:ext cx="2061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</p:spTree>
    <p:extLst>
      <p:ext uri="{BB962C8B-B14F-4D97-AF65-F5344CB8AC3E}">
        <p14:creationId xmlns:p14="http://schemas.microsoft.com/office/powerpoint/2010/main" val="1560714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28ADD4-A454-2141-B0D3-EF709EFF25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" y="6388100"/>
            <a:ext cx="12192000" cy="469900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8EBE366A-1E4C-A245-9CAF-0278476EF8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" y="0"/>
            <a:ext cx="12188952" cy="2031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1039166"/>
            <a:ext cx="6169057" cy="776288"/>
          </a:xfrm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86" y="2214710"/>
            <a:ext cx="6169057" cy="3947965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/>
          <a:p>
            <a:fld id="{97BD46BC-DB6B-4BE9-82D7-EFB2E3C3DE59}" type="datetime1">
              <a:rPr lang="en-US" smtClean="0"/>
              <a:t>7/16/2020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99293F9-B6D7-8948-B7BE-3D1965573E42}"/>
              </a:ext>
            </a:extLst>
          </p:cNvPr>
          <p:cNvSpPr txBox="1">
            <a:spLocks/>
          </p:cNvSpPr>
          <p:nvPr userDrawn="1"/>
        </p:nvSpPr>
        <p:spPr>
          <a:xfrm>
            <a:off x="1822749" y="6407417"/>
            <a:ext cx="2061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</p:spTree>
    <p:extLst>
      <p:ext uri="{BB962C8B-B14F-4D97-AF65-F5344CB8AC3E}">
        <p14:creationId xmlns:p14="http://schemas.microsoft.com/office/powerpoint/2010/main" val="4147863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37B998-9718-4843-A842-5D6256680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F6AE83-074A-064B-AEDA-E0CDB58A4B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BFD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13077"/>
            <a:ext cx="12192097" cy="2853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73518"/>
            <a:ext cx="10515600" cy="1532429"/>
          </a:xfrm>
        </p:spPr>
        <p:txBody>
          <a:bodyPr anchor="ctr">
            <a:normAutofit/>
          </a:bodyPr>
          <a:lstStyle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17B39-ADCF-4359-9EF6-70E14559714B}" type="datetime1">
              <a:rPr lang="en-US" smtClean="0"/>
              <a:t>7/16/2020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3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90A7-7E54-2D41-9F43-B8FD4977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B96F-523A-0443-8C6F-8DFAF54D9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8B55B-102D-3B40-B32B-5145CE1DA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9206C-49AC-4040-9C5C-017EE760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/>
          <a:p>
            <a:fld id="{B7706A01-A705-420D-BF55-3E9FDA055C73}" type="datetime1">
              <a:rPr lang="en-US" smtClean="0"/>
              <a:t>7/16/2020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B520F-4F16-3E49-A800-72C14F01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87BC7-6FAC-2245-9DB7-6747FA2B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06E7FC4-4ECD-F247-8DE6-61409C5780F7}"/>
              </a:ext>
            </a:extLst>
          </p:cNvPr>
          <p:cNvSpPr txBox="1">
            <a:spLocks/>
          </p:cNvSpPr>
          <p:nvPr userDrawn="1"/>
        </p:nvSpPr>
        <p:spPr>
          <a:xfrm>
            <a:off x="1822749" y="6407417"/>
            <a:ext cx="20610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</p:spTree>
    <p:extLst>
      <p:ext uri="{BB962C8B-B14F-4D97-AF65-F5344CB8AC3E}">
        <p14:creationId xmlns:p14="http://schemas.microsoft.com/office/powerpoint/2010/main" val="174374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7638C-02C7-4476-B07E-EFB1D9D934FC}" type="datetime1">
              <a:rPr lang="en-US" smtClean="0"/>
              <a:t>7/16/2020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251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6CF4F6-177B-E14B-8F49-3CDEA0AB883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039166"/>
            <a:ext cx="6451861" cy="776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939" y="2214710"/>
            <a:ext cx="6678104" cy="3947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068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F7406A-033D-42C9-B8CD-48BA9C00EFF1}" type="datetime1">
              <a:rPr lang="en-US" smtClean="0"/>
              <a:t>7/16/2020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EE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2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1.xml"/><Relationship Id="rId5" Type="http://schemas.openxmlformats.org/officeDocument/2006/relationships/image" Target="../media/image19.emf"/><Relationship Id="rId4" Type="http://schemas.openxmlformats.org/officeDocument/2006/relationships/package" Target="../embeddings/Microsoft_Excel_Worksheet.xls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2.xml"/><Relationship Id="rId5" Type="http://schemas.openxmlformats.org/officeDocument/2006/relationships/image" Target="../media/image20.emf"/><Relationship Id="rId4" Type="http://schemas.openxmlformats.org/officeDocument/2006/relationships/package" Target="../embeddings/Microsoft_Excel_Worksheet1.xlsx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bit.ly/OSBPwebinar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swcc.org/events/national-small-business-federal-contracting-summit-dc-summer-2020/" TargetMode="External"/><Relationship Id="rId7" Type="http://schemas.openxmlformats.org/officeDocument/2006/relationships/hyperlink" Target="http://www.osbp.nasa.gov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d.gov/edblogs/whhbcu" TargetMode="External"/><Relationship Id="rId5" Type="http://schemas.openxmlformats.org/officeDocument/2006/relationships/hyperlink" Target="https://urldefense.proofpoint.com/v2/url?u=https-3A__uswcc.org_events_nasa-2Dspotlight-2Dvirtual-2D9-2D9-2D20_&amp;d=DwMGAg&amp;c=ApwzowJNAKKw3xye91w7BE1XMRKi2LN9kiMk5Csz9Zk&amp;r=mld2JL8VNu1qzUQmYDOdfuNizXBNF4DM-e4a1zf5sqE&amp;m=oC6vLfqo0GNOV1E2eGElhjprKeCMFHIlahOMRgJ8ss0&amp;s=uq-fp2ZLF90dZudLGSGi7E7xIdTlORaTcnQBw68TGnw&amp;e=" TargetMode="External"/><Relationship Id="rId4" Type="http://schemas.openxmlformats.org/officeDocument/2006/relationships/hyperlink" Target="mailto:Smallbusiness@nasa.go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sbp.nasa.gov/award-sbia.html" TargetMode="External"/><Relationship Id="rId2" Type="http://schemas.openxmlformats.org/officeDocument/2006/relationships/hyperlink" Target="https://docs.google.com/forms/d/1X7YrIAZoC9u4eosdypPhtyLlBTXHDDxs1v4s0orJAJY/edit?usp=shar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sbp.nasa.gov/mpp/index.htm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bir.nasa.gov/" TargetMode="External"/><Relationship Id="rId3" Type="http://schemas.openxmlformats.org/officeDocument/2006/relationships/hyperlink" Target="mailto:larc-SmallBusiness@mail.nasa.gov" TargetMode="External"/><Relationship Id="rId7" Type="http://schemas.openxmlformats.org/officeDocument/2006/relationships/hyperlink" Target="http://technology.nasa.gov/" TargetMode="Externa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sa.gov/partnerships" TargetMode="External"/><Relationship Id="rId11" Type="http://schemas.openxmlformats.org/officeDocument/2006/relationships/image" Target="../media/image22.jpeg"/><Relationship Id="rId5" Type="http://schemas.openxmlformats.org/officeDocument/2006/relationships/hyperlink" Target="https://docs.google.com/forms/d/1X7YrIAZoC9u4eosdypPhtyLlBTXHDDxs1v4s0orJAJY/edit?usp=sharing" TargetMode="External"/><Relationship Id="rId10" Type="http://schemas.openxmlformats.org/officeDocument/2006/relationships/image" Target="../media/image21.jpeg"/><Relationship Id="rId4" Type="http://schemas.openxmlformats.org/officeDocument/2006/relationships/hyperlink" Target="http://www.osbp.nasa.gov/" TargetMode="External"/><Relationship Id="rId9" Type="http://schemas.openxmlformats.org/officeDocument/2006/relationships/hyperlink" Target="https://issuu.com/nasalangley/docs/2019_nasa_langley_annual_report?fr=sYTQ0MzUxMjgxN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FA60B5-6ACE-3445-8422-0B03E45AE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2" y="3099816"/>
            <a:ext cx="10122414" cy="22494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7ADDB6-6D1F-A741-88C3-0518F84464AD}"/>
              </a:ext>
            </a:extLst>
          </p:cNvPr>
          <p:cNvSpPr txBox="1"/>
          <p:nvPr/>
        </p:nvSpPr>
        <p:spPr>
          <a:xfrm>
            <a:off x="3434982" y="4125646"/>
            <a:ext cx="4919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LCSC Small Business Update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04ACE0-7FBB-9543-9653-F5FFBFFEDEB9}"/>
              </a:ext>
            </a:extLst>
          </p:cNvPr>
          <p:cNvSpPr txBox="1"/>
          <p:nvPr/>
        </p:nvSpPr>
        <p:spPr>
          <a:xfrm>
            <a:off x="8168640" y="5513296"/>
            <a:ext cx="3669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Robert Betts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Office of Small Business Programs – Langley Research Center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</a:rPr>
              <a:t>July 16, 2020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3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8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6BEE0A14-3B7B-40FA-AD6B-89DF6DE99526}" type="slidenum">
              <a:rPr lang="en-US" altLang="en-US" sz="1000">
                <a:solidFill>
                  <a:schemeClr val="bg1"/>
                </a:solidFill>
                <a:latin typeface="Arial" pitchFamily="34" charset="0"/>
              </a:rPr>
              <a:pPr eaLnBrk="1" hangingPunct="1"/>
              <a:t>2</a:t>
            </a:fld>
            <a:endParaRPr lang="en-US" altLang="en-US" sz="10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438400" y="241192"/>
            <a:ext cx="8229600" cy="824285"/>
          </a:xfrm>
        </p:spPr>
        <p:txBody>
          <a:bodyPr rtlCol="0">
            <a:normAutofit fontScale="90000"/>
          </a:bodyPr>
          <a:lstStyle/>
          <a:p>
            <a:pPr algn="r">
              <a:defRPr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Agency June FY20</a:t>
            </a:r>
            <a:b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 Goals vs. Actual Percentages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300" dirty="0">
                <a:solidFill>
                  <a:srgbClr val="FFFFFF"/>
                </a:solidFill>
                <a:ea typeface="Arial Narrow" pitchFamily="34" charset="0"/>
              </a:rPr>
              <a:t>Data generated July</a:t>
            </a:r>
            <a:r>
              <a:rPr lang="en-US" altLang="en-US" sz="1300" dirty="0">
                <a:solidFill>
                  <a:srgbClr val="FFFFFF"/>
                </a:solidFill>
                <a:ea typeface="Arial Narrow" pitchFamily="34" charset="0"/>
              </a:rPr>
              <a:t> 7, 2020 </a:t>
            </a:r>
            <a:r>
              <a:rPr lang="en-US" sz="1300" dirty="0">
                <a:solidFill>
                  <a:srgbClr val="FFFFFF"/>
                </a:solidFill>
                <a:ea typeface="Arial Narrow" pitchFamily="34" charset="0"/>
              </a:rPr>
              <a:t>from BETA.SAM.GOV</a:t>
            </a:r>
            <a:endParaRPr lang="en-US" sz="2000" dirty="0">
              <a:solidFill>
                <a:srgbClr val="FFFFFF"/>
              </a:solidFill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69D7612-1A41-4586-B108-54AD76CDF1D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023100" y="1209675"/>
          <a:ext cx="3644900" cy="169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Worksheet" r:id="rId4" imgW="3644701" imgH="1695381" progId="Excel.Sheet.12">
                  <p:embed/>
                </p:oleObj>
              </mc:Choice>
              <mc:Fallback>
                <p:oleObj name="Worksheet" r:id="rId4" imgW="3644701" imgH="1695381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69D7612-1A41-4586-B108-54AD76CDF1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23100" y="1209675"/>
                        <a:ext cx="3644900" cy="169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01800" y="2159000"/>
          <a:ext cx="8788400" cy="455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46150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8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6BEE0A14-3B7B-40FA-AD6B-89DF6DE99526}" type="slidenum">
              <a:rPr lang="en-US" altLang="en-US" sz="1000">
                <a:solidFill>
                  <a:schemeClr val="bg1"/>
                </a:solidFill>
                <a:latin typeface="Arial" pitchFamily="34" charset="0"/>
              </a:rPr>
              <a:pPr eaLnBrk="1" hangingPunct="1"/>
              <a:t>3</a:t>
            </a:fld>
            <a:endParaRPr lang="en-US" altLang="en-US" sz="10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438400" y="241192"/>
            <a:ext cx="8229600" cy="824285"/>
          </a:xfrm>
        </p:spPr>
        <p:txBody>
          <a:bodyPr rtlCol="0">
            <a:normAutofit fontScale="90000"/>
          </a:bodyPr>
          <a:lstStyle/>
          <a:p>
            <a:pPr algn="r">
              <a:defRPr/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LaRC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FY20</a:t>
            </a:r>
            <a:b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 Goals vs. Actual Percentages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1300" dirty="0">
                <a:solidFill>
                  <a:srgbClr val="FFFFFF"/>
                </a:solidFill>
                <a:ea typeface="Arial Narrow" pitchFamily="34" charset="0"/>
              </a:rPr>
              <a:t>Data generated July 7</a:t>
            </a:r>
            <a:r>
              <a:rPr lang="en-US" altLang="en-US" sz="1300" dirty="0">
                <a:solidFill>
                  <a:srgbClr val="FFFFFF"/>
                </a:solidFill>
                <a:ea typeface="Arial Narrow" pitchFamily="34" charset="0"/>
              </a:rPr>
              <a:t>, 2020 </a:t>
            </a:r>
            <a:r>
              <a:rPr lang="en-US" sz="1300" dirty="0">
                <a:solidFill>
                  <a:srgbClr val="FFFFFF"/>
                </a:solidFill>
                <a:ea typeface="Arial Narrow" pitchFamily="34" charset="0"/>
              </a:rPr>
              <a:t>from BETA.SAM.GOV</a:t>
            </a:r>
            <a:endParaRPr lang="en-US" sz="2000" dirty="0">
              <a:solidFill>
                <a:srgbClr val="FFFFFF"/>
              </a:solidFill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5872888-BECF-4721-8433-C92E502FAAE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023100" y="1209675"/>
          <a:ext cx="3644900" cy="169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Worksheet" r:id="rId4" imgW="3644701" imgH="1695381" progId="Excel.Sheet.12">
                  <p:embed/>
                </p:oleObj>
              </mc:Choice>
              <mc:Fallback>
                <p:oleObj name="Worksheet" r:id="rId4" imgW="3644701" imgH="1695381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5872888-BECF-4721-8433-C92E502FAA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23100" y="1209675"/>
                        <a:ext cx="3644900" cy="169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200-00000A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861348" y="2171701"/>
          <a:ext cx="8469304" cy="4546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707582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063142"/>
            <a:ext cx="7981950" cy="596147"/>
          </a:xfrm>
        </p:spPr>
        <p:txBody>
          <a:bodyPr>
            <a:normAutofit/>
          </a:bodyPr>
          <a:lstStyle/>
          <a:p>
            <a:pPr algn="ctr">
              <a:defRPr/>
            </a:pPr>
            <a:endParaRPr lang="en-US" sz="2400" dirty="0">
              <a:sym typeface="Helvetica Neue" charset="0"/>
            </a:endParaRPr>
          </a:p>
          <a:p>
            <a:pPr algn="ctr">
              <a:defRPr/>
            </a:pPr>
            <a:endParaRPr lang="en-US" sz="2400" dirty="0">
              <a:sym typeface="Helvetica Neue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5148-782F-41B3-B796-D644024D3100}" type="slidenum">
              <a:rPr lang="en-US" altLang="en-US" smtClean="0"/>
              <a:pPr/>
              <a:t>4</a:t>
            </a:fld>
            <a:endParaRPr lang="en-US" altLang="en-US" sz="1000" dirty="0">
              <a:latin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9478" y="365205"/>
            <a:ext cx="10568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93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Upcoming LaRC Opportunities</a:t>
            </a:r>
            <a:endParaRPr lang="en-US" sz="3600" b="1" i="1" dirty="0">
              <a:solidFill>
                <a:srgbClr val="FFC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612939"/>
              </p:ext>
            </p:extLst>
          </p:nvPr>
        </p:nvGraphicFramePr>
        <p:xfrm>
          <a:off x="1893454" y="1226614"/>
          <a:ext cx="10154109" cy="4851973"/>
        </p:xfrm>
        <a:graphic>
          <a:graphicData uri="http://schemas.openxmlformats.org/drawingml/2006/table">
            <a:tbl>
              <a:tblPr firstRow="1" bandRow="1"/>
              <a:tblGrid>
                <a:gridCol w="2429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8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6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31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892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9841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 of Procurement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NAICS Code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Est.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Dollar Value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Set-Aside</a:t>
                      </a:r>
                      <a:endParaRPr lang="en-US" sz="14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RFP/RFQ Release</a:t>
                      </a:r>
                      <a:endParaRPr lang="en-US" sz="1400" kern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Remarks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49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Graphitization Furnace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333994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7/1/2020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RFQ 80LARC20Q731649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Offers due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17, 2020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09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X-59 Community Response Testing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541715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$5M-$25M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7/1/2020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80LARC20R0004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Offers due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31, 2020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711185"/>
                  </a:ext>
                </a:extLst>
              </a:tr>
              <a:tr h="78743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Inflatable Aerodynamic Decelerators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541715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TBD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TBD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IAD_SS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Virtual Industry Day on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July 28, 2020</a:t>
                      </a:r>
                      <a:endParaRPr lang="en-US" sz="1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Sources Sought response due August 11, 2020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743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 and Aircraft Services (SAS)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541330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$5M-$25M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TBD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TBD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contract ends: 02/28/21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Contract: Full &amp; open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Status: Acquisition Strategy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Development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743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Sciences, Technology,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Research Support Services (STARSS)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541712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&gt;$100M</a:t>
                      </a:r>
                    </a:p>
                    <a:p>
                      <a:pPr algn="ctr"/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TBD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Awaiting Product Development Team (PDT) Results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00805"/>
                  </a:ext>
                </a:extLst>
              </a:tr>
              <a:tr h="70743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Logistics Support Services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561210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$5M-$25M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8(a) competitive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TBD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445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10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079" y="477508"/>
            <a:ext cx="10261601" cy="781276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Learning Opportunities</a:t>
            </a:r>
            <a:endParaRPr lang="en-US" sz="3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672160"/>
              </p:ext>
            </p:extLst>
          </p:nvPr>
        </p:nvGraphicFramePr>
        <p:xfrm>
          <a:off x="2671946" y="1935677"/>
          <a:ext cx="9227129" cy="30431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05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0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1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90143">
                  <a:extLst>
                    <a:ext uri="{9D8B030D-6E8A-4147-A177-3AD203B41FA5}">
                      <a16:colId xmlns:a16="http://schemas.microsoft.com/office/drawing/2014/main" val="578134319"/>
                    </a:ext>
                  </a:extLst>
                </a:gridCol>
              </a:tblGrid>
              <a:tr h="4631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Presenter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56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August 19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OSBP Learning Series: 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To Do Business with NASA from the Vendor Perspective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FY2019 Agency-level Small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Business Industry Award Winners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www.osbp.nasa.gov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5159016"/>
                  </a:ext>
                </a:extLst>
              </a:tr>
              <a:tr h="81756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September 16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OSBP Learning Series: 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How To Do Business with the NASA Goddard Space Flight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Center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Jennifer Perez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 Business Specialist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GSFC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Webinar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Register today at </a:t>
                      </a:r>
                      <a:r>
                        <a:rPr lang="en-US" sz="1400" i="1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 action="ppaction://hlinkfile"/>
                        </a:rPr>
                        <a:t>bit.ly/</a:t>
                      </a:r>
                      <a:r>
                        <a:rPr lang="en-US" sz="1400" i="1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 action="ppaction://hlinkfile"/>
                        </a:rPr>
                        <a:t>OSBPwebinars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6699146"/>
                  </a:ext>
                </a:extLst>
              </a:tr>
              <a:tr h="81756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October 21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OSBP Learning Series: 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Updates from the FAR: Small Business Edition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Dorice Kenely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NASA Office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Procurement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www.osbp.nasa.gov</a:t>
                      </a:r>
                    </a:p>
                    <a:p>
                      <a:pPr algn="ctr"/>
                      <a:endParaRPr lang="en-US" sz="14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512970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08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836" y="274638"/>
            <a:ext cx="10261601" cy="781276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OSBP Outreach Events</a:t>
            </a:r>
            <a:endParaRPr lang="en-US" sz="3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23924"/>
              </p:ext>
            </p:extLst>
          </p:nvPr>
        </p:nvGraphicFramePr>
        <p:xfrm>
          <a:off x="2113806" y="1175657"/>
          <a:ext cx="9984712" cy="51063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13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1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06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08897">
                  <a:extLst>
                    <a:ext uri="{9D8B030D-6E8A-4147-A177-3AD203B41FA5}">
                      <a16:colId xmlns:a16="http://schemas.microsoft.com/office/drawing/2014/main" val="578134319"/>
                    </a:ext>
                  </a:extLst>
                </a:gridCol>
              </a:tblGrid>
              <a:tr h="4631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Presenter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797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21-23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National Small Business Federal Contracting Summit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 Women’s Chamber of Commerce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(USWCC)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Virtual event 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hlinkClick r:id="rId3"/>
                        </a:rPr>
                        <a:t>https://uswcc.org/events/national-small-business-federal-contracting-summit-dc-summer-2020/</a:t>
                      </a:r>
                      <a:endParaRPr lang="en-US" sz="1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0385734"/>
                  </a:ext>
                </a:extLst>
              </a:tr>
              <a:tr h="52644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27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Lockheed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Martin Interview with NASA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NASA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OSBP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Smallbusiness@nasa.gov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5159016"/>
                  </a:ext>
                </a:extLst>
              </a:tr>
              <a:tr h="7956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30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NASA Virtual Small Business Outreach with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Congressman Matt Cartwright (PA-08)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NASA OSBP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Smallbusiness@nasa.gov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2508776"/>
                  </a:ext>
                </a:extLst>
              </a:tr>
              <a:tr h="9365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September 9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USWCC NASA Spotlight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 Women’s Chamber of Commerce</a:t>
                      </a:r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(USWCC)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NASA Office of Small Business Programs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Virtual event</a:t>
                      </a:r>
                    </a:p>
                    <a:p>
                      <a:pPr algn="ctr"/>
                      <a:r>
                        <a:rPr lang="en-US" sz="1400" u="sng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https://uswcc.org/events/nasa-spotlight-virtual-9-9-20/</a:t>
                      </a:r>
                      <a:endParaRPr lang="en-US" sz="14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9573284"/>
                  </a:ext>
                </a:extLst>
              </a:tr>
              <a:tr h="57516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September 20-26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Virtual National HBCU Week and Conference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http://www.ed.gov/edblogs/whhbcu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4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6699146"/>
                  </a:ext>
                </a:extLst>
              </a:tr>
              <a:tr h="6531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October 7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NASA OSBP Virtual Regional Outreach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NASA OSBP</a:t>
                      </a:r>
                      <a:endParaRPr lang="en-US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www.osbp.nasa.gov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14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512970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24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0706" y="651022"/>
            <a:ext cx="8373094" cy="776288"/>
          </a:xfrm>
        </p:spPr>
        <p:txBody>
          <a:bodyPr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Miscellaneous Information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0706" y="1615045"/>
            <a:ext cx="8953995" cy="480729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NASA Vendor Database Status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Register on Google Forms at: </a:t>
            </a:r>
            <a:r>
              <a:rPr lang="en-US" u="sng" dirty="0">
                <a:hlinkClick r:id="rId2"/>
              </a:rPr>
              <a:t>https://docs.google.com/forms/d/1X7YrIAZoC9u4eosdypPhtyLlBTXHDDxs1v4s0orJAJY/edit?usp=sharing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FY20 LaRC Small Business Industry Awards (SBIA) Call for Nominations Coming Soon!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Small Business Prime Contractor of the Year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Small Business Subcontractor of the Year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Large Business Prime Contractor of the Year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Criteria at </a:t>
            </a:r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osbp.nasa.gov/award-sbia.html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 Mentor-Protégé Agreements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See </a:t>
            </a:r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osbp.nasa.gov/mpp/index.html</a:t>
            </a:r>
            <a:r>
              <a:rPr lang="en-US" sz="2000" dirty="0" smtClean="0"/>
              <a:t> for more information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33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126" y="258618"/>
            <a:ext cx="8623746" cy="996297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Contact </a:t>
            </a:r>
            <a:r>
              <a:rPr lang="en-US" altLang="en-US" sz="3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Information &amp; Links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1200" y="1349977"/>
            <a:ext cx="8229600" cy="4489170"/>
          </a:xfrm>
        </p:spPr>
        <p:txBody>
          <a:bodyPr>
            <a:noAutofit/>
          </a:bodyPr>
          <a:lstStyle/>
          <a:p>
            <a:pPr algn="ctr"/>
            <a:r>
              <a:rPr lang="en-US" altLang="en-US" sz="2000" b="1" kern="0" dirty="0" smtClean="0">
                <a:solidFill>
                  <a:prstClr val="black"/>
                </a:solidFill>
                <a:latin typeface="Franklin Gothic Book" panose="020B0503020102020204" pitchFamily="34" charset="0"/>
                <a:sym typeface="Arial" panose="020B0604020202020204" pitchFamily="34" charset="0"/>
              </a:rPr>
              <a:t>Robert Betts</a:t>
            </a:r>
            <a:endParaRPr lang="en-US" altLang="en-US" sz="2000" b="1" kern="0" dirty="0">
              <a:solidFill>
                <a:prstClr val="black"/>
              </a:solidFill>
              <a:latin typeface="Franklin Gothic Book" panose="020B0503020102020204" pitchFamily="34" charset="0"/>
              <a:sym typeface="Arial" panose="020B060402020202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altLang="en-US" sz="1600" kern="0" dirty="0" smtClean="0">
                <a:solidFill>
                  <a:prstClr val="black"/>
                </a:solidFill>
                <a:latin typeface="Franklin Gothic Book" panose="020B0503020102020204" pitchFamily="34" charset="0"/>
                <a:sym typeface="Arial" panose="020B0604020202020204" pitchFamily="34" charset="0"/>
              </a:rPr>
              <a:t>NASA Office </a:t>
            </a:r>
            <a:r>
              <a:rPr lang="en-US" altLang="en-US" sz="1600" kern="0" dirty="0" smtClean="0">
                <a:solidFill>
                  <a:prstClr val="black"/>
                </a:solidFill>
                <a:latin typeface="Franklin Gothic Book" panose="020B0503020102020204" pitchFamily="34" charset="0"/>
                <a:sym typeface="Arial" panose="020B0604020202020204" pitchFamily="34" charset="0"/>
              </a:rPr>
              <a:t>of Small Business Programs – Langley Research Center</a:t>
            </a:r>
            <a:endParaRPr lang="en-US" altLang="en-US" sz="1600" kern="0" dirty="0">
              <a:solidFill>
                <a:prstClr val="black"/>
              </a:solidFill>
              <a:latin typeface="Franklin Gothic Book" panose="020B0503020102020204" pitchFamily="34" charset="0"/>
              <a:sym typeface="Arial" panose="020B0604020202020204" pitchFamily="34" charset="0"/>
            </a:endParaRPr>
          </a:p>
          <a:p>
            <a:pPr algn="ctr">
              <a:spcBef>
                <a:spcPts val="300"/>
              </a:spcBef>
            </a:pPr>
            <a:r>
              <a:rPr lang="en-US" altLang="en-US" sz="1600" b="1" dirty="0">
                <a:latin typeface="Franklin Gothic Book" panose="020B0503020102020204" pitchFamily="34" charset="0"/>
              </a:rPr>
              <a:t>Tel:</a:t>
            </a:r>
            <a:r>
              <a:rPr lang="en-US" altLang="en-US" sz="1600" dirty="0">
                <a:latin typeface="Franklin Gothic Book" panose="020B0503020102020204" pitchFamily="34" charset="0"/>
              </a:rPr>
              <a:t> </a:t>
            </a:r>
            <a:r>
              <a:rPr lang="en-US" altLang="en-US" sz="1600" dirty="0" smtClean="0">
                <a:latin typeface="Franklin Gothic Book" panose="020B0503020102020204" pitchFamily="34" charset="0"/>
              </a:rPr>
              <a:t>(757) 864-6074</a:t>
            </a:r>
          </a:p>
          <a:p>
            <a:pPr algn="ctr">
              <a:spcBef>
                <a:spcPts val="300"/>
              </a:spcBef>
            </a:pPr>
            <a:r>
              <a:rPr lang="en-US" sz="1600" b="1" kern="0" dirty="0">
                <a:solidFill>
                  <a:prstClr val="black"/>
                </a:solidFill>
                <a:latin typeface="Franklin Gothic Book" panose="020B0503020102020204" pitchFamily="34" charset="0"/>
                <a:sym typeface="Arial" panose="020B0604020202020204" pitchFamily="34" charset="0"/>
              </a:rPr>
              <a:t>Email: </a:t>
            </a:r>
            <a:r>
              <a:rPr lang="en-US" sz="1600" b="1" kern="0" dirty="0" smtClean="0">
                <a:solidFill>
                  <a:prstClr val="black"/>
                </a:solidFill>
                <a:latin typeface="Franklin Gothic Book" panose="020B0503020102020204" pitchFamily="34" charset="0"/>
                <a:sym typeface="Arial" panose="020B0604020202020204" pitchFamily="34" charset="0"/>
                <a:hlinkClick r:id="rId3"/>
              </a:rPr>
              <a:t>larc-S</a:t>
            </a:r>
            <a:r>
              <a:rPr lang="en-US" sz="1600" b="1" u="sng" kern="0" dirty="0" smtClean="0">
                <a:solidFill>
                  <a:srgbClr val="0092D2"/>
                </a:solidFill>
                <a:latin typeface="Franklin Gothic Book" panose="020B0503020102020204" pitchFamily="34" charset="0"/>
                <a:sym typeface="Arial" panose="020B0604020202020204" pitchFamily="34" charset="0"/>
                <a:hlinkClick r:id="rId3"/>
              </a:rPr>
              <a:t>mallBusiness@mail.nasa.gov</a:t>
            </a:r>
            <a:endParaRPr lang="en-US" sz="1600" b="1" u="sng" kern="0" dirty="0" smtClean="0">
              <a:solidFill>
                <a:srgbClr val="0092D2"/>
              </a:solidFill>
              <a:latin typeface="Franklin Gothic Book" panose="020B0503020102020204" pitchFamily="34" charset="0"/>
              <a:sym typeface="Arial" panose="020B0604020202020204" pitchFamily="34" charset="0"/>
            </a:endParaRPr>
          </a:p>
          <a:p>
            <a:pPr algn="ctr">
              <a:spcBef>
                <a:spcPts val="300"/>
              </a:spcBef>
            </a:pPr>
            <a:endParaRPr lang="en-US" sz="1600" b="1" u="sng" kern="0" dirty="0">
              <a:solidFill>
                <a:srgbClr val="0092D2"/>
              </a:solidFill>
              <a:latin typeface="Franklin Gothic Book" panose="020B0503020102020204" pitchFamily="34" charset="0"/>
              <a:sym typeface="Arial" panose="020B0604020202020204" pitchFamily="34" charset="0"/>
            </a:endParaRPr>
          </a:p>
          <a:p>
            <a:pPr algn="ctr"/>
            <a:r>
              <a:rPr lang="en-US" altLang="en-US" sz="1600" b="1" kern="0" dirty="0" smtClean="0">
                <a:solidFill>
                  <a:prstClr val="black"/>
                </a:solidFill>
                <a:latin typeface="Franklin Gothic Book" panose="020B0503020102020204" pitchFamily="34" charset="0"/>
                <a:sym typeface="Arial" panose="020B0604020202020204" pitchFamily="34" charset="0"/>
              </a:rPr>
              <a:t>Website</a:t>
            </a:r>
            <a:r>
              <a:rPr lang="en-US" altLang="en-US" sz="1600" b="1" kern="0" dirty="0">
                <a:solidFill>
                  <a:prstClr val="black"/>
                </a:solidFill>
                <a:latin typeface="Franklin Gothic Book" panose="020B0503020102020204" pitchFamily="34" charset="0"/>
                <a:sym typeface="Arial" panose="020B0604020202020204" pitchFamily="34" charset="0"/>
              </a:rPr>
              <a:t>: </a:t>
            </a:r>
            <a:r>
              <a:rPr lang="en-US" altLang="en-US" sz="1600" b="1" u="sng" kern="0" dirty="0">
                <a:solidFill>
                  <a:srgbClr val="0092D2"/>
                </a:solidFill>
                <a:latin typeface="Franklin Gothic Book" panose="020B0503020102020204" pitchFamily="34" charset="0"/>
                <a:sym typeface="Arial" panose="020B0604020202020204" pitchFamily="34" charset="0"/>
                <a:hlinkClick r:id="rId4"/>
              </a:rPr>
              <a:t>www.osbp.nasa.gov</a:t>
            </a:r>
            <a:endParaRPr lang="en-US" altLang="en-US" sz="1600" b="1" u="sng" kern="0" dirty="0">
              <a:solidFill>
                <a:srgbClr val="0092D2"/>
              </a:solidFill>
              <a:latin typeface="Franklin Gothic Book" panose="020B0503020102020204" pitchFamily="34" charset="0"/>
              <a:sym typeface="Arial" panose="020B0604020202020204" pitchFamily="34" charset="0"/>
            </a:endParaRPr>
          </a:p>
          <a:p>
            <a:pPr algn="ctr"/>
            <a:r>
              <a:rPr lang="en-US" sz="1600" b="1" kern="0" dirty="0" smtClean="0">
                <a:solidFill>
                  <a:prstClr val="black"/>
                </a:solidFill>
                <a:latin typeface="Franklin Gothic Book" panose="020B0503020102020204" pitchFamily="34" charset="0"/>
                <a:sym typeface="Arial" panose="020B0604020202020204" pitchFamily="34" charset="0"/>
              </a:rPr>
              <a:t>NASA </a:t>
            </a:r>
            <a:r>
              <a:rPr lang="en-US" sz="1600" b="1" kern="0" dirty="0">
                <a:solidFill>
                  <a:prstClr val="black"/>
                </a:solidFill>
                <a:latin typeface="Franklin Gothic Book" panose="020B0503020102020204" pitchFamily="34" charset="0"/>
                <a:sym typeface="Arial" panose="020B0604020202020204" pitchFamily="34" charset="0"/>
              </a:rPr>
              <a:t>Vendor </a:t>
            </a:r>
            <a:r>
              <a:rPr lang="en-US" sz="1600" b="1" kern="0" dirty="0" smtClean="0">
                <a:solidFill>
                  <a:prstClr val="black"/>
                </a:solidFill>
                <a:latin typeface="Franklin Gothic Book" panose="020B0503020102020204" pitchFamily="34" charset="0"/>
                <a:sym typeface="Arial" panose="020B0604020202020204" pitchFamily="34" charset="0"/>
              </a:rPr>
              <a:t>Database via Google Forms: </a:t>
            </a:r>
            <a:r>
              <a:rPr lang="en-US" sz="1400" b="1" u="sng" dirty="0">
                <a:latin typeface="Franklin Gothic Book" panose="020B0503020102020204" pitchFamily="34" charset="0"/>
                <a:hlinkClick r:id="rId5"/>
              </a:rPr>
              <a:t>https://docs.google.com/forms/d/1X7YrIAZoC9u4eosdypPhtyLlBTXHDDxs1v4s0orJAJY/edit?usp=sharing</a:t>
            </a:r>
            <a:endParaRPr lang="en-US" sz="1400" b="1" dirty="0">
              <a:latin typeface="Franklin Gothic Book" panose="020B0503020102020204" pitchFamily="34" charset="0"/>
            </a:endParaRPr>
          </a:p>
          <a:p>
            <a:pPr algn="ctr"/>
            <a:r>
              <a:rPr lang="en-US" sz="1600" dirty="0" smtClean="0">
                <a:latin typeface="Franklin Gothic Medium" panose="020B0603020102020204" pitchFamily="34" charset="0"/>
              </a:rPr>
              <a:t>NASA Partnerships: </a:t>
            </a:r>
            <a:r>
              <a:rPr lang="en-US" sz="1600" dirty="0" smtClean="0">
                <a:latin typeface="Franklin Gothic Medium" panose="020B0603020102020204" pitchFamily="34" charset="0"/>
                <a:hlinkClick r:id="rId6"/>
              </a:rPr>
              <a:t>www.nasa.gov/partnerships</a:t>
            </a:r>
            <a:endParaRPr lang="en-US" sz="1600" dirty="0" smtClean="0">
              <a:latin typeface="Franklin Gothic Medium" panose="020B0603020102020204" pitchFamily="34" charset="0"/>
            </a:endParaRPr>
          </a:p>
          <a:p>
            <a:pPr algn="ctr"/>
            <a:r>
              <a:rPr lang="en-US" sz="1600" dirty="0" smtClean="0">
                <a:latin typeface="Franklin Gothic Medium" panose="020B0603020102020204" pitchFamily="34" charset="0"/>
              </a:rPr>
              <a:t>NASA </a:t>
            </a:r>
            <a:r>
              <a:rPr lang="en-US" sz="1600" dirty="0">
                <a:latin typeface="Franklin Gothic Medium" panose="020B0603020102020204" pitchFamily="34" charset="0"/>
              </a:rPr>
              <a:t>Tech Transfer: 	</a:t>
            </a:r>
            <a:r>
              <a:rPr lang="en-US" sz="1600" b="1" dirty="0">
                <a:solidFill>
                  <a:prstClr val="black"/>
                </a:solidFill>
                <a:latin typeface="Franklin Gothic Book" panose="020B0503020102020204" pitchFamily="34" charset="0"/>
                <a:hlinkClick r:id="rId7"/>
              </a:rPr>
              <a:t>http://</a:t>
            </a:r>
            <a:r>
              <a:rPr lang="en-US" sz="1600" b="1" dirty="0" smtClean="0">
                <a:solidFill>
                  <a:prstClr val="black"/>
                </a:solidFill>
                <a:latin typeface="Franklin Gothic Book" panose="020B0503020102020204" pitchFamily="34" charset="0"/>
                <a:hlinkClick r:id="rId7"/>
              </a:rPr>
              <a:t>technology.nasa.gov</a:t>
            </a:r>
            <a:endParaRPr lang="en-US" sz="1600" b="1" dirty="0" smtClean="0">
              <a:solidFill>
                <a:prstClr val="black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NASA SBIR/STTR: </a:t>
            </a:r>
            <a:r>
              <a:rPr lang="en-US" sz="1600" b="1" dirty="0" smtClean="0">
                <a:solidFill>
                  <a:prstClr val="black"/>
                </a:solidFill>
                <a:latin typeface="Franklin Gothic Book" panose="020B0503020102020204" pitchFamily="34" charset="0"/>
                <a:hlinkClick r:id="rId8"/>
              </a:rPr>
              <a:t>www.sbir.nasa.gov</a:t>
            </a:r>
            <a:endParaRPr lang="en-US" sz="1600" b="1" dirty="0" smtClean="0">
              <a:solidFill>
                <a:prstClr val="black"/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en-US" sz="1600" dirty="0" smtClean="0">
                <a:latin typeface="Franklin Gothic Medium" panose="020B0603020102020204" pitchFamily="34" charset="0"/>
              </a:rPr>
              <a:t>2019 NASA Langley Research Center Annual </a:t>
            </a:r>
            <a:r>
              <a:rPr lang="en-US" sz="1600" dirty="0">
                <a:latin typeface="Franklin Gothic Medium" panose="020B0603020102020204" pitchFamily="34" charset="0"/>
              </a:rPr>
              <a:t>Report: </a:t>
            </a:r>
            <a:r>
              <a:rPr lang="en-US" sz="1600" dirty="0">
                <a:latin typeface="Franklin Gothic Medium" panose="020B0603020102020204" pitchFamily="34" charset="0"/>
                <a:hlinkClick r:id="rId9"/>
              </a:rPr>
              <a:t>https://</a:t>
            </a:r>
            <a:r>
              <a:rPr lang="en-US" sz="1600" dirty="0" smtClean="0">
                <a:latin typeface="Franklin Gothic Medium" panose="020B0603020102020204" pitchFamily="34" charset="0"/>
                <a:hlinkClick r:id="rId9"/>
              </a:rPr>
              <a:t>issuu.com/nasalangley/docs/2019_nasa_langley_annual_report</a:t>
            </a:r>
            <a:endParaRPr lang="en-US" sz="1600" dirty="0" smtClean="0">
              <a:latin typeface="Franklin Gothic Medium" panose="020B0603020102020204" pitchFamily="34" charset="0"/>
            </a:endParaRPr>
          </a:p>
          <a:p>
            <a:pPr algn="ctr"/>
            <a:endParaRPr lang="en-US" sz="1600" dirty="0">
              <a:latin typeface="Franklin Gothic Medium" panose="020B0603020102020204" pitchFamily="34" charset="0"/>
            </a:endParaRPr>
          </a:p>
        </p:txBody>
      </p:sp>
      <p:pic>
        <p:nvPicPr>
          <p:cNvPr id="7" name="Picture 10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936" y="5934209"/>
            <a:ext cx="488129" cy="54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180" y="5926844"/>
            <a:ext cx="488129" cy="54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655" y="5906364"/>
            <a:ext cx="679543" cy="56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/>
          <p:cNvSpPr>
            <a:spLocks/>
          </p:cNvSpPr>
          <p:nvPr/>
        </p:nvSpPr>
        <p:spPr bwMode="auto">
          <a:xfrm>
            <a:off x="5495221" y="6549242"/>
            <a:ext cx="1229570" cy="24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/>
            <a:r>
              <a:rPr lang="en-US" altLang="en-US" sz="1200" dirty="0">
                <a:solidFill>
                  <a:prstClr val="black"/>
                </a:solidFill>
                <a:latin typeface="Gadugi" panose="020B0502040204020203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t>@</a:t>
            </a:r>
            <a:r>
              <a:rPr lang="en-US" altLang="en-US" sz="1200" dirty="0">
                <a:solidFill>
                  <a:prstClr val="black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t>NASA_OSBP</a:t>
            </a:r>
          </a:p>
        </p:txBody>
      </p:sp>
      <p:sp>
        <p:nvSpPr>
          <p:cNvPr id="12" name="Rectangle 12"/>
          <p:cNvSpPr>
            <a:spLocks/>
          </p:cNvSpPr>
          <p:nvPr/>
        </p:nvSpPr>
        <p:spPr bwMode="auto">
          <a:xfrm>
            <a:off x="3402691" y="6519948"/>
            <a:ext cx="1511646" cy="24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/>
            <a:r>
              <a:rPr lang="en-US" altLang="en-US" sz="1200" dirty="0">
                <a:solidFill>
                  <a:prstClr val="black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t>NASASmallBusiness</a:t>
            </a:r>
          </a:p>
        </p:txBody>
      </p:sp>
      <p:sp>
        <p:nvSpPr>
          <p:cNvPr id="13" name="Rectangle 15"/>
          <p:cNvSpPr>
            <a:spLocks/>
          </p:cNvSpPr>
          <p:nvPr/>
        </p:nvSpPr>
        <p:spPr bwMode="auto">
          <a:xfrm>
            <a:off x="7305675" y="6510314"/>
            <a:ext cx="1841500" cy="2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/>
            <a:r>
              <a:rPr lang="en-US" altLang="en-US" sz="1200" dirty="0">
                <a:solidFill>
                  <a:prstClr val="black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t>NASAOSBP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8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7254</TotalTime>
  <Words>549</Words>
  <Application>Microsoft Office PowerPoint</Application>
  <PresentationFormat>Widescreen</PresentationFormat>
  <Paragraphs>169</Paragraphs>
  <Slides>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MS PGothic</vt:lpstr>
      <vt:lpstr>Arial</vt:lpstr>
      <vt:lpstr>Arial Black</vt:lpstr>
      <vt:lpstr>Arial Narrow</vt:lpstr>
      <vt:lpstr>Calibri</vt:lpstr>
      <vt:lpstr>Calibri Light</vt:lpstr>
      <vt:lpstr>Franklin Gothic Book</vt:lpstr>
      <vt:lpstr>Franklin Gothic Medium</vt:lpstr>
      <vt:lpstr>Gadugi</vt:lpstr>
      <vt:lpstr>Helvetica Neue</vt:lpstr>
      <vt:lpstr>Times New Roman</vt:lpstr>
      <vt:lpstr>Office Theme</vt:lpstr>
      <vt:lpstr>Worksheet</vt:lpstr>
      <vt:lpstr>PowerPoint Presentation</vt:lpstr>
      <vt:lpstr>NASA Agency June FY20 Prime Goals vs. Actual Percentages Data generated July 7, 2020 from BETA.SAM.GOV</vt:lpstr>
      <vt:lpstr>NASA LaRC June FY20 Prime Goals vs. Actual Percentages Data generated July 7, 2020 from BETA.SAM.GOV</vt:lpstr>
      <vt:lpstr>PowerPoint Presentation</vt:lpstr>
      <vt:lpstr>Learning Opportunities</vt:lpstr>
      <vt:lpstr>OSBP Outreach Events</vt:lpstr>
      <vt:lpstr>Miscellaneous Information</vt:lpstr>
      <vt:lpstr>Contact Information &amp; Links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Betts, Robert O. (LARC-B1)</cp:lastModifiedBy>
  <cp:revision>277</cp:revision>
  <cp:lastPrinted>2020-02-13T13:42:10Z</cp:lastPrinted>
  <dcterms:created xsi:type="dcterms:W3CDTF">2018-07-16T01:24:17Z</dcterms:created>
  <dcterms:modified xsi:type="dcterms:W3CDTF">2020-07-16T19:13:29Z</dcterms:modified>
</cp:coreProperties>
</file>