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7" r:id="rId3"/>
    <p:sldId id="258" r:id="rId4"/>
    <p:sldId id="259" r:id="rId5"/>
    <p:sldId id="264" r:id="rId6"/>
    <p:sldId id="329" r:id="rId7"/>
    <p:sldId id="330" r:id="rId8"/>
    <p:sldId id="325" r:id="rId9"/>
    <p:sldId id="326" r:id="rId10"/>
    <p:sldId id="332" r:id="rId11"/>
    <p:sldId id="306" r:id="rId12"/>
    <p:sldId id="288" r:id="rId13"/>
    <p:sldId id="524" r:id="rId14"/>
    <p:sldId id="515" r:id="rId15"/>
    <p:sldId id="517" r:id="rId16"/>
    <p:sldId id="518" r:id="rId17"/>
    <p:sldId id="521" r:id="rId18"/>
    <p:sldId id="522" r:id="rId19"/>
    <p:sldId id="520" r:id="rId20"/>
    <p:sldId id="449" r:id="rId21"/>
    <p:sldId id="523" r:id="rId22"/>
    <p:sldId id="33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54" autoAdjust="0"/>
  </p:normalViewPr>
  <p:slideViewPr>
    <p:cSldViewPr snapToGrid="0">
      <p:cViewPr varScale="1">
        <p:scale>
          <a:sx n="69" d="100"/>
          <a:sy n="69" d="100"/>
        </p:scale>
        <p:origin x="106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.hq.nasa.gov\im\OSBP\OSBP%20(Post%20Mar%202007)\Metrics\FY%202020%20Metrics%20Reports\February%202020\2.06.2020%20October%201%202019%20-%20January%2031%202020%20FY%2020%20Metr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.hq.nasa.gov\im\OSBP\OSBP%20(Post%20Mar%202007)\Metrics\FY%202020%20Metrics%20Reports\February%202020\2.06.2020%20October%201%202019%20-%20January%2031%202020%20FY%2020%20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8-4813-A06B-BCBCEDF40D17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78-4813-A06B-BCBCEDF40D17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8-4813-A06B-BCBCEDF40D17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78-4813-A06B-BCBCEDF40D17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78-4813-A06B-BCBCEDF40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'[2.06.2020 October 1 2019 - January 31 2020 FY 20 Metrics.xlsx]Small Business Goaling'!$G$2,'[2.06.2020 October 1 2019 - January 31 2020 FY 20 Metrics.xlsx]Small Business Goaling'!$K$2,'[2.06.2020 October 1 2019 - January 31 2020 FY 20 Metrics.xlsx]Small Business Goaling'!$O$2,'[2.06.2020 October 1 2019 - January 31 2020 FY 20 Metrics.xlsx]Small Business Goaling'!$S$2,'[2.06.2020 October 1 2019 - January 31 2020 FY 20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'[2.06.2020 October 1 2019 - January 31 2020 FY 20 Metrics.xlsx]Small Business Goaling'!$H$16,'[2.06.2020 October 1 2019 - January 31 2020 FY 20 Metrics.xlsx]Small Business Goaling'!$L$16,'[2.06.2020 October 1 2019 - January 31 2020 FY 20 Metrics.xlsx]Small Business Goaling'!$P$16,'[2.06.2020 October 1 2019 - January 31 2020 FY 20 Metrics.xlsx]Small Business Goaling'!$T$16,'[2.06.2020 October 1 2019 - January 31 2020 FY 20 Metrics.xlsx]Small Business Goaling'!$X$16</c:f>
              <c:numCache>
                <c:formatCode>#,##0.0%</c:formatCode>
                <c:ptCount val="5"/>
                <c:pt idx="0" formatCode="0.00%">
                  <c:v>0.154</c:v>
                </c:pt>
                <c:pt idx="1">
                  <c:v>0.05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78-4813-A06B-BCBCEDF40D17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78-4813-A06B-BCBCEDF40D17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78-4813-A06B-BCBCEDF40D17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78-4813-A06B-BCBCEDF40D17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78-4813-A06B-BCBCEDF40D17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78-4813-A06B-BCBCEDF40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'[2.06.2020 October 1 2019 - January 31 2020 FY 20 Metrics.xlsx]Small Business Goaling'!$G$2,'[2.06.2020 October 1 2019 - January 31 2020 FY 20 Metrics.xlsx]Small Business Goaling'!$K$2,'[2.06.2020 October 1 2019 - January 31 2020 FY 20 Metrics.xlsx]Small Business Goaling'!$O$2,'[2.06.2020 October 1 2019 - January 31 2020 FY 20 Metrics.xlsx]Small Business Goaling'!$S$2,'[2.06.2020 October 1 2019 - January 31 2020 FY 20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'[2.06.2020 October 1 2019 - January 31 2020 FY 20 Metrics.xlsx]Small Business Goaling'!$G$16,'[2.06.2020 October 1 2019 - January 31 2020 FY 20 Metrics.xlsx]Small Business Goaling'!$K$16,'[2.06.2020 October 1 2019 - January 31 2020 FY 20 Metrics.xlsx]Small Business Goaling'!$O$16,'[2.06.2020 October 1 2019 - January 31 2020 FY 20 Metrics.xlsx]Small Business Goaling'!$S$16,'[2.06.2020 October 1 2019 - January 31 2020 FY 20 Metrics.xlsx]Small Business Goaling'!$W$16</c:f>
              <c:numCache>
                <c:formatCode>#,##0.0%</c:formatCode>
                <c:ptCount val="5"/>
                <c:pt idx="0">
                  <c:v>0.17129846589830378</c:v>
                </c:pt>
                <c:pt idx="1">
                  <c:v>7.7260172239740882E-2</c:v>
                </c:pt>
                <c:pt idx="2">
                  <c:v>3.8797178511722007E-2</c:v>
                </c:pt>
                <c:pt idx="3">
                  <c:v>1.069630807777661E-2</c:v>
                </c:pt>
                <c:pt idx="4">
                  <c:v>1.8531398170818933E-2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78-4813-A06B-BCBCEDF40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40-411D-AFB6-7F416D50D5ED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40-411D-AFB6-7F416D50D5ED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40-411D-AFB6-7F416D50D5ED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40-411D-AFB6-7F416D50D5ED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40-411D-AFB6-7F416D50D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'[2.06.2020 October 1 2019 - January 31 2020 FY 20 Metrics.xlsx]Small Business Goaling'!$G$2,'[2.06.2020 October 1 2019 - January 31 2020 FY 20 Metrics.xlsx]Small Business Goaling'!$K$2,'[2.06.2020 October 1 2019 - January 31 2020 FY 20 Metrics.xlsx]Small Business Goaling'!$O$2,'[2.06.2020 October 1 2019 - January 31 2020 FY 20 Metrics.xlsx]Small Business Goaling'!$S$2,'[2.06.2020 October 1 2019 - January 31 2020 FY 20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'[2.06.2020 October 1 2019 - January 31 2020 FY 20 Metrics.xlsx]Small Business Goaling'!$H$10,'[2.06.2020 October 1 2019 - January 31 2020 FY 20 Metrics.xlsx]Small Business Goaling'!$L$10,'[2.06.2020 October 1 2019 - January 31 2020 FY 20 Metrics.xlsx]Small Business Goaling'!$P$10,'[2.06.2020 October 1 2019 - January 31 2020 FY 20 Metrics.xlsx]Small Business Goaling'!$T$10,'[2.06.2020 October 1 2019 - January 31 2020 FY 20 Metrics.xlsx]Small Business Goaling'!$X$10</c:f>
              <c:numCache>
                <c:formatCode>#,##0.0%</c:formatCode>
                <c:ptCount val="5"/>
                <c:pt idx="0" formatCode="0.0%">
                  <c:v>0.375</c:v>
                </c:pt>
                <c:pt idx="1">
                  <c:v>6.6000000000000003E-2</c:v>
                </c:pt>
                <c:pt idx="2">
                  <c:v>0.108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40-411D-AFB6-7F416D50D5ED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40-411D-AFB6-7F416D50D5ED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40-411D-AFB6-7F416D50D5ED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40-411D-AFB6-7F416D50D5ED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40-411D-AFB6-7F416D50D5ED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40-411D-AFB6-7F416D50D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'[2.06.2020 October 1 2019 - January 31 2020 FY 20 Metrics.xlsx]Small Business Goaling'!$G$2,'[2.06.2020 October 1 2019 - January 31 2020 FY 20 Metrics.xlsx]Small Business Goaling'!$K$2,'[2.06.2020 October 1 2019 - January 31 2020 FY 20 Metrics.xlsx]Small Business Goaling'!$O$2,'[2.06.2020 October 1 2019 - January 31 2020 FY 20 Metrics.xlsx]Small Business Goaling'!$S$2,'[2.06.2020 October 1 2019 - January 31 2020 FY 20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'[2.06.2020 October 1 2019 - January 31 2020 FY 20 Metrics.xlsx]Small Business Goaling'!$G$10,'[2.06.2020 October 1 2019 - January 31 2020 FY 20 Metrics.xlsx]Small Business Goaling'!$K$10,'[2.06.2020 October 1 2019 - January 31 2020 FY 20 Metrics.xlsx]Small Business Goaling'!$O$10,'[2.06.2020 October 1 2019 - January 31 2020 FY 20 Metrics.xlsx]Small Business Goaling'!$S$10,'[2.06.2020 October 1 2019 - January 31 2020 FY 20 Metrics.xlsx]Small Business Goaling'!$W$10</c:f>
              <c:numCache>
                <c:formatCode>#,##0.0%</c:formatCode>
                <c:ptCount val="5"/>
                <c:pt idx="0">
                  <c:v>0.54343978422485917</c:v>
                </c:pt>
                <c:pt idx="1">
                  <c:v>0.11921298106344645</c:v>
                </c:pt>
                <c:pt idx="2">
                  <c:v>0.16039049927627133</c:v>
                </c:pt>
                <c:pt idx="3">
                  <c:v>3.4315972793499665E-3</c:v>
                </c:pt>
                <c:pt idx="4">
                  <c:v>2.5652000336320942E-3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340-411D-AFB6-7F416D50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D36E1-7FA4-4977-AEBA-2AE6716EE77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B4B4-9121-4A36-A3BA-23A65840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8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DC63-BDC9-41A4-9B45-9E5E2607B19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DC63-BDC9-41A4-9B45-9E5E2607B19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6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7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8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B285-87D9-454F-8CB1-AD307DD70F3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A83E-EF49-4552-B15F-CA171207382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025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82C0-D3E5-499B-A12E-B26D6A4F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962D4-1FB0-4548-A0C7-7E3336AA7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2D727-973F-4B97-B187-A73F08EB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16D7-8565-4607-ACB6-365A0CF6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2D70-BBB5-4FD7-8863-9FBAB9D5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7A49-0D0D-4F45-8AA7-CC8D6549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1E42B-4434-486A-87D6-FB02636EE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3704-8119-4555-83C1-537CC66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02A1E-47B2-4BB1-BC15-2416BEF7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8E990-62DF-4B6B-8A16-0043EA26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DF68D-ED96-45A2-AC84-2D4214B9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6B72C-B9A5-402A-8A7F-2F552540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D2CC-11F2-4065-B6CF-A8FC44C2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C231A-2A60-4CC8-8EB9-13A08F97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ED2FC-D52F-42E2-B8D8-C3757A7C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8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4512" y="0"/>
            <a:ext cx="1371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3728DD-7FB0-A34E-9BCE-6FEFF0417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860" y="0"/>
            <a:ext cx="523875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5846C5-2029-F742-B4D9-014B0D1C47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3838" y="-9712"/>
            <a:ext cx="9517274" cy="59955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4903D4AB-90EB-4866-B26F-17203CA89ADA}" type="datetime1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9" y="6422339"/>
            <a:ext cx="2743200" cy="365125"/>
          </a:xfrm>
        </p:spPr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2888" y="2930504"/>
            <a:ext cx="4907929" cy="44094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 userDrawn="1"/>
        </p:nvGrpSpPr>
        <p:grpSpPr>
          <a:xfrm>
            <a:off x="4097190" y="855425"/>
            <a:ext cx="4932340" cy="2120900"/>
            <a:chOff x="3761206" y="725010"/>
            <a:chExt cx="4932340" cy="2120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89050" y="304799"/>
            <a:ext cx="2769575" cy="8404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750312" y="4071620"/>
            <a:ext cx="5797548" cy="401479"/>
          </a:xfrm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154550" y="6075666"/>
            <a:ext cx="2755900" cy="336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79617" y="5797540"/>
            <a:ext cx="8382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9FE87E-07CF-5C43-9CE5-C09BF837D13E}"/>
              </a:ext>
            </a:extLst>
          </p:cNvPr>
          <p:cNvSpPr txBox="1"/>
          <p:nvPr userDrawn="1"/>
        </p:nvSpPr>
        <p:spPr>
          <a:xfrm>
            <a:off x="13327582" y="183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D16D5A7-05EB-AB47-8124-AE4D2B36F0E3}"/>
              </a:ext>
            </a:extLst>
          </p:cNvPr>
          <p:cNvSpPr txBox="1">
            <a:spLocks/>
          </p:cNvSpPr>
          <p:nvPr userDrawn="1"/>
        </p:nvSpPr>
        <p:spPr>
          <a:xfrm>
            <a:off x="1481652" y="6407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</a:p>
        </p:txBody>
      </p:sp>
    </p:spTree>
    <p:extLst>
      <p:ext uri="{BB962C8B-B14F-4D97-AF65-F5344CB8AC3E}">
        <p14:creationId xmlns:p14="http://schemas.microsoft.com/office/powerpoint/2010/main" val="17572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75360" y="1988820"/>
            <a:ext cx="10256520" cy="1271588"/>
          </a:xfrm>
        </p:spPr>
        <p:txBody>
          <a:bodyPr lIns="0" tIns="0" rIns="0" bIns="0" anchor="ctr"/>
          <a:lstStyle>
            <a:lvl1pPr algn="ctr">
              <a:defRPr sz="2880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5360" y="3840480"/>
            <a:ext cx="10256520" cy="1410177"/>
          </a:xfrm>
        </p:spPr>
        <p:txBody>
          <a:bodyPr lIns="0" tIns="0" rIns="0" bIns="0" anchor="ctr"/>
          <a:lstStyle>
            <a:lvl1pPr algn="ctr">
              <a:buNone/>
              <a:defRPr sz="2520" b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6CB0E824-E3ED-4E88-B127-02A3FB14949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60960" y="6446520"/>
            <a:ext cx="7772400" cy="364332"/>
          </a:xfrm>
        </p:spPr>
        <p:txBody>
          <a:bodyPr/>
          <a:lstStyle>
            <a:lvl1pPr algn="l">
              <a:defRPr sz="108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7353E-FE13-4503-8B22-CA7B6A6AE2D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938784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B3AA90-FBE7-4C78-B20E-35290B6E9FE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0814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8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BE8CA3C2-A8F8-409A-9398-AB1605006AC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B970F-AD9F-4145-B082-02415D1A41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64" y="644366"/>
            <a:ext cx="12192000" cy="414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45268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4406265"/>
            <a:ext cx="10363200" cy="1363028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930" y="2906078"/>
            <a:ext cx="103632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475FD0-ADAC-4A8E-B6B8-66D98FA234EF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3AFC5D07-F176-4A40-9608-AB6089D4E8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0248"/>
            <a:ext cx="509016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0" y="1980248"/>
            <a:ext cx="509016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34A3A8-C612-4579-A0C7-3A012FAE495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86623538-CEC2-47D1-8F19-C571D02012C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478"/>
            <a:ext cx="5387340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558"/>
            <a:ext cx="5387340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56" y="1534478"/>
            <a:ext cx="5389244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56" y="2174558"/>
            <a:ext cx="5389244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650F20D-D80A-4546-9D3A-0817B20F30E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C704AC2F-1B86-49FF-A2C7-EB247DAAB9E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9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8E09C56-1EAD-4AEB-B23A-FADF95AE3D6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F49EA02B-9F32-4544-9CB8-5B9373808A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60EF62-4957-4C3E-8093-96344E26939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DA32B244-A9DD-40D7-9D3A-D2F5B93FEF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B34A-78A1-4E2B-981C-CB2FA935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308F-43A3-4AF9-8E65-2B20B453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C22DF-6AEE-4600-9F06-1887926D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CC25-D074-4565-B94C-956085AD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D461-276C-4960-974F-9D6DC818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2892"/>
            <a:ext cx="4011930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1" y="272892"/>
            <a:ext cx="6816090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465"/>
            <a:ext cx="4011930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DC14849-593B-471C-BC68-919AE4B00FD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60973F0A-5CD7-454F-A4E0-3A09DEB7ED4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70" y="4800600"/>
            <a:ext cx="73152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70" y="612934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70" y="5367814"/>
            <a:ext cx="73152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8220232-8C0A-4C7A-AF71-03D718E3AD9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DB54150C-AA34-4568-A716-3401F5BE67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5BFD19-73E0-4C14-9B59-8A0FECAD82F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D7D0EAE7-E7CB-47E5-B930-2E1900192D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8648"/>
            <a:ext cx="2590800" cy="54878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8648"/>
            <a:ext cx="7589520" cy="5487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93323-54B6-459D-A5DB-6A89BDE8775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479280" y="6515100"/>
            <a:ext cx="2543176" cy="2100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1286223D-91D6-4841-A19D-2CDD72427E4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108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F2F8-554F-488F-9142-78305C4B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63D3E-F3BD-4B44-A10D-02CFF384C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D724-73F7-43AC-B22C-59C8D217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DB3D-FF2A-4496-80D3-B8998762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E1EF8-F097-41A3-91A7-31CC975D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19ED-BE4B-4C14-BA37-C3D1B09A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D5B69-D0ED-414A-8770-0957FF619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0112C-F80A-46B9-9CD1-1F24AABA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9F9B9-C394-42F6-B2FE-1A2F90C5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63DE8-FF48-4B7A-8A8D-1B23DA9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E27FD-4002-443D-BE92-644BD33E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74D6-B7F0-4A0D-BABB-1FF09D8B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589E-5781-4D26-854E-28BF4B317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C7AA0-6F1F-471F-843C-90A2C4F9C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489EC-EE9B-4504-B94D-0D10EF1D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CA7B4-402A-4C4F-B0C8-EF232C668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1EEB5-4C9C-4E91-A93A-9CAD9488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3BB47-2ACB-4962-AE37-AC3ADCBB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26927-D57C-4430-A221-D86A13EF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E45C-ADA6-4545-9B6D-DDDAE26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6AB41-D463-4CA4-B812-5547EDAA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B6CEA-5735-4435-BFEC-C9BE515A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5C8C0-DA77-4B82-8E7B-17A85C25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9F2A4-1E26-4A1F-9CA2-00A9A120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700F6-1218-45BC-BA07-0B030417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C6B72-71AE-4939-980C-47F5D7B0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4279-B122-4721-884F-6E9C97AE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859D-4825-444A-B847-3649F738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A574C-6085-4413-B1C1-9425BF28B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E44C1-5BF3-4BA6-935E-B9FFCAB5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9FF9E-D2D8-433B-A5B2-72FAE8AB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4D031-6455-42BA-8583-E63B4F3D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78AC-2DC6-4EA3-9C32-2D56B78B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C14BD-0476-45F3-80A0-5D58916FB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A05D5-B733-4E79-9291-37F6EE08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F1CCA-C5AF-41B8-8A42-DC0EEF29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4D75-D0EA-4FA6-B3AE-D46BCDE4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C9518-954A-4329-88EF-5E6EBE9C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C75A1-3CBE-4144-BE74-84FCD870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5CC6C-77C4-48B9-9427-85CCA5DF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1FF8-54A8-4D86-92F9-A421A142A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8EE8-1692-45DE-ABBD-92F1BD03143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D50E-F702-41F7-A338-4D11C5594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4B8E-3C87-47D7-8F8B-0E67A5195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8805-E6A4-476D-97AB-316613E03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473198-8EB4-4564-8CF8-614E8A90386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0" y="6377940"/>
            <a:ext cx="12192000" cy="4800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 dirty="0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FA18A459-B164-4058-8ED5-224B43C825D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52400" y="137160"/>
            <a:ext cx="1042416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BAA1B175-627B-4D96-ACA2-2EC9780EA8F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52400" y="822960"/>
            <a:ext cx="1188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F65D523-CE1D-4D5D-A27E-A440E40FD42A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52400" y="6433157"/>
            <a:ext cx="7772400" cy="364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 b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20">
          <a:solidFill>
            <a:srgbClr val="002060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20">
          <a:solidFill>
            <a:srgbClr val="00206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20">
          <a:solidFill>
            <a:srgbClr val="00206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20">
          <a:solidFill>
            <a:srgbClr val="00206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20">
          <a:solidFill>
            <a:srgbClr val="002060"/>
          </a:solidFill>
          <a:latin typeface="Arial" charset="0"/>
          <a:ea typeface="MS PGothic" pitchFamily="34" charset="-128"/>
          <a:cs typeface="Arial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668655" indent="-25717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ir.nasa.gov/" TargetMode="External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technology.nasa.gov/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a.gov/partnerships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vendors.nvdb.nasa.gov/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www.osbp.nasa.gov/" TargetMode="External"/><Relationship Id="rId9" Type="http://schemas.openxmlformats.org/officeDocument/2006/relationships/hyperlink" Target="https://issuu.com/nasalangley/docs/2019_nasa_langley_annual_report?fr=sYTQ0MzUxMjgxN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it.ly/OSBPwebina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D8F04B-6EEA-4E1A-AB34-FBB3905AB9B4}"/>
              </a:ext>
            </a:extLst>
          </p:cNvPr>
          <p:cNvSpPr txBox="1"/>
          <p:nvPr/>
        </p:nvSpPr>
        <p:spPr>
          <a:xfrm>
            <a:off x="4572000" y="632211"/>
            <a:ext cx="62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Langley Contractor Steering Council (LCSC)</a:t>
            </a:r>
          </a:p>
          <a:p>
            <a:endParaRPr lang="en-US" sz="2400" dirty="0"/>
          </a:p>
          <a:p>
            <a:pPr algn="ctr"/>
            <a:r>
              <a:rPr lang="en-US" sz="2400" dirty="0"/>
              <a:t>February 20,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B12DF-3733-40EC-8D7B-26570FAF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27114"/>
            <a:ext cx="285750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65C228-5F80-4243-8E49-ADC5EEC2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102779"/>
            <a:ext cx="4191000" cy="3032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898C45-250D-4467-A691-826C397E7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1" y="4268967"/>
            <a:ext cx="4191000" cy="233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1E3BA-07A3-4C02-8DF4-A326421E0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46" y="3618751"/>
            <a:ext cx="4154309" cy="23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101" y="296631"/>
            <a:ext cx="8682087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Outreach Events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01" y="1283855"/>
            <a:ext cx="8620600" cy="513848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NASA Engagement Forum &amp; SB Symposium at CIAA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Charlotte, NC – February 26-27, 2020 </a:t>
            </a:r>
            <a:r>
              <a:rPr lang="en-US" sz="2400" dirty="0">
                <a:solidFill>
                  <a:srgbClr val="FF0000"/>
                </a:solidFill>
              </a:rPr>
              <a:t>(18 Universities registered)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 Society of American Military Engineers (SAME) Small Business Outreach and Industry Day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Renaissance Hotel, Portsmouth, VA – March 19-20, 2020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Countdown to Success Supplier Summit and STEM Experience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Charleston, SC – March 25,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USCG Command, Control and Communications Engineering Center (C3CEN) Industry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Doubletree Hotel, Norfolk Airport – April 2,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NASA HBCU/MSI Technology Infusion Road Tour at Morgan State University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Baltimore, MD – April 21-22,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National Veterans Small Business Coalition (VETS 20)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San Antonio, TX – May 26-29,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Northwest Aerospace Defense Conference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Seattle, WA – June 11,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NASA KSC Business Expo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Port Canaveral, FL – October 7,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126" y="258618"/>
            <a:ext cx="8623746" cy="1246909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NASA Langley Research Center</a:t>
            </a:r>
            <a:b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349977"/>
            <a:ext cx="8229600" cy="4489170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</a:br>
            <a:r>
              <a:rPr lang="en-US" altLang="en-US" sz="20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algn="ctr">
              <a:spcBef>
                <a:spcPts val="0"/>
              </a:spcBef>
            </a:pPr>
            <a:r>
              <a:rPr lang="en-US" altLang="en-US" sz="16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algn="ctr">
              <a:spcBef>
                <a:spcPts val="300"/>
              </a:spcBef>
            </a:pPr>
            <a:r>
              <a:rPr lang="en-US" altLang="en-US" sz="1600" dirty="0">
                <a:latin typeface="Franklin Gothic Book" panose="020B0503020102020204" pitchFamily="34" charset="0"/>
              </a:rPr>
              <a:t>Tel: (757) 864-6074</a:t>
            </a:r>
          </a:p>
          <a:p>
            <a:pPr algn="ctr">
              <a:spcBef>
                <a:spcPts val="300"/>
              </a:spcBef>
            </a:pPr>
            <a:r>
              <a:rPr lang="en-US" sz="16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6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6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6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algn="ctr"/>
            <a:endParaRPr lang="en-US" altLang="en-US" sz="1600" b="1" kern="0" dirty="0">
              <a:solidFill>
                <a:prstClr val="black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en-US" sz="16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6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www.osbp.nasa.gov</a:t>
            </a:r>
            <a:endParaRPr lang="en-US" altLang="en-US" sz="16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sz="16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Vendor Database: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5"/>
              </a:rPr>
              <a:t>https://vendors.nvdb.nasa.gov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NASA Partnerships: </a:t>
            </a:r>
            <a:r>
              <a:rPr lang="en-US" sz="1600" dirty="0">
                <a:latin typeface="Franklin Gothic Medium" panose="020B0603020102020204" pitchFamily="34" charset="0"/>
                <a:hlinkClick r:id="rId6"/>
              </a:rPr>
              <a:t>www.nasa.gov/partnerships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NASA Tech Transfer: 	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7"/>
              </a:rPr>
              <a:t>http://technology.nasa.gov</a:t>
            </a:r>
            <a:endParaRPr lang="en-US" sz="16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8"/>
              </a:rPr>
              <a:t>www.sbir.nasa.gov</a:t>
            </a:r>
            <a:endParaRPr lang="en-US" sz="16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2019 NASA Langley Research Center Annual Report: </a:t>
            </a:r>
            <a:r>
              <a:rPr lang="en-US" sz="1600" dirty="0">
                <a:latin typeface="Franklin Gothic Medium" panose="020B0603020102020204" pitchFamily="34" charset="0"/>
                <a:hlinkClick r:id="rId9"/>
              </a:rPr>
              <a:t>https://issuu.com/nasalangley/docs/2019_nasa_langley_annual_report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pPr algn="ctr"/>
            <a:endParaRPr lang="en-US" sz="1600" dirty="0">
              <a:latin typeface="Franklin Gothic Medium" panose="020B0603020102020204" pitchFamily="34" charset="0"/>
            </a:endParaRPr>
          </a:p>
        </p:txBody>
      </p:sp>
      <p:pic>
        <p:nvPicPr>
          <p:cNvPr id="7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36" y="5934209"/>
            <a:ext cx="488129" cy="5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80" y="5926844"/>
            <a:ext cx="488129" cy="5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55" y="5906364"/>
            <a:ext cx="679543" cy="5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/>
          </p:cNvSpPr>
          <p:nvPr/>
        </p:nvSpPr>
        <p:spPr bwMode="auto">
          <a:xfrm>
            <a:off x="5495221" y="6549242"/>
            <a:ext cx="1229570" cy="2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prstClr val="black"/>
                </a:solidFill>
                <a:latin typeface="Gadugi" panose="020B0502040204020203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@</a:t>
            </a:r>
            <a:r>
              <a:rPr lang="en-US" altLang="en-US" sz="12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NASA_OSBP</a:t>
            </a:r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3402691" y="6519948"/>
            <a:ext cx="1511646" cy="2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NASASmallBusiness</a:t>
            </a:r>
          </a:p>
        </p:txBody>
      </p:sp>
      <p:sp>
        <p:nvSpPr>
          <p:cNvPr id="13" name="Rectangle 15"/>
          <p:cNvSpPr>
            <a:spLocks/>
          </p:cNvSpPr>
          <p:nvPr/>
        </p:nvSpPr>
        <p:spPr bwMode="auto">
          <a:xfrm>
            <a:off x="7305675" y="6510314"/>
            <a:ext cx="1841500" cy="2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NASAOSBP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01F6-8B24-4E66-AE51-8955D312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NASA SBIR/STTR Phase 1 – Kim Cannon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9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B45B5-1134-994E-B72F-9C21BE466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8287" y="6048238"/>
            <a:ext cx="846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Kim Cannon       |       NASA SBIR/STTR Brief Program Overview       |      February 20,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287" y="5577029"/>
            <a:ext cx="84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HelveticaNeue" panose="00000400000000000000" pitchFamily="2" charset="0"/>
                <a:cs typeface="Arial" charset="0"/>
              </a:rPr>
              <a:t>Small Business Innovation Research              Small Business Technology Transfer</a:t>
            </a:r>
          </a:p>
        </p:txBody>
      </p:sp>
    </p:spTree>
    <p:extLst>
      <p:ext uri="{BB962C8B-B14F-4D97-AF65-F5344CB8AC3E}">
        <p14:creationId xmlns:p14="http://schemas.microsoft.com/office/powerpoint/2010/main" val="404710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796-2732-4814-9193-04F880AF93B5}" type="slidenum">
              <a:rPr lang="en-US" altLang="en-US" smtClean="0">
                <a:cs typeface="Arial" panose="020B0604020202020204" pitchFamily="34" charset="0"/>
              </a:rPr>
              <a:pPr/>
              <a:t>14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2" name="AutoShape 10" descr="Image result for best color combinations for presentati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2960" y="6407405"/>
            <a:ext cx="482184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to sbir.nasa.gov/guide for details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974402-9886-426F-8D79-E6C876FFD6E0}"/>
              </a:ext>
            </a:extLst>
          </p:cNvPr>
          <p:cNvSpPr txBox="1">
            <a:spLocks/>
          </p:cNvSpPr>
          <p:nvPr/>
        </p:nvSpPr>
        <p:spPr>
          <a:xfrm>
            <a:off x="1821450" y="0"/>
            <a:ext cx="7886700" cy="65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SBIR/STTR Program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676D7-AFB3-4A33-ACA7-FC3BFE88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88" t="15721" r="15822" b="14608"/>
          <a:stretch/>
        </p:blipFill>
        <p:spPr>
          <a:xfrm>
            <a:off x="2382981" y="1052187"/>
            <a:ext cx="7426038" cy="49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796-2732-4814-9193-04F880AF93B5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15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8AD91C-F490-4D33-BB95-2126DA9B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50" y="0"/>
            <a:ext cx="7886700" cy="6572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about NASA’s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646CF-0785-44A1-AF83-30F69F5DCA98}"/>
              </a:ext>
            </a:extLst>
          </p:cNvPr>
          <p:cNvSpPr txBox="1"/>
          <p:nvPr/>
        </p:nvSpPr>
        <p:spPr>
          <a:xfrm>
            <a:off x="1821451" y="842259"/>
            <a:ext cx="74745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NASA’s research subtopics are organized by “Focus Areas” that group interests and related technologies.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Identify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 the Area(s) closest to your innovation/idea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Go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to our website to research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Prepare to write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 a proposal tailored to NASA’s needs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49D6A4-161E-4C63-AD18-1ECB87ACE312}"/>
              </a:ext>
            </a:extLst>
          </p:cNvPr>
          <p:cNvGraphicFramePr>
            <a:graphicFrameLocks noGrp="1"/>
          </p:cNvGraphicFramePr>
          <p:nvPr/>
        </p:nvGraphicFramePr>
        <p:xfrm>
          <a:off x="1821451" y="3109051"/>
          <a:ext cx="8775349" cy="292608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2558886">
                  <a:extLst>
                    <a:ext uri="{9D8B030D-6E8A-4147-A177-3AD203B41FA5}">
                      <a16:colId xmlns:a16="http://schemas.microsoft.com/office/drawing/2014/main" val="2238706056"/>
                    </a:ext>
                  </a:extLst>
                </a:gridCol>
                <a:gridCol w="2993156">
                  <a:extLst>
                    <a:ext uri="{9D8B030D-6E8A-4147-A177-3AD203B41FA5}">
                      <a16:colId xmlns:a16="http://schemas.microsoft.com/office/drawing/2014/main" val="1273362927"/>
                    </a:ext>
                  </a:extLst>
                </a:gridCol>
                <a:gridCol w="3223307">
                  <a:extLst>
                    <a:ext uri="{9D8B030D-6E8A-4147-A177-3AD203B41FA5}">
                      <a16:colId xmlns:a16="http://schemas.microsoft.com/office/drawing/2014/main" val="2297478272"/>
                    </a:ext>
                  </a:extLst>
                </a:gridCol>
              </a:tblGrid>
              <a:tr h="233684"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In-Space Propulsion Technologies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9: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Sensors, Detectors and Instruments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17: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Thermal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Management Systems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26150"/>
                  </a:ext>
                </a:extLst>
              </a:tr>
              <a:tr h="2336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2: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Power Energy and Storage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10: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Advanced Telescope Technologies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18: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 Vehicle Technology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14827"/>
                  </a:ext>
                </a:extLst>
              </a:tr>
              <a:tr h="389474"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3: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Autonomous Systems for Space Exploration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11: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Spacecraft and Platform Subsystems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19: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Integrated Flight Systems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00580"/>
                  </a:ext>
                </a:extLst>
              </a:tr>
              <a:tr h="389474"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4: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Robotic Systems for Space Exploration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12: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Entry,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Descent and Landing Systems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20: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Airspace Operations and Safety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87296"/>
                  </a:ext>
                </a:extLst>
              </a:tr>
              <a:tr h="233684"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5: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Communications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and Navigation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13: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Technologies for Science Data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21: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Small Spacecraft Technologies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54049"/>
                  </a:ext>
                </a:extLst>
              </a:tr>
              <a:tr h="389474"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6: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Life Support and Habitation Systems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14: 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On-Orbit Servicing, Assembly, and Manufacturing (OSAM)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22: 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Low Earth Orbit Platform Utilization and Microgravity Research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76294"/>
                  </a:ext>
                </a:extLst>
              </a:tr>
              <a:tr h="389474"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7: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Human Research and Health Maintenance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15: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Materials, Materials Research, Structures, and  Assembly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23: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Digital Transformation for Aerospace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49037"/>
                  </a:ext>
                </a:extLst>
              </a:tr>
              <a:tr h="2336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8: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In-Situ Resource Utilization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FA 16: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Ground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and Launch Processing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403225">
                        <a:buFont typeface="+mj-lt"/>
                        <a:buNone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FA 24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: Dust Mitigation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203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8D813CD-C5B2-4681-9CB7-DBADD7CB01C9}"/>
              </a:ext>
            </a:extLst>
          </p:cNvPr>
          <p:cNvSpPr txBox="1"/>
          <p:nvPr/>
        </p:nvSpPr>
        <p:spPr>
          <a:xfrm>
            <a:off x="1708325" y="6369384"/>
            <a:ext cx="354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ＭＳ Ｐゴシック" charset="-128"/>
              </a:rPr>
              <a:t>https://sbir.nasa.gov/solicitations </a:t>
            </a:r>
          </a:p>
        </p:txBody>
      </p:sp>
    </p:spTree>
    <p:extLst>
      <p:ext uri="{BB962C8B-B14F-4D97-AF65-F5344CB8AC3E}">
        <p14:creationId xmlns:p14="http://schemas.microsoft.com/office/powerpoint/2010/main" val="233519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796-2732-4814-9193-04F880AF93B5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16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8AD91C-F490-4D33-BB95-2126DA9B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50" y="0"/>
            <a:ext cx="7886700" cy="6572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646CF-0785-44A1-AF83-30F69F5DCA98}"/>
              </a:ext>
            </a:extLst>
          </p:cNvPr>
          <p:cNvSpPr txBox="1"/>
          <p:nvPr/>
        </p:nvSpPr>
        <p:spPr>
          <a:xfrm>
            <a:off x="1821451" y="842260"/>
            <a:ext cx="7725321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SBIR/STTR Phase II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Feb 5, 2019:  2019 SBIR/STTR Solicitation was released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Feb 18, 2020:  2019 SBIR Phase II Proposals are due</a:t>
            </a:r>
          </a:p>
          <a:p>
            <a:pPr marL="742950" lvl="1" indent="-285750"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LaRC is responsible for 53 SBIR Phase I awards.  There were 316 total awards.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May 14:  2019 SBIR Phase II Selections will be announced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Sept 21:  2019 STTR Phase II Proposals are due</a:t>
            </a:r>
          </a:p>
          <a:p>
            <a:pPr marL="742950" lvl="1" indent="-285750"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LaRC is responsible for 7 STTR Phase I awards.  There were 48 total awards.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Nov 24:  2019 STTR Phase II Selections will be announced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SBIR/STTR Phase 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Jan 21:  2020 SBIR/STTR Solicitation was released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March 20:  2020 SBIR/STTR Phase I Proposals are due</a:t>
            </a:r>
          </a:p>
          <a:p>
            <a:pPr marL="742950" lvl="1" indent="-285750"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The SBIR/STTR program received over 1,600 2019 Phase I proposals.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June 10:  2020 SBIR/STTR Phase I Selections will be announced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813CD-C5B2-4681-9CB7-DBADD7CB01C9}"/>
              </a:ext>
            </a:extLst>
          </p:cNvPr>
          <p:cNvSpPr txBox="1"/>
          <p:nvPr/>
        </p:nvSpPr>
        <p:spPr>
          <a:xfrm>
            <a:off x="1708325" y="6369384"/>
            <a:ext cx="354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ＭＳ Ｐゴシック" charset="-128"/>
              </a:rPr>
              <a:t>https://sbir.nasa.gov/solicitations </a:t>
            </a:r>
          </a:p>
        </p:txBody>
      </p:sp>
    </p:spTree>
    <p:extLst>
      <p:ext uri="{BB962C8B-B14F-4D97-AF65-F5344CB8AC3E}">
        <p14:creationId xmlns:p14="http://schemas.microsoft.com/office/powerpoint/2010/main" val="2484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796-2732-4814-9193-04F880AF93B5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17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8AD91C-F490-4D33-BB95-2126DA9B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50" y="0"/>
            <a:ext cx="7886700" cy="6572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646CF-0785-44A1-AF83-30F69F5DCA98}"/>
              </a:ext>
            </a:extLst>
          </p:cNvPr>
          <p:cNvSpPr txBox="1"/>
          <p:nvPr/>
        </p:nvSpPr>
        <p:spPr>
          <a:xfrm>
            <a:off x="1821451" y="842259"/>
            <a:ext cx="747454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Civilian Commercial Readiness Pilot Program (CCRPP)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The SBIR Program will match between $500K and $1M on 2010-2015 Phase II awards for an additional two-year award.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Dec 16, 2019:  2020 CCRPP Proposals  were due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Mar 20, 2020:  2020 CCRPP Selections will be announced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Lunar Sequential Phase II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Eligible companies were invited to submit proposals to support the Agency’s ability to land humans on the moon in 2024 and support a sustainable presence there by 2029, with an elevated award value from $2.5-5M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Jan 31:  2020 Lunar Sequential White Papers were due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May 25:  2020 Lunar Sequential Proposals are due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rPr>
              <a:t>July 1:  2020 Lunar Sequential Selections will be announced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813CD-C5B2-4681-9CB7-DBADD7CB01C9}"/>
              </a:ext>
            </a:extLst>
          </p:cNvPr>
          <p:cNvSpPr txBox="1"/>
          <p:nvPr/>
        </p:nvSpPr>
        <p:spPr>
          <a:xfrm>
            <a:off x="1708325" y="6369384"/>
            <a:ext cx="354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charset="-128"/>
                <a:cs typeface="ＭＳ Ｐゴシック" charset="-128"/>
              </a:rPr>
              <a:t>https://sbir.nasa.gov/solicitations </a:t>
            </a:r>
          </a:p>
        </p:txBody>
      </p:sp>
    </p:spTree>
    <p:extLst>
      <p:ext uri="{BB962C8B-B14F-4D97-AF65-F5344CB8AC3E}">
        <p14:creationId xmlns:p14="http://schemas.microsoft.com/office/powerpoint/2010/main" val="190259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9099" y="0"/>
            <a:ext cx="8481701" cy="64948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and let’s innovate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796-2732-4814-9193-04F880AF93B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4" name="Content Placeholder 14"/>
          <p:cNvSpPr txBox="1">
            <a:spLocks/>
          </p:cNvSpPr>
          <p:nvPr/>
        </p:nvSpPr>
        <p:spPr>
          <a:xfrm>
            <a:off x="1971041" y="1812549"/>
            <a:ext cx="8239758" cy="37415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Website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www.sbir.nasa.gov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Sign up for our Newsletter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https://sbir.nasa.gov/info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NASA Help Desk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301.937.0888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6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3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84801-B311-4ED8-BACD-ADEFC4496E11}"/>
              </a:ext>
            </a:extLst>
          </p:cNvPr>
          <p:cNvSpPr txBox="1"/>
          <p:nvPr/>
        </p:nvSpPr>
        <p:spPr>
          <a:xfrm>
            <a:off x="834044" y="1299466"/>
            <a:ext cx="116902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Welcome</a:t>
            </a:r>
          </a:p>
          <a:p>
            <a:pPr algn="ctr"/>
            <a:endParaRPr lang="en-US" sz="2400" dirty="0"/>
          </a:p>
          <a:p>
            <a:pPr algn="just"/>
            <a:r>
              <a:rPr lang="en-US" sz="2200" dirty="0"/>
              <a:t>Good afternoon.  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Happy President’s Day!  Hope you enjoyed the long weekend, it’s the last one for awhile.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Before we get started, I’d like to see if VASBA has anything they’d like to share. 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Does anyone have anything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80CE-72B1-4004-AC51-DF18A1CA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Active Shooter Training</a:t>
            </a:r>
          </a:p>
        </p:txBody>
      </p:sp>
    </p:spTree>
    <p:extLst>
      <p:ext uri="{BB962C8B-B14F-4D97-AF65-F5344CB8AC3E}">
        <p14:creationId xmlns:p14="http://schemas.microsoft.com/office/powerpoint/2010/main" val="357569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6688-A866-45A4-9099-482041A0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700"/>
            <a:ext cx="10515600" cy="4025900"/>
          </a:xfrm>
        </p:spPr>
        <p:txBody>
          <a:bodyPr>
            <a:noAutofit/>
          </a:bodyPr>
          <a:lstStyle/>
          <a:p>
            <a:r>
              <a:rPr lang="en-US" dirty="0"/>
              <a:t>Thanks for coming out today!</a:t>
            </a:r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r>
              <a:rPr lang="en-US" sz="36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31EF-72D1-481A-AD57-679957A2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292100"/>
            <a:ext cx="9999870" cy="599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LCSC Meeting Agenda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Welcome and announcements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Small Business Update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NASA SBIR/STTR Phase 1 – Kim Cannon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Active Shooter Response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Closing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009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A60B5-6ACE-3445-8422-0B03E45AE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" y="3099816"/>
            <a:ext cx="10122414" cy="2249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7ADDB6-6D1F-A741-88C3-0518F84464AD}"/>
              </a:ext>
            </a:extLst>
          </p:cNvPr>
          <p:cNvSpPr txBox="1"/>
          <p:nvPr/>
        </p:nvSpPr>
        <p:spPr>
          <a:xfrm>
            <a:off x="3434982" y="4125646"/>
            <a:ext cx="4919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LCSC Small Business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4ACE0-7FBB-9543-9653-F5FFBFFEDEB9}"/>
              </a:ext>
            </a:extLst>
          </p:cNvPr>
          <p:cNvSpPr txBox="1"/>
          <p:nvPr/>
        </p:nvSpPr>
        <p:spPr>
          <a:xfrm>
            <a:off x="8354437" y="5513296"/>
            <a:ext cx="325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Robert Betts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Langley Research Center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Small Business Specialist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February 20,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BEE0A14-3B7B-40FA-AD6B-89DF6DE99526}" type="slidenum">
              <a:rPr lang="en-US" altLang="en-US" sz="1000">
                <a:solidFill>
                  <a:schemeClr val="bg1"/>
                </a:solidFill>
                <a:latin typeface="Arial" pitchFamily="34" charset="0"/>
              </a:rPr>
              <a:pPr eaLnBrk="1" hangingPunct="1"/>
              <a:t>5</a:t>
            </a:fld>
            <a:endParaRPr lang="en-US" altLang="en-US" sz="1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41192"/>
            <a:ext cx="8229600" cy="824285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January FY20</a:t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2000" dirty="0"/>
            </a:b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Data generated February</a:t>
            </a:r>
            <a:r>
              <a:rPr lang="en-US" altLang="en-US" sz="1300" dirty="0">
                <a:solidFill>
                  <a:srgbClr val="FFFFFF"/>
                </a:solidFill>
                <a:ea typeface="Arial Narrow" pitchFamily="34" charset="0"/>
              </a:rPr>
              <a:t> 6, 2020 </a:t>
            </a: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from FPDS-NG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1448BEF-9A2D-456C-AD0B-6B791EA51C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1850" y="1234751"/>
          <a:ext cx="3486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3486054" imgH="1676536" progId="Excel.Sheet.12">
                  <p:embed/>
                </p:oleObj>
              </mc:Choice>
              <mc:Fallback>
                <p:oleObj name="Worksheet" r:id="rId4" imgW="3486054" imgH="167653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1448BEF-9A2D-456C-AD0B-6B791EA51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1850" y="1234751"/>
                        <a:ext cx="348615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1887008" y="2183363"/>
          <a:ext cx="8417984" cy="451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945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BEE0A14-3B7B-40FA-AD6B-89DF6DE99526}" type="slidenum">
              <a:rPr lang="en-US" altLang="en-US" sz="1000">
                <a:solidFill>
                  <a:schemeClr val="bg1"/>
                </a:solidFill>
                <a:latin typeface="Arial" pitchFamily="34" charset="0"/>
              </a:rPr>
              <a:pPr eaLnBrk="1" hangingPunct="1"/>
              <a:t>6</a:t>
            </a:fld>
            <a:endParaRPr lang="en-US" altLang="en-US" sz="1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41192"/>
            <a:ext cx="8229600" cy="824285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LaRC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January FY20</a:t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2000" dirty="0"/>
            </a:b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Data generated February</a:t>
            </a:r>
            <a:r>
              <a:rPr lang="en-US" altLang="en-US" sz="1300" dirty="0">
                <a:solidFill>
                  <a:srgbClr val="FFFFFF"/>
                </a:solidFill>
                <a:ea typeface="Arial Narrow" pitchFamily="34" charset="0"/>
              </a:rPr>
              <a:t> 6, 2020 </a:t>
            </a: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from FPDS-NG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F5EC64A-941B-4DED-96CD-B05CD611C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1850" y="1228531"/>
          <a:ext cx="3486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3486054" imgH="1676536" progId="Excel.Sheet.12">
                  <p:embed/>
                </p:oleObj>
              </mc:Choice>
              <mc:Fallback>
                <p:oleObj name="Worksheet" r:id="rId4" imgW="3486054" imgH="167653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F5EC64A-941B-4DED-96CD-B05CD611C3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1850" y="1228531"/>
                        <a:ext cx="348615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2051848" y="2177143"/>
          <a:ext cx="8088304" cy="45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192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63142"/>
            <a:ext cx="7981950" cy="596147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sz="2400" dirty="0">
              <a:sym typeface="Helvetica Neue" charset="0"/>
            </a:endParaRPr>
          </a:p>
          <a:p>
            <a:pPr algn="ctr">
              <a:defRPr/>
            </a:pPr>
            <a:endParaRPr lang="en-US" sz="2400" dirty="0">
              <a:sym typeface="Helvetica Neu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5148-782F-41B3-B796-D644024D3100}" type="slidenum">
              <a:rPr lang="en-US" altLang="en-US" smtClean="0"/>
              <a:pPr/>
              <a:t>7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478" y="365205"/>
            <a:ext cx="1056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3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LaRC Procurement Opportunities</a:t>
            </a:r>
            <a:endParaRPr lang="en-US" sz="3600" b="1" i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93454" y="1063143"/>
          <a:ext cx="10154109" cy="5456806"/>
        </p:xfrm>
        <a:graphic>
          <a:graphicData uri="http://schemas.openxmlformats.org/drawingml/2006/table">
            <a:tbl>
              <a:tblPr firstRow="1" bandRow="1"/>
              <a:tblGrid>
                <a:gridCol w="254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8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84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Dollar Value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Set-Aside</a:t>
                      </a:r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Occupational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621999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$5M-$50M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 Competitive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2/18/2020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 ends: 04/30/2020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Contract: 8(a) competitive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 80LARC20Q0001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X-59 Community Response Testing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541715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$5M-$50M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Qtr.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requirement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SS-X59CRT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 Development / Market Research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11185"/>
                  </a:ext>
                </a:extLst>
              </a:tr>
              <a:tr h="787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Evaluations, Assessments, Studies, Services Support 3 (EASSS 3)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$50M+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 set aside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2/27/2020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 ends: 09/23/2020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Contract: SB set aside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80LARC20R0002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1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and Applied Aerospace Research and Technology 2 (BAART 2) (Multiple award IDIQ)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541712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$50M+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Qtr.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 ends: 10/31/20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Contract: Partial SB set aside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 No update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4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Support Services (GSS)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541370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$5M-$50M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Qtr.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 ends: 11/30/20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Contract: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HUBZone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aside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 Market Assessment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743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and Aircraft Services (SAS)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541330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$5M-$50M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Qtr.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 ends: 02/28/21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Contract: Full &amp; open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 Market Assessment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0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6" y="274638"/>
            <a:ext cx="10261601" cy="78127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Other Opportunities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13891" y="1191490"/>
          <a:ext cx="9484628" cy="46163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5537">
                  <a:extLst>
                    <a:ext uri="{9D8B030D-6E8A-4147-A177-3AD203B41FA5}">
                      <a16:colId xmlns:a16="http://schemas.microsoft.com/office/drawing/2014/main" val="3649057026"/>
                    </a:ext>
                  </a:extLst>
                </a:gridCol>
              </a:tblGrid>
              <a:tr h="8312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of Contact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98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Opportunities for Earth Venture Instrument for </a:t>
                      </a:r>
                      <a:r>
                        <a:rPr lang="en-US" sz="14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SmallSat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/CubeSat Lidar Measurements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2/28/2020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JaeSun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Riley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(757) 864-8306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Jaesun.k.riley@nasa.gov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1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Metallic Metals Blanket Purchase Agreement (BPA)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2/28/2020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Sharon Hare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(757) 864-2409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Sharon.v.hare@nasa.gov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 80LARC20Q0002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 423510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SB Set aside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699146"/>
                  </a:ext>
                </a:extLst>
              </a:tr>
              <a:tr h="440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 Metallic Manufacturing Approaches for Commercial Transport Fuselage Structures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Liliana Richwine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(757) 864-2478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Liliana.j.Richwine@nasa.gov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80LARC-RFI-AL-Fuselage-Assem</a:t>
                      </a:r>
                    </a:p>
                    <a:p>
                      <a:pPr algn="ctr"/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NAICS 541715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259899"/>
                  </a:ext>
                </a:extLst>
              </a:tr>
              <a:tr h="4401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 SBIR/STTR Phase I Solicitation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Cannon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(757) 864-3814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Kimberly.a.cannon@nasa.gov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on 6/10/2020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Sbir.nasa.gov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402019"/>
                  </a:ext>
                </a:extLst>
              </a:tr>
              <a:tr h="4401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Technology Transfer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Krista Jensen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(757) 864-3346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Krista.y.Jensen@nasa.gov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beta.SAM.gov for opportunities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99453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6" y="274638"/>
            <a:ext cx="10261601" cy="78127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Webinars &amp; Podcasts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46399" y="1311563"/>
          <a:ext cx="8950037" cy="25954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6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9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9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15,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Reboot of the NASA Mentor-Protégé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Brock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 Specialist/Program Manager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Marshall Space Flight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Center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17,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Ins and Outs of Bid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Protests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Lisette Washington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Attorney Advisor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 Office General Counsel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6991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65599" y="4739702"/>
            <a:ext cx="6114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 and podcasts are </a:t>
            </a:r>
            <a:r>
              <a:rPr lang="en-US" i="1" dirty="0">
                <a:solidFill>
                  <a:srgbClr val="EE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solidFill>
                  <a:srgbClr val="EE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the public!</a:t>
            </a:r>
          </a:p>
          <a:p>
            <a:pPr algn="ctr"/>
            <a:endParaRPr lang="en-US" i="1" dirty="0">
              <a:solidFill>
                <a:srgbClr val="EE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today at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bit.ly/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OSBPwebinars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br42PTGriZsSgJ7dKWk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2QXmA9MFm8TDxPKmdq9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9erzPZV5XYibHAE8Z2O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IM6zHhQdq8WIMlhMQtp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QTApp3SHy3kE46OFgp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xDXFqBDz1Z21rNyGGij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pjhRNfdHJQEgJflqBrB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na4ikfHSt2cODea3yTC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cr2I33DdQJltGwFoYP2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4pZ9nJPrGgvOYCgCcE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s9yDnaVNXoXanCITFUo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TW3aeUUCbmihmopbBfE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byEUF1DWIKNfttW2Z3L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BlGjvv8P8z9gz7doew4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8m1ijka4oPCg5hDUpWd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atfXLdaJfSAWuOTSyHL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EzClOc8O9v0sKQlgCNc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QBgdnXQmfTnbuddGJao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rktcB7mdATitKwM7MXx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nrZCuzuWiBF471ERkWF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6z0YaC0krShQy7ZFFM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SWivvp2e5WaaYQSvno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423vF2p5yFsfBPyyNnD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eccZvGYjHdGyXE5TKa5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kkHoBNnIFEOTcOk2wMb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zw1bZIamvFbsnIxXAAk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ZwQhcWARxGu1Z1BrOrZ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50FFD614-B24A-490F-A2DD-75404D99AB11}" vid="{D8D7F3BB-5415-4F25-93FF-0FCC07455D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1497</Words>
  <Application>Microsoft Office PowerPoint</Application>
  <PresentationFormat>Widescreen</PresentationFormat>
  <Paragraphs>276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Calibri Light</vt:lpstr>
      <vt:lpstr>Courier New</vt:lpstr>
      <vt:lpstr>Franklin Gothic Book</vt:lpstr>
      <vt:lpstr>Franklin Gothic Medium</vt:lpstr>
      <vt:lpstr>Gadugi</vt:lpstr>
      <vt:lpstr>Helvetica Neue</vt:lpstr>
      <vt:lpstr>HelveticaNeue</vt:lpstr>
      <vt:lpstr>System Font Regular</vt:lpstr>
      <vt:lpstr>Times New Roman</vt:lpstr>
      <vt:lpstr>Office Theme</vt:lpstr>
      <vt:lpstr>Theme1</vt:lpstr>
      <vt:lpstr>Worksheet</vt:lpstr>
      <vt:lpstr>PowerPoint Presentation</vt:lpstr>
      <vt:lpstr>PowerPoint Presentation</vt:lpstr>
      <vt:lpstr>PowerPoint Presentation</vt:lpstr>
      <vt:lpstr>PowerPoint Presentation</vt:lpstr>
      <vt:lpstr>NASA Agency January FY20 Prime Goals vs. Actual Percentages Data generated February 6, 2020 from FPDS-NG</vt:lpstr>
      <vt:lpstr>LaRC January FY20 Prime Goals vs. Actual Percentages Data generated February 6, 2020 from FPDS-NG</vt:lpstr>
      <vt:lpstr>PowerPoint Presentation</vt:lpstr>
      <vt:lpstr>Other Opportunities</vt:lpstr>
      <vt:lpstr>Upcoming Webinars &amp; Podcasts</vt:lpstr>
      <vt:lpstr>Upcoming Outreach Events</vt:lpstr>
      <vt:lpstr>NASA Langley Research Center Contact Information &amp; Links</vt:lpstr>
      <vt:lpstr>NASA SBIR/STTR Phase 1 – Kim Cannon </vt:lpstr>
      <vt:lpstr>PowerPoint Presentation</vt:lpstr>
      <vt:lpstr>PowerPoint Presentation</vt:lpstr>
      <vt:lpstr>Learning about NASA’s Needs</vt:lpstr>
      <vt:lpstr>Program Status</vt:lpstr>
      <vt:lpstr>Program Status</vt:lpstr>
      <vt:lpstr>Contact us and let’s innovate together</vt:lpstr>
      <vt:lpstr>PowerPoint Presentation</vt:lpstr>
      <vt:lpstr>Active Shooter Training</vt:lpstr>
      <vt:lpstr>Thanks for coming out today!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MANNING</dc:creator>
  <cp:lastModifiedBy>JEFFREY MANNING</cp:lastModifiedBy>
  <cp:revision>182</cp:revision>
  <cp:lastPrinted>2019-04-17T20:40:07Z</cp:lastPrinted>
  <dcterms:created xsi:type="dcterms:W3CDTF">2018-10-17T16:11:37Z</dcterms:created>
  <dcterms:modified xsi:type="dcterms:W3CDTF">2020-02-20T17:16:39Z</dcterms:modified>
</cp:coreProperties>
</file>