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7" r:id="rId5"/>
    <p:sldMasterId id="2147483699" r:id="rId6"/>
  </p:sldMasterIdLst>
  <p:notesMasterIdLst>
    <p:notesMasterId r:id="rId51"/>
  </p:notesMasterIdLst>
  <p:handoutMasterIdLst>
    <p:handoutMasterId r:id="rId52"/>
  </p:handoutMasterIdLst>
  <p:sldIdLst>
    <p:sldId id="283" r:id="rId7"/>
    <p:sldId id="403" r:id="rId8"/>
    <p:sldId id="284" r:id="rId9"/>
    <p:sldId id="385" r:id="rId10"/>
    <p:sldId id="386" r:id="rId11"/>
    <p:sldId id="285" r:id="rId12"/>
    <p:sldId id="291" r:id="rId13"/>
    <p:sldId id="290" r:id="rId14"/>
    <p:sldId id="293" r:id="rId15"/>
    <p:sldId id="282" r:id="rId16"/>
    <p:sldId id="311" r:id="rId17"/>
    <p:sldId id="409" r:id="rId18"/>
    <p:sldId id="448" r:id="rId19"/>
    <p:sldId id="341" r:id="rId20"/>
    <p:sldId id="387" r:id="rId21"/>
    <p:sldId id="388" r:id="rId22"/>
    <p:sldId id="389" r:id="rId23"/>
    <p:sldId id="390" r:id="rId24"/>
    <p:sldId id="391" r:id="rId25"/>
    <p:sldId id="392" r:id="rId26"/>
    <p:sldId id="393" r:id="rId27"/>
    <p:sldId id="394" r:id="rId28"/>
    <p:sldId id="395" r:id="rId29"/>
    <p:sldId id="342" r:id="rId30"/>
    <p:sldId id="413" r:id="rId31"/>
    <p:sldId id="445" r:id="rId32"/>
    <p:sldId id="446" r:id="rId33"/>
    <p:sldId id="343" r:id="rId34"/>
    <p:sldId id="344" r:id="rId35"/>
    <p:sldId id="417" r:id="rId36"/>
    <p:sldId id="434" r:id="rId37"/>
    <p:sldId id="435" r:id="rId38"/>
    <p:sldId id="436" r:id="rId39"/>
    <p:sldId id="346" r:id="rId40"/>
    <p:sldId id="421" r:id="rId41"/>
    <p:sldId id="422" r:id="rId42"/>
    <p:sldId id="423" r:id="rId43"/>
    <p:sldId id="347" r:id="rId44"/>
    <p:sldId id="424" r:id="rId45"/>
    <p:sldId id="397" r:id="rId46"/>
    <p:sldId id="308" r:id="rId47"/>
    <p:sldId id="352" r:id="rId48"/>
    <p:sldId id="411" r:id="rId49"/>
    <p:sldId id="359" r:id="rId5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19" autoAdjust="0"/>
  </p:normalViewPr>
  <p:slideViewPr>
    <p:cSldViewPr>
      <p:cViewPr varScale="1">
        <p:scale>
          <a:sx n="94" d="100"/>
          <a:sy n="94" d="100"/>
        </p:scale>
        <p:origin x="-450" y="-10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5970"/>
    </p:cViewPr>
  </p:sorterViewPr>
  <p:notesViewPr>
    <p:cSldViewPr showGuides="1">
      <p:cViewPr varScale="1">
        <p:scale>
          <a:sx n="55" d="100"/>
          <a:sy n="55" d="100"/>
        </p:scale>
        <p:origin x="-1854" y="-90"/>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2921891707980943E-2"/>
          <c:y val="3.4584242071797812E-2"/>
          <c:w val="0.81744847866239034"/>
          <c:h val="0.57708249051085925"/>
        </c:manualLayout>
      </c:layout>
      <c:lineChart>
        <c:grouping val="standard"/>
        <c:ser>
          <c:idx val="0"/>
          <c:order val="0"/>
          <c:tx>
            <c:strRef>
              <c:f>Sheet1!$B$1</c:f>
              <c:strCache>
                <c:ptCount val="1"/>
                <c:pt idx="0">
                  <c:v>This Group</c:v>
                </c:pt>
              </c:strCache>
            </c:strRef>
          </c:tx>
          <c:spPr>
            <a:ln>
              <a:solidFill>
                <a:schemeClr val="accent4"/>
              </a:solidFill>
            </a:ln>
          </c:spPr>
          <c:marker>
            <c:spPr>
              <a:solidFill>
                <a:schemeClr val="accent4"/>
              </a:solidFill>
              <a:ln>
                <a:solidFill>
                  <a:srgbClr val="7030A0"/>
                </a:solidFill>
              </a:ln>
            </c:spPr>
          </c:marker>
          <c:cat>
            <c:strRef>
              <c:f>Sheet1!$A$2:$A$11</c:f>
              <c:strCache>
                <c:ptCount val="10"/>
                <c:pt idx="0">
                  <c:v>Freedom</c:v>
                </c:pt>
                <c:pt idx="1">
                  <c:v>Challenging Work</c:v>
                </c:pt>
                <c:pt idx="2">
                  <c:v>Managerial Encouragement</c:v>
                </c:pt>
                <c:pt idx="3">
                  <c:v>Work Group Supports</c:v>
                </c:pt>
                <c:pt idx="4">
                  <c:v>Organizational Encouragement</c:v>
                </c:pt>
                <c:pt idx="5">
                  <c:v>Organizational Impediments</c:v>
                </c:pt>
                <c:pt idx="6">
                  <c:v>Sufficient Resources</c:v>
                </c:pt>
                <c:pt idx="7">
                  <c:v>Realistic Workload Pressure</c:v>
                </c:pt>
                <c:pt idx="8">
                  <c:v>Creativity</c:v>
                </c:pt>
                <c:pt idx="9">
                  <c:v>Productivity</c:v>
                </c:pt>
              </c:strCache>
            </c:strRef>
          </c:cat>
          <c:val>
            <c:numRef>
              <c:f>Sheet1!$B$2:$B$11</c:f>
              <c:numCache>
                <c:formatCode>0</c:formatCode>
                <c:ptCount val="10"/>
                <c:pt idx="0">
                  <c:v>43</c:v>
                </c:pt>
                <c:pt idx="1">
                  <c:v>39</c:v>
                </c:pt>
                <c:pt idx="2">
                  <c:v>42</c:v>
                </c:pt>
                <c:pt idx="3">
                  <c:v>37</c:v>
                </c:pt>
                <c:pt idx="4">
                  <c:v>38</c:v>
                </c:pt>
                <c:pt idx="5">
                  <c:v>49</c:v>
                </c:pt>
                <c:pt idx="6">
                  <c:v>42</c:v>
                </c:pt>
                <c:pt idx="7">
                  <c:v>49</c:v>
                </c:pt>
                <c:pt idx="8">
                  <c:v>40</c:v>
                </c:pt>
                <c:pt idx="9">
                  <c:v>39</c:v>
                </c:pt>
              </c:numCache>
            </c:numRef>
          </c:val>
        </c:ser>
        <c:ser>
          <c:idx val="1"/>
          <c:order val="1"/>
          <c:tx>
            <c:strRef>
              <c:f>Sheet1!$C$1</c:f>
              <c:strCache>
                <c:ptCount val="1"/>
                <c:pt idx="0">
                  <c:v>norm</c:v>
                </c:pt>
              </c:strCache>
            </c:strRef>
          </c:tx>
          <c:dPt>
            <c:idx val="1"/>
            <c:marker>
              <c:symbol val="square"/>
              <c:size val="7"/>
            </c:marker>
          </c:dPt>
          <c:cat>
            <c:strRef>
              <c:f>Sheet1!$A$2:$A$11</c:f>
              <c:strCache>
                <c:ptCount val="10"/>
                <c:pt idx="0">
                  <c:v>Freedom</c:v>
                </c:pt>
                <c:pt idx="1">
                  <c:v>Challenging Work</c:v>
                </c:pt>
                <c:pt idx="2">
                  <c:v>Managerial Encouragement</c:v>
                </c:pt>
                <c:pt idx="3">
                  <c:v>Work Group Supports</c:v>
                </c:pt>
                <c:pt idx="4">
                  <c:v>Organizational Encouragement</c:v>
                </c:pt>
                <c:pt idx="5">
                  <c:v>Organizational Impediments</c:v>
                </c:pt>
                <c:pt idx="6">
                  <c:v>Sufficient Resources</c:v>
                </c:pt>
                <c:pt idx="7">
                  <c:v>Realistic Workload Pressure</c:v>
                </c:pt>
                <c:pt idx="8">
                  <c:v>Creativity</c:v>
                </c:pt>
                <c:pt idx="9">
                  <c:v>Productivity</c:v>
                </c:pt>
              </c:strCache>
            </c:strRef>
          </c:cat>
          <c:val>
            <c:numRef>
              <c:f>Sheet1!$C$2:$C$11</c:f>
              <c:numCache>
                <c:formatCode>0</c:formatCode>
                <c:ptCount val="10"/>
                <c:pt idx="0">
                  <c:v>50</c:v>
                </c:pt>
                <c:pt idx="1">
                  <c:v>50</c:v>
                </c:pt>
                <c:pt idx="2">
                  <c:v>50</c:v>
                </c:pt>
                <c:pt idx="3">
                  <c:v>50</c:v>
                </c:pt>
                <c:pt idx="4">
                  <c:v>50</c:v>
                </c:pt>
                <c:pt idx="5">
                  <c:v>50</c:v>
                </c:pt>
                <c:pt idx="6">
                  <c:v>50</c:v>
                </c:pt>
                <c:pt idx="7">
                  <c:v>50</c:v>
                </c:pt>
                <c:pt idx="8">
                  <c:v>50</c:v>
                </c:pt>
                <c:pt idx="9">
                  <c:v>50</c:v>
                </c:pt>
              </c:numCache>
            </c:numRef>
          </c:val>
        </c:ser>
        <c:marker val="1"/>
        <c:axId val="115230976"/>
        <c:axId val="115236864"/>
      </c:lineChart>
      <c:catAx>
        <c:axId val="115230976"/>
        <c:scaling>
          <c:orientation val="minMax"/>
        </c:scaling>
        <c:axPos val="b"/>
        <c:tickLblPos val="nextTo"/>
        <c:txPr>
          <a:bodyPr/>
          <a:lstStyle/>
          <a:p>
            <a:pPr>
              <a:defRPr sz="1200">
                <a:latin typeface="+mj-lt"/>
              </a:defRPr>
            </a:pPr>
            <a:endParaRPr lang="en-US"/>
          </a:p>
        </c:txPr>
        <c:crossAx val="115236864"/>
        <c:crosses val="autoZero"/>
        <c:auto val="1"/>
        <c:lblAlgn val="ctr"/>
        <c:lblOffset val="100"/>
      </c:catAx>
      <c:valAx>
        <c:axId val="115236864"/>
        <c:scaling>
          <c:orientation val="minMax"/>
          <c:max val="80"/>
          <c:min val="20"/>
        </c:scaling>
        <c:axPos val="l"/>
        <c:majorGridlines>
          <c:spPr>
            <a:ln>
              <a:solidFill>
                <a:srgbClr val="4F81BD">
                  <a:alpha val="0"/>
                </a:srgbClr>
              </a:solidFill>
            </a:ln>
          </c:spPr>
        </c:majorGridlines>
        <c:numFmt formatCode="0" sourceLinked="1"/>
        <c:tickLblPos val="nextTo"/>
        <c:txPr>
          <a:bodyPr/>
          <a:lstStyle/>
          <a:p>
            <a:pPr>
              <a:defRPr sz="1200"/>
            </a:pPr>
            <a:endParaRPr lang="en-US"/>
          </a:p>
        </c:txPr>
        <c:crossAx val="115230976"/>
        <c:crosses val="autoZero"/>
        <c:crossBetween val="between"/>
        <c:majorUnit val="10"/>
      </c:valAx>
      <c:spPr>
        <a:noFill/>
      </c:spPr>
    </c:plotArea>
    <c:plotVisOnly val="1"/>
    <c:dispBlanksAs val="gap"/>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0.88889</cdr:x>
      <cdr:y>0.10102</cdr:y>
    </cdr:from>
    <cdr:to>
      <cdr:x>0.99074</cdr:x>
      <cdr:y>0.15153</cdr:y>
    </cdr:to>
    <cdr:sp macro="" textlink="">
      <cdr:nvSpPr>
        <cdr:cNvPr id="2" name="TextBox 1"/>
        <cdr:cNvSpPr txBox="1"/>
      </cdr:nvSpPr>
      <cdr:spPr>
        <a:xfrm xmlns:a="http://schemas.openxmlformats.org/drawingml/2006/main">
          <a:off x="7315200" y="457200"/>
          <a:ext cx="838185" cy="2286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smtClean="0"/>
            <a:t>Very High</a:t>
          </a:r>
          <a:endParaRPr lang="en-US" sz="1100" dirty="0"/>
        </a:p>
      </cdr:txBody>
    </cdr:sp>
  </cdr:relSizeAnchor>
  <cdr:relSizeAnchor xmlns:cdr="http://schemas.openxmlformats.org/drawingml/2006/chartDrawing">
    <cdr:from>
      <cdr:x>0.88889</cdr:x>
      <cdr:y>0.28622</cdr:y>
    </cdr:from>
    <cdr:to>
      <cdr:x>0.99074</cdr:x>
      <cdr:y>0.33672</cdr:y>
    </cdr:to>
    <cdr:sp macro="" textlink="">
      <cdr:nvSpPr>
        <cdr:cNvPr id="3" name="TextBox 2"/>
        <cdr:cNvSpPr txBox="1"/>
      </cdr:nvSpPr>
      <cdr:spPr>
        <a:xfrm xmlns:a="http://schemas.openxmlformats.org/drawingml/2006/main">
          <a:off x="7315200" y="1295400"/>
          <a:ext cx="8382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smtClean="0"/>
            <a:t>Mid-range</a:t>
          </a:r>
          <a:endParaRPr lang="en-US" sz="1100" dirty="0"/>
        </a:p>
      </cdr:txBody>
    </cdr:sp>
  </cdr:relSizeAnchor>
  <cdr:relSizeAnchor xmlns:cdr="http://schemas.openxmlformats.org/drawingml/2006/chartDrawing">
    <cdr:from>
      <cdr:x>0.88889</cdr:x>
      <cdr:y>0.48825</cdr:y>
    </cdr:from>
    <cdr:to>
      <cdr:x>0.99074</cdr:x>
      <cdr:y>0.53875</cdr:y>
    </cdr:to>
    <cdr:sp macro="" textlink="">
      <cdr:nvSpPr>
        <cdr:cNvPr id="4" name="TextBox 1"/>
        <cdr:cNvSpPr txBox="1"/>
      </cdr:nvSpPr>
      <cdr:spPr>
        <a:xfrm xmlns:a="http://schemas.openxmlformats.org/drawingml/2006/main">
          <a:off x="7315200" y="2209800"/>
          <a:ext cx="838185" cy="2285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dirty="0" smtClean="0"/>
            <a:t>Very Low</a:t>
          </a:r>
          <a:endParaRPr lang="en-US" sz="1100" dirty="0"/>
        </a:p>
      </cdr:txBody>
    </cdr:sp>
  </cdr:relSizeAnchor>
  <cdr:relSizeAnchor xmlns:cdr="http://schemas.openxmlformats.org/drawingml/2006/chartDrawing">
    <cdr:from>
      <cdr:x>0.88889</cdr:x>
      <cdr:y>0.3704</cdr:y>
    </cdr:from>
    <cdr:to>
      <cdr:x>0.99074</cdr:x>
      <cdr:y>0.42091</cdr:y>
    </cdr:to>
    <cdr:sp macro="" textlink="">
      <cdr:nvSpPr>
        <cdr:cNvPr id="5" name="TextBox 1"/>
        <cdr:cNvSpPr txBox="1"/>
      </cdr:nvSpPr>
      <cdr:spPr>
        <a:xfrm xmlns:a="http://schemas.openxmlformats.org/drawingml/2006/main">
          <a:off x="7315200" y="1676400"/>
          <a:ext cx="838185" cy="2286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dirty="0" smtClean="0"/>
            <a:t>Low</a:t>
          </a:r>
          <a:endParaRPr lang="en-US" sz="1100" dirty="0"/>
        </a:p>
      </cdr:txBody>
    </cdr:sp>
  </cdr:relSizeAnchor>
  <cdr:relSizeAnchor xmlns:cdr="http://schemas.openxmlformats.org/drawingml/2006/chartDrawing">
    <cdr:from>
      <cdr:x>0.88889</cdr:x>
      <cdr:y>0.21887</cdr:y>
    </cdr:from>
    <cdr:to>
      <cdr:x>0.99074</cdr:x>
      <cdr:y>0.26938</cdr:y>
    </cdr:to>
    <cdr:sp macro="" textlink="">
      <cdr:nvSpPr>
        <cdr:cNvPr id="6" name="TextBox 1"/>
        <cdr:cNvSpPr txBox="1"/>
      </cdr:nvSpPr>
      <cdr:spPr>
        <a:xfrm xmlns:a="http://schemas.openxmlformats.org/drawingml/2006/main">
          <a:off x="7315200" y="990600"/>
          <a:ext cx="838185" cy="2286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dirty="0" smtClean="0"/>
            <a:t>High</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2EF0839A-C3F8-4307-BF69-B1D86CAFA667}" type="datetimeFigureOut">
              <a:rPr lang="en-US" smtClean="0"/>
              <a:pPr/>
              <a:t>11/2/2011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EFA600F1-D927-43F9-A5F7-6919FA0D4397}" type="slidenum">
              <a:rPr lang="en-US" smtClean="0"/>
              <a:pPr/>
              <a:t>‹#›</a:t>
            </a:fld>
            <a:endParaRPr lang="en-US"/>
          </a:p>
        </p:txBody>
      </p:sp>
    </p:spTree>
    <p:extLst>
      <p:ext uri="{BB962C8B-B14F-4D97-AF65-F5344CB8AC3E}">
        <p14:creationId xmlns:p14="http://schemas.microsoft.com/office/powerpoint/2010/main" xmlns="" val="3996317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1676D7DD-0D84-4525-956E-A76BEFBBEB99}" type="datetimeFigureOut">
              <a:rPr lang="en-US" smtClean="0"/>
              <a:pPr/>
              <a:t>11/2/2011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4BAC611-C7E5-4C48-9AEF-99E0ED1676EE}" type="slidenum">
              <a:rPr lang="en-US" smtClean="0"/>
              <a:pPr/>
              <a:t>‹#›</a:t>
            </a:fld>
            <a:endParaRPr lang="en-US" dirty="0"/>
          </a:p>
        </p:txBody>
      </p:sp>
    </p:spTree>
    <p:extLst>
      <p:ext uri="{BB962C8B-B14F-4D97-AF65-F5344CB8AC3E}">
        <p14:creationId xmlns:p14="http://schemas.microsoft.com/office/powerpoint/2010/main" xmlns="" val="2671937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a:p>
            <a:pPr eaLnBrk="1" hangingPunct="1">
              <a:spcBef>
                <a:spcPct val="0"/>
              </a:spcBef>
            </a:pPr>
            <a:endParaRPr lang="en-US" smtClean="0"/>
          </a:p>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buFont typeface="Wingdings" pitchFamily="2" charset="2"/>
              <a:buNone/>
            </a:pPr>
            <a:r>
              <a:rPr lang="en-US" dirty="0" smtClean="0"/>
              <a:t>KEYS provides a baseline where an organization currently stands in relation to their capacity for innovation</a:t>
            </a:r>
          </a:p>
          <a:p>
            <a:pPr eaLnBrk="1" hangingPunct="1">
              <a:lnSpc>
                <a:spcPct val="90000"/>
              </a:lnSpc>
              <a:buFont typeface="Wingdings" pitchFamily="2" charset="2"/>
              <a:buNone/>
            </a:pPr>
            <a:endParaRPr lang="en-US" dirty="0" smtClean="0"/>
          </a:p>
          <a:p>
            <a:pPr eaLnBrk="1" hangingPunct="1">
              <a:lnSpc>
                <a:spcPct val="90000"/>
              </a:lnSpc>
              <a:buFont typeface="Wingdings" pitchFamily="2" charset="2"/>
              <a:buNone/>
            </a:pPr>
            <a:r>
              <a:rPr lang="en-US" dirty="0" smtClean="0"/>
              <a:t>The data identifies pockets of excellence within organizations as well as areas that need to be improved</a:t>
            </a:r>
          </a:p>
          <a:p>
            <a:pPr eaLnBrk="1" hangingPunct="1">
              <a:lnSpc>
                <a:spcPct val="90000"/>
              </a:lnSpc>
              <a:buFont typeface="Wingdings" pitchFamily="2" charset="2"/>
              <a:buNone/>
            </a:pPr>
            <a:endParaRPr lang="en-US" dirty="0" smtClean="0"/>
          </a:p>
          <a:p>
            <a:pPr eaLnBrk="1" hangingPunct="1">
              <a:lnSpc>
                <a:spcPct val="90000"/>
              </a:lnSpc>
              <a:buFont typeface="Wingdings" pitchFamily="2" charset="2"/>
              <a:buNone/>
            </a:pPr>
            <a:r>
              <a:rPr lang="en-US" dirty="0" smtClean="0"/>
              <a:t>Facilitation Questions:</a:t>
            </a:r>
          </a:p>
          <a:p>
            <a:pPr eaLnBrk="1" hangingPunct="1">
              <a:lnSpc>
                <a:spcPct val="90000"/>
              </a:lnSpc>
              <a:buFont typeface="Wingdings" pitchFamily="2" charset="2"/>
              <a:buNone/>
            </a:pPr>
            <a:endParaRPr lang="en-US" dirty="0" smtClean="0"/>
          </a:p>
          <a:p>
            <a:pPr eaLnBrk="1" hangingPunct="1">
              <a:lnSpc>
                <a:spcPct val="90000"/>
              </a:lnSpc>
            </a:pPr>
            <a:r>
              <a:rPr lang="en-US" dirty="0" smtClean="0"/>
              <a:t>   - Ask the original research question; “think of a time when you were at your most creative; what were the conditions that </a:t>
            </a:r>
          </a:p>
          <a:p>
            <a:pPr eaLnBrk="1" hangingPunct="1">
              <a:lnSpc>
                <a:spcPct val="90000"/>
              </a:lnSpc>
            </a:pPr>
            <a:r>
              <a:rPr lang="en-US" dirty="0" smtClean="0"/>
              <a:t>     existed that enabled that to occur?”  People will tell stories that you can link back to the 8 factors assessed in KEYS.</a:t>
            </a:r>
          </a:p>
          <a:p>
            <a:pPr eaLnBrk="1" hangingPunct="1">
              <a:lnSpc>
                <a:spcPct val="90000"/>
              </a:lnSpc>
            </a:pPr>
            <a:r>
              <a:rPr lang="en-US" dirty="0" smtClean="0"/>
              <a:t>   - What </a:t>
            </a:r>
            <a:r>
              <a:rPr lang="en-US" b="1" dirty="0" smtClean="0"/>
              <a:t>obstacles </a:t>
            </a:r>
            <a:r>
              <a:rPr lang="en-US" dirty="0" smtClean="0"/>
              <a:t>do members of my work group face in their present environment?</a:t>
            </a:r>
          </a:p>
          <a:p>
            <a:pPr eaLnBrk="1" hangingPunct="1">
              <a:lnSpc>
                <a:spcPct val="90000"/>
              </a:lnSpc>
            </a:pPr>
            <a:r>
              <a:rPr lang="en-US" dirty="0" smtClean="0"/>
              <a:t>   - What “course corrections” can be made by utilizing the </a:t>
            </a:r>
            <a:r>
              <a:rPr lang="en-US" b="1" dirty="0" smtClean="0"/>
              <a:t>stimulants</a:t>
            </a:r>
            <a:r>
              <a:rPr lang="en-US" dirty="0" smtClean="0"/>
              <a:t> to overcome the perceived impediments to Creativity? </a:t>
            </a:r>
          </a:p>
          <a:p>
            <a:pPr eaLnBrk="1" hangingPunct="1">
              <a:lnSpc>
                <a:spcPct val="90000"/>
              </a:lnSpc>
            </a:pPr>
            <a:r>
              <a:rPr lang="en-US" dirty="0" smtClean="0"/>
              <a:t>   - What </a:t>
            </a:r>
            <a:r>
              <a:rPr lang="en-US" b="1" dirty="0" smtClean="0"/>
              <a:t>opportunities</a:t>
            </a:r>
            <a:r>
              <a:rPr lang="en-US" dirty="0" smtClean="0"/>
              <a:t> can be identified through this feedback, to help us take more effective actions?</a:t>
            </a:r>
          </a:p>
          <a:p>
            <a:pPr eaLnBrk="1" hangingPunct="1">
              <a:lnSpc>
                <a:spcPct val="90000"/>
              </a:lnSpc>
              <a:buFont typeface="Wingdings" pitchFamily="2" charset="2"/>
              <a:buNone/>
            </a:pPr>
            <a:endParaRPr lang="en-US" dirty="0" smtClean="0"/>
          </a:p>
          <a:p>
            <a:pPr eaLnBrk="1" hangingPunct="1">
              <a:lnSpc>
                <a:spcPct val="90000"/>
              </a:lnSpc>
              <a:buFont typeface="Wingdings" pitchFamily="2" charset="2"/>
              <a:buNone/>
            </a:pPr>
            <a:r>
              <a:rPr lang="en-US" dirty="0" smtClean="0"/>
              <a:t>To improve the management practices  . . . . at ABC company</a:t>
            </a:r>
          </a:p>
          <a:p>
            <a:pPr eaLnBrk="1" hangingPunct="1">
              <a:lnSpc>
                <a:spcPct val="90000"/>
              </a:lnSpc>
              <a:buFont typeface="Wingdings" pitchFamily="2" charset="2"/>
              <a:buNone/>
            </a:pPr>
            <a:r>
              <a:rPr lang="en-US" dirty="0" smtClean="0"/>
              <a:t> 	- What can I do?</a:t>
            </a:r>
          </a:p>
          <a:p>
            <a:pPr eaLnBrk="1" hangingPunct="1">
              <a:lnSpc>
                <a:spcPct val="90000"/>
              </a:lnSpc>
            </a:pPr>
            <a:r>
              <a:rPr lang="en-US" dirty="0" smtClean="0"/>
              <a:t>	- What can my work group do?</a:t>
            </a:r>
          </a:p>
          <a:p>
            <a:pPr eaLnBrk="1" hangingPunct="1">
              <a:lnSpc>
                <a:spcPct val="90000"/>
              </a:lnSpc>
            </a:pPr>
            <a:r>
              <a:rPr lang="en-US" dirty="0" smtClean="0"/>
              <a:t>	- What can the organization do? </a:t>
            </a:r>
          </a:p>
          <a:p>
            <a:pPr>
              <a:lnSpc>
                <a:spcPct val="90000"/>
              </a:lnSpc>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AC611-C7E5-4C48-9AEF-99E0ED1676EE}" type="slidenum">
              <a:rPr lang="en-US" smtClean="0"/>
              <a:pPr/>
              <a:t>44</a:t>
            </a:fld>
            <a:endParaRPr lang="en-US" dirty="0"/>
          </a:p>
        </p:txBody>
      </p:sp>
    </p:spTree>
    <p:extLst>
      <p:ext uri="{BB962C8B-B14F-4D97-AF65-F5344CB8AC3E}">
        <p14:creationId xmlns:p14="http://schemas.microsoft.com/office/powerpoint/2010/main" xmlns="" val="1238187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sz="1000" u="sng" smtClean="0"/>
              <a:t>Goals and Outcomes for Implementing KEYS Organizational Assessment</a:t>
            </a:r>
          </a:p>
          <a:p>
            <a:pPr eaLnBrk="1" hangingPunct="1">
              <a:spcBef>
                <a:spcPct val="0"/>
              </a:spcBef>
            </a:pPr>
            <a:endParaRPr lang="en-US" sz="1000" smtClean="0"/>
          </a:p>
          <a:p>
            <a:pPr eaLnBrk="1" hangingPunct="1">
              <a:spcBef>
                <a:spcPct val="0"/>
              </a:spcBef>
            </a:pPr>
            <a:r>
              <a:rPr lang="en-US" sz="1000" smtClean="0"/>
              <a:t>   Provide a realistic view of the management practices that drive and inhibit creativity and innovation. </a:t>
            </a:r>
          </a:p>
          <a:p>
            <a:pPr eaLnBrk="1" hangingPunct="1">
              <a:spcBef>
                <a:spcPct val="0"/>
              </a:spcBef>
            </a:pPr>
            <a:endParaRPr lang="en-US" sz="1000" smtClean="0"/>
          </a:p>
          <a:p>
            <a:pPr eaLnBrk="1" hangingPunct="1">
              <a:spcBef>
                <a:spcPct val="0"/>
              </a:spcBef>
            </a:pPr>
            <a:r>
              <a:rPr lang="en-US" sz="1000" smtClean="0"/>
              <a:t>   Establish a baseline for improvement and goal setting.      </a:t>
            </a:r>
          </a:p>
          <a:p>
            <a:pPr eaLnBrk="1" hangingPunct="1">
              <a:spcBef>
                <a:spcPct val="0"/>
              </a:spcBef>
            </a:pPr>
            <a:endParaRPr lang="en-US" sz="1000" smtClean="0"/>
          </a:p>
          <a:p>
            <a:pPr eaLnBrk="1" hangingPunct="1">
              <a:spcBef>
                <a:spcPct val="0"/>
              </a:spcBef>
            </a:pPr>
            <a:r>
              <a:rPr lang="en-US" sz="1000" smtClean="0"/>
              <a:t>   Create a plan of action, based on the KEYS data, to improve the innovative culture.</a:t>
            </a:r>
          </a:p>
          <a:p>
            <a:pPr eaLnBrk="1" hangingPunct="1">
              <a:spcBef>
                <a:spcPct val="0"/>
              </a:spcBef>
            </a:pPr>
            <a:endParaRPr lang="en-US" sz="1000" u="sng" smtClean="0">
              <a:cs typeface="Times New Roman" pitchFamily="18" charset="0"/>
            </a:endParaRPr>
          </a:p>
          <a:p>
            <a:pPr eaLnBrk="1" hangingPunct="1">
              <a:spcBef>
                <a:spcPct val="0"/>
              </a:spcBef>
            </a:pPr>
            <a:r>
              <a:rPr lang="en-US" sz="1000" u="sng" smtClean="0">
                <a:cs typeface="Times New Roman" pitchFamily="18" charset="0"/>
              </a:rPr>
              <a:t>VALIDITY</a:t>
            </a:r>
          </a:p>
          <a:p>
            <a:pPr eaLnBrk="1" hangingPunct="1">
              <a:lnSpc>
                <a:spcPct val="60000"/>
              </a:lnSpc>
            </a:pPr>
            <a:endParaRPr lang="en-US" sz="1000" smtClean="0">
              <a:cs typeface="Times New Roman" pitchFamily="18" charset="0"/>
            </a:endParaRPr>
          </a:p>
          <a:p>
            <a:pPr eaLnBrk="1" hangingPunct="1">
              <a:lnSpc>
                <a:spcPct val="60000"/>
              </a:lnSpc>
            </a:pPr>
            <a:r>
              <a:rPr lang="en-US" sz="1000" smtClean="0">
                <a:cs typeface="Times New Roman" pitchFamily="18" charset="0"/>
              </a:rPr>
              <a:t>KEYS can reliably distinguish between a corporate work environment that produces higher innovative results from one that does not, in both technical and non-technical work. </a:t>
            </a:r>
          </a:p>
          <a:p>
            <a:pPr eaLnBrk="1" hangingPunct="1">
              <a:lnSpc>
                <a:spcPct val="60000"/>
              </a:lnSpc>
            </a:pPr>
            <a:endParaRPr lang="en-US" sz="1000" smtClean="0">
              <a:cs typeface="Times New Roman" pitchFamily="18" charset="0"/>
            </a:endParaRPr>
          </a:p>
          <a:p>
            <a:pPr eaLnBrk="1" hangingPunct="1">
              <a:lnSpc>
                <a:spcPct val="60000"/>
              </a:lnSpc>
            </a:pPr>
            <a:r>
              <a:rPr lang="en-US" sz="1000" smtClean="0">
                <a:cs typeface="Times New Roman" pitchFamily="18" charset="0"/>
              </a:rPr>
              <a:t>KEYS dimensions are significantly correlated to the norm group.   Work environments that produce high creativity projects and seen as innovative are rated higher on KEYS scales.  </a:t>
            </a:r>
          </a:p>
          <a:p>
            <a:pPr eaLnBrk="1" hangingPunct="1">
              <a:lnSpc>
                <a:spcPct val="60000"/>
              </a:lnSpc>
            </a:pPr>
            <a:endParaRPr lang="en-US" sz="1000" smtClean="0">
              <a:cs typeface="Times New Roman" pitchFamily="18" charset="0"/>
            </a:endParaRPr>
          </a:p>
          <a:p>
            <a:pPr eaLnBrk="1" hangingPunct="1">
              <a:lnSpc>
                <a:spcPct val="60000"/>
              </a:lnSpc>
            </a:pPr>
            <a:r>
              <a:rPr lang="en-US" sz="1000" smtClean="0">
                <a:cs typeface="Times New Roman" pitchFamily="18" charset="0"/>
              </a:rPr>
              <a:t>KEYS contains a built in validity assessment and includes two criterion measures on the quality of the work:  creativity and productivity. </a:t>
            </a:r>
          </a:p>
          <a:p>
            <a:pPr eaLnBrk="1" hangingPunct="1">
              <a:lnSpc>
                <a:spcPct val="80000"/>
              </a:lnSpc>
            </a:pPr>
            <a:endParaRPr lang="en-US" sz="1000" smtClean="0"/>
          </a:p>
          <a:p>
            <a:pPr eaLnBrk="1" hangingPunct="1">
              <a:lnSpc>
                <a:spcPct val="80000"/>
              </a:lnSpc>
            </a:pPr>
            <a:endParaRPr lang="en-US" sz="1000" u="sng" smtClean="0"/>
          </a:p>
          <a:p>
            <a:pPr>
              <a:lnSpc>
                <a:spcPct val="80000"/>
              </a:lnSpc>
            </a:pPr>
            <a:endParaRPr 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73138"/>
            <a:r>
              <a:rPr lang="en-US" b="1" dirty="0" smtClean="0"/>
              <a:t>Creativity</a:t>
            </a:r>
            <a:r>
              <a:rPr lang="en-US" dirty="0" smtClean="0"/>
              <a:t> – lies within the individual; people are creative</a:t>
            </a:r>
          </a:p>
          <a:p>
            <a:pPr defTabSz="973138"/>
            <a:endParaRPr lang="en-US" dirty="0" smtClean="0"/>
          </a:p>
          <a:p>
            <a:pPr defTabSz="973138" eaLnBrk="1" hangingPunct="1">
              <a:spcBef>
                <a:spcPct val="0"/>
              </a:spcBef>
            </a:pPr>
            <a:r>
              <a:rPr lang="en-US" u="sng" dirty="0" smtClean="0"/>
              <a:t>Creativity is defined as the production of novel and appropriate ideas by individuals or small groups</a:t>
            </a:r>
          </a:p>
          <a:p>
            <a:pPr defTabSz="973138" eaLnBrk="1" hangingPunct="1">
              <a:spcBef>
                <a:spcPct val="0"/>
              </a:spcBef>
            </a:pPr>
            <a:endParaRPr lang="en-US" u="sng" dirty="0" smtClean="0"/>
          </a:p>
          <a:p>
            <a:pPr defTabSz="973138" eaLnBrk="1" hangingPunct="1">
              <a:spcBef>
                <a:spcPct val="0"/>
              </a:spcBef>
            </a:pPr>
            <a:r>
              <a:rPr lang="en-US" dirty="0" smtClean="0"/>
              <a:t>Individual creativity depends upon their level in three domains:</a:t>
            </a:r>
          </a:p>
          <a:p>
            <a:pPr defTabSz="973138" eaLnBrk="1" hangingPunct="1">
              <a:spcBef>
                <a:spcPct val="0"/>
              </a:spcBef>
            </a:pPr>
            <a:endParaRPr lang="en-US" dirty="0" smtClean="0"/>
          </a:p>
          <a:p>
            <a:pPr defTabSz="973138" eaLnBrk="1" hangingPunct="1">
              <a:spcBef>
                <a:spcPct val="0"/>
              </a:spcBef>
            </a:pPr>
            <a:r>
              <a:rPr lang="en-US" dirty="0" smtClean="0"/>
              <a:t>   </a:t>
            </a:r>
            <a:r>
              <a:rPr lang="en-US" b="1" dirty="0" smtClean="0"/>
              <a:t>Expertise</a:t>
            </a:r>
            <a:r>
              <a:rPr lang="en-US" dirty="0" smtClean="0"/>
              <a:t> – knowledge, talent and skill (KSA’s) in the particular area where the individual is doing creative work. </a:t>
            </a:r>
          </a:p>
          <a:p>
            <a:pPr defTabSz="973138" eaLnBrk="1" hangingPunct="1">
              <a:spcBef>
                <a:spcPct val="0"/>
              </a:spcBef>
            </a:pPr>
            <a:endParaRPr lang="en-US" dirty="0" smtClean="0"/>
          </a:p>
          <a:p>
            <a:pPr defTabSz="973138" eaLnBrk="1" hangingPunct="1">
              <a:spcBef>
                <a:spcPct val="0"/>
              </a:spcBef>
            </a:pPr>
            <a:r>
              <a:rPr lang="en-US" dirty="0" smtClean="0"/>
              <a:t>   </a:t>
            </a:r>
            <a:r>
              <a:rPr lang="en-US" b="1" dirty="0" smtClean="0"/>
              <a:t>Creativity Skills </a:t>
            </a:r>
            <a:r>
              <a:rPr lang="en-US" dirty="0" smtClean="0"/>
              <a:t>– having a flexible problem-solving approach, persevering on difficult problems, and taking risks with solutions to problems.  </a:t>
            </a:r>
          </a:p>
          <a:p>
            <a:pPr defTabSz="973138" eaLnBrk="1" hangingPunct="1">
              <a:spcBef>
                <a:spcPct val="0"/>
              </a:spcBef>
            </a:pPr>
            <a:endParaRPr lang="en-US" dirty="0" smtClean="0"/>
          </a:p>
          <a:p>
            <a:pPr defTabSz="973138" eaLnBrk="1" hangingPunct="1">
              <a:spcBef>
                <a:spcPct val="0"/>
              </a:spcBef>
            </a:pPr>
            <a:r>
              <a:rPr lang="en-US" dirty="0" smtClean="0"/>
              <a:t>   </a:t>
            </a:r>
            <a:r>
              <a:rPr lang="en-US" b="1" dirty="0" smtClean="0"/>
              <a:t>Motivation</a:t>
            </a:r>
            <a:r>
              <a:rPr lang="en-US" dirty="0" smtClean="0"/>
              <a:t> – the desire to solve the problem or accomplish a task because it is interesting and personally challenging.</a:t>
            </a:r>
          </a:p>
          <a:p>
            <a:pPr defTabSz="973138" eaLnBrk="1" hangingPunct="1">
              <a:spcBef>
                <a:spcPct val="0"/>
              </a:spcBef>
            </a:pPr>
            <a:endParaRPr lang="en-US" dirty="0" smtClean="0"/>
          </a:p>
          <a:p>
            <a:pPr defTabSz="973138" eaLnBrk="1" hangingPunct="1">
              <a:spcBef>
                <a:spcPct val="0"/>
              </a:spcBef>
            </a:pPr>
            <a:r>
              <a:rPr lang="en-US" dirty="0" smtClean="0"/>
              <a:t>Higher levels in each domain increase an individual’s Creative Capacity!</a:t>
            </a:r>
          </a:p>
          <a:p>
            <a:pPr defTabSz="973138"/>
            <a:endParaRPr lang="en-US" dirty="0" smtClean="0"/>
          </a:p>
          <a:p>
            <a:pPr defTabSz="973138"/>
            <a:r>
              <a:rPr lang="en-US" b="1" dirty="0" smtClean="0"/>
              <a:t>Innovation</a:t>
            </a:r>
            <a:r>
              <a:rPr lang="en-US" dirty="0" smtClean="0"/>
              <a:t> – exists within  an organizational setting such as a work group, division, function, geographical location and the entire organization.   This setting, known as the culture or work environment, is where creative ideas are implemented and result in quantifiable gain.  The impact that the environment has on individual creativity cannot be neglected; in fact from our research and others, we know it is a key driver of innovation!</a:t>
            </a:r>
          </a:p>
          <a:p>
            <a:pPr defTabSz="973138"/>
            <a:endParaRPr lang="en-US" dirty="0" smtClean="0"/>
          </a:p>
          <a:p>
            <a:pPr defTabSz="973138" eaLnBrk="1" hangingPunct="1">
              <a:spcBef>
                <a:spcPct val="0"/>
              </a:spcBef>
            </a:pPr>
            <a:r>
              <a:rPr lang="en-US" u="sng" dirty="0" smtClean="0"/>
              <a:t>Innovation is defined and the successful implementation of creative ideas within an organization  </a:t>
            </a:r>
          </a:p>
          <a:p>
            <a:pPr defTabSz="973138" eaLnBrk="1" hangingPunct="1">
              <a:spcBef>
                <a:spcPct val="0"/>
              </a:spcBef>
            </a:pPr>
            <a:endParaRPr lang="en-US" u="sng" dirty="0" smtClean="0"/>
          </a:p>
          <a:p>
            <a:pPr defTabSz="973138" eaLnBrk="1" hangingPunct="1">
              <a:spcBef>
                <a:spcPct val="0"/>
              </a:spcBef>
            </a:pPr>
            <a:r>
              <a:rPr lang="en-US" dirty="0" smtClean="0"/>
              <a:t>Innovation within the organization depends upon the work environment in three component areas:</a:t>
            </a:r>
          </a:p>
          <a:p>
            <a:pPr defTabSz="973138" eaLnBrk="1" hangingPunct="1">
              <a:spcBef>
                <a:spcPct val="0"/>
              </a:spcBef>
            </a:pPr>
            <a:endParaRPr lang="en-US" dirty="0" smtClean="0"/>
          </a:p>
          <a:p>
            <a:pPr defTabSz="973138" eaLnBrk="1" hangingPunct="1">
              <a:lnSpc>
                <a:spcPct val="90000"/>
              </a:lnSpc>
              <a:spcBef>
                <a:spcPct val="0"/>
              </a:spcBef>
            </a:pPr>
            <a:r>
              <a:rPr lang="en-US" b="1" dirty="0" smtClean="0"/>
              <a:t>Organizational Motivation </a:t>
            </a:r>
            <a:r>
              <a:rPr lang="en-US" dirty="0" smtClean="0"/>
              <a:t>– the basic orientation of the organization toward innovation; shared vision; providing rewards and recognition; lack of internal politics, and lack of overemphasis on the status quo. </a:t>
            </a:r>
          </a:p>
          <a:p>
            <a:pPr defTabSz="973138" eaLnBrk="1" hangingPunct="1">
              <a:lnSpc>
                <a:spcPct val="90000"/>
              </a:lnSpc>
              <a:spcBef>
                <a:spcPct val="0"/>
              </a:spcBef>
            </a:pPr>
            <a:endParaRPr lang="en-US" dirty="0" smtClean="0"/>
          </a:p>
          <a:p>
            <a:pPr defTabSz="973138" eaLnBrk="1" hangingPunct="1">
              <a:lnSpc>
                <a:spcPct val="90000"/>
              </a:lnSpc>
              <a:spcBef>
                <a:spcPct val="0"/>
              </a:spcBef>
            </a:pPr>
            <a:r>
              <a:rPr lang="en-US" b="1" dirty="0" smtClean="0"/>
              <a:t>Resources</a:t>
            </a:r>
            <a:r>
              <a:rPr lang="en-US" dirty="0" smtClean="0"/>
              <a:t> – everything the organization has available to aid in the area targeted for innovation, including time, funding, information and materials. </a:t>
            </a:r>
          </a:p>
          <a:p>
            <a:pPr defTabSz="973138" eaLnBrk="1" hangingPunct="1">
              <a:lnSpc>
                <a:spcPct val="90000"/>
              </a:lnSpc>
              <a:spcBef>
                <a:spcPct val="0"/>
              </a:spcBef>
            </a:pPr>
            <a:endParaRPr lang="en-US" dirty="0" smtClean="0"/>
          </a:p>
          <a:p>
            <a:pPr defTabSz="973138" eaLnBrk="1" hangingPunct="1">
              <a:lnSpc>
                <a:spcPct val="90000"/>
              </a:lnSpc>
              <a:spcBef>
                <a:spcPct val="0"/>
              </a:spcBef>
            </a:pPr>
            <a:r>
              <a:rPr lang="en-US" b="1" dirty="0" smtClean="0"/>
              <a:t>Management Practices </a:t>
            </a:r>
            <a:r>
              <a:rPr lang="en-US" dirty="0" smtClean="0"/>
              <a:t>– allowing freedom and autonomy in the practice of work; providing challenge; specifying clear strategic goals and forming work teams comprised of individuals with diverse skills and perspectives.</a:t>
            </a:r>
          </a:p>
          <a:p>
            <a:pPr defTabSz="973138"/>
            <a:endParaRPr lang="en-US" dirty="0" smtClean="0"/>
          </a:p>
          <a:p>
            <a:pPr defTabSz="973138"/>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smtClean="0"/>
              <a:t>KEYS identifies the most important factors that support, inhibit and suggestions for improving the climate for creativity and innovation.</a:t>
            </a:r>
          </a:p>
          <a:p>
            <a:pPr eaLnBrk="1" hangingPunct="1">
              <a:spcBef>
                <a:spcPct val="0"/>
              </a:spcBef>
            </a:pPr>
            <a:endParaRPr lang="en-US" smtClean="0"/>
          </a:p>
          <a:p>
            <a:pPr eaLnBrk="1" hangingPunct="1">
              <a:spcBef>
                <a:spcPct val="0"/>
              </a:spcBef>
            </a:pPr>
            <a:r>
              <a:rPr lang="en-US" smtClean="0"/>
              <a:t>Each survey participant chose from a specific list of the most common responses identified from research with thousands of respondents.  These factors represent the areas of greatest concern and are especially important coming from within the organization, rather then suggestions from outsiders.</a:t>
            </a:r>
          </a:p>
          <a:p>
            <a:pPr eaLnBrk="1" hangingPunct="1">
              <a:spcBef>
                <a:spcPct val="0"/>
              </a:spcBef>
            </a:pPr>
            <a:endParaRPr lang="en-US" smtClean="0"/>
          </a:p>
          <a:p>
            <a:pPr eaLnBrk="1" hangingPunct="1">
              <a:spcBef>
                <a:spcPct val="0"/>
              </a:spcBef>
            </a:pPr>
            <a:endParaRPr lang="en-US" smtClean="0"/>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pPr>
            <a:r>
              <a:rPr lang="en-US" sz="1100" dirty="0" smtClean="0">
                <a:cs typeface="Times New Roman" pitchFamily="18" charset="0"/>
              </a:rPr>
              <a:t>The KEYS norm group consists of 186 groups made up of 22,000 individuals and the data represent a variety of functions and departments in hundreds of different organizations. </a:t>
            </a:r>
          </a:p>
          <a:p>
            <a:pPr eaLnBrk="1" hangingPunct="1">
              <a:lnSpc>
                <a:spcPct val="80000"/>
              </a:lnSpc>
            </a:pPr>
            <a:endParaRPr lang="en-US" sz="1100" dirty="0" smtClean="0">
              <a:cs typeface="Times New Roman" pitchFamily="18" charset="0"/>
            </a:endParaRPr>
          </a:p>
          <a:p>
            <a:pPr eaLnBrk="1" hangingPunct="1">
              <a:lnSpc>
                <a:spcPct val="80000"/>
              </a:lnSpc>
            </a:pPr>
            <a:r>
              <a:rPr lang="en-US" sz="1100" dirty="0" smtClean="0">
                <a:cs typeface="Times New Roman" pitchFamily="18" charset="0"/>
              </a:rPr>
              <a:t>These organizations represent a number of </a:t>
            </a:r>
            <a:r>
              <a:rPr lang="en-US" sz="1100" b="1" dirty="0" smtClean="0">
                <a:cs typeface="Times New Roman" pitchFamily="18" charset="0"/>
              </a:rPr>
              <a:t>industries</a:t>
            </a:r>
            <a:r>
              <a:rPr lang="en-US" sz="1100" dirty="0" smtClean="0">
                <a:cs typeface="Times New Roman" pitchFamily="18" charset="0"/>
              </a:rPr>
              <a:t> including:  automotive, high tech, government, biotechnology, electronics, chemicals, pharmaceuticals, health care products, and consumer products.  Various </a:t>
            </a:r>
            <a:r>
              <a:rPr lang="en-US" sz="1100" b="1" dirty="0" smtClean="0">
                <a:cs typeface="Times New Roman" pitchFamily="18" charset="0"/>
              </a:rPr>
              <a:t>functions</a:t>
            </a:r>
            <a:r>
              <a:rPr lang="en-US" sz="1100" dirty="0" smtClean="0">
                <a:cs typeface="Times New Roman" pitchFamily="18" charset="0"/>
              </a:rPr>
              <a:t> include:  traditional research and development, engineering, marketing, sales, manufacturing, and administration.</a:t>
            </a:r>
          </a:p>
          <a:p>
            <a:pPr eaLnBrk="1" hangingPunct="1">
              <a:lnSpc>
                <a:spcPct val="80000"/>
              </a:lnSpc>
            </a:pPr>
            <a:endParaRPr lang="en-US" sz="1100" dirty="0" smtClean="0">
              <a:cs typeface="Times New Roman" pitchFamily="18" charset="0"/>
            </a:endParaRPr>
          </a:p>
          <a:p>
            <a:pPr eaLnBrk="1" hangingPunct="1">
              <a:lnSpc>
                <a:spcPct val="80000"/>
              </a:lnSpc>
            </a:pPr>
            <a:r>
              <a:rPr lang="en-US" sz="1100" dirty="0" smtClean="0">
                <a:cs typeface="Times New Roman" pitchFamily="18" charset="0"/>
              </a:rPr>
              <a:t>Scoring is standardized for ease in making comparison; 10 points represents 1 Standard Deviation.  68% of the scores in the normative group fall within the shaded blue area; 16% in the Very High and 16% in the Very Low (white).</a:t>
            </a:r>
          </a:p>
          <a:p>
            <a:pPr eaLnBrk="1" hangingPunct="1">
              <a:lnSpc>
                <a:spcPct val="80000"/>
              </a:lnSpc>
            </a:pPr>
            <a:endParaRPr lang="en-US" sz="1100" dirty="0" smtClean="0"/>
          </a:p>
          <a:p>
            <a:pPr eaLnBrk="1" hangingPunct="1">
              <a:lnSpc>
                <a:spcPct val="70000"/>
              </a:lnSpc>
            </a:pPr>
            <a:r>
              <a:rPr lang="en-US" sz="1100" dirty="0" smtClean="0"/>
              <a:t>KEYS</a:t>
            </a:r>
            <a:r>
              <a:rPr lang="en-US" sz="1100" i="1" dirty="0" smtClean="0"/>
              <a:t> </a:t>
            </a:r>
            <a:r>
              <a:rPr lang="en-US" sz="1100" dirty="0" smtClean="0"/>
              <a:t>does </a:t>
            </a:r>
            <a:r>
              <a:rPr lang="en-US" sz="1100" u="sng" dirty="0" smtClean="0"/>
              <a:t>not</a:t>
            </a:r>
            <a:r>
              <a:rPr lang="en-US" sz="1100" dirty="0" smtClean="0"/>
              <a:t> measure individual creativity. </a:t>
            </a:r>
          </a:p>
          <a:p>
            <a:pPr eaLnBrk="1" hangingPunct="1">
              <a:lnSpc>
                <a:spcPct val="70000"/>
              </a:lnSpc>
            </a:pPr>
            <a:r>
              <a:rPr lang="en-US" sz="1100" dirty="0" smtClean="0"/>
              <a:t>KEYS assesses the work environment, i.e. the management practices, resources, motivations and interactions of a great many people.</a:t>
            </a:r>
          </a:p>
          <a:p>
            <a:pPr eaLnBrk="1" hangingPunct="1">
              <a:lnSpc>
                <a:spcPct val="70000"/>
              </a:lnSpc>
            </a:pPr>
            <a:r>
              <a:rPr lang="en-US" sz="1100" dirty="0" smtClean="0"/>
              <a:t>KEYS scores are standardized and compared to a norm data base</a:t>
            </a:r>
          </a:p>
          <a:p>
            <a:pPr eaLnBrk="1" hangingPunct="1">
              <a:lnSpc>
                <a:spcPct val="70000"/>
              </a:lnSpc>
            </a:pPr>
            <a:r>
              <a:rPr lang="en-US" sz="1100" dirty="0" smtClean="0"/>
              <a:t>Higher scores are always preferred.</a:t>
            </a:r>
          </a:p>
          <a:p>
            <a:pPr eaLnBrk="1" hangingPunct="1">
              <a:lnSpc>
                <a:spcPct val="70000"/>
              </a:lnSpc>
            </a:pPr>
            <a:endParaRPr lang="en-US" sz="1100" dirty="0" smtClean="0"/>
          </a:p>
          <a:p>
            <a:pPr eaLnBrk="1" hangingPunct="1"/>
            <a:endParaRPr lang="en-US" sz="1100" dirty="0" smtClean="0"/>
          </a:p>
          <a:p>
            <a:pPr eaLnBrk="1" hangingPunct="1">
              <a:lnSpc>
                <a:spcPct val="90000"/>
              </a:lnSpc>
            </a:pPr>
            <a:endParaRPr lang="en-US" sz="1100" dirty="0" smtClean="0"/>
          </a:p>
          <a:p>
            <a:pPr eaLnBrk="1" hangingPunct="1">
              <a:lnSpc>
                <a:spcPct val="80000"/>
              </a:lnSpc>
            </a:pPr>
            <a:endParaRPr lang="en-US" sz="1100" dirty="0" smtClean="0"/>
          </a:p>
          <a:p>
            <a:pPr>
              <a:lnSpc>
                <a:spcPct val="80000"/>
              </a:lnSpc>
            </a:pPr>
            <a:endParaRPr lang="en-US" sz="10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AC611-C7E5-4C48-9AEF-99E0ED1676EE}" type="slidenum">
              <a:rPr lang="en-US" smtClean="0"/>
              <a:pPr/>
              <a:t>10</a:t>
            </a:fld>
            <a:endParaRPr lang="en-US" dirty="0"/>
          </a:p>
        </p:txBody>
      </p:sp>
    </p:spTree>
    <p:extLst>
      <p:ext uri="{BB962C8B-B14F-4D97-AF65-F5344CB8AC3E}">
        <p14:creationId xmlns:p14="http://schemas.microsoft.com/office/powerpoint/2010/main" xmlns="" val="2720344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7412" name="Text Placeholder 2"/>
          <p:cNvSpPr>
            <a:spLocks noGrp="1"/>
          </p:cNvSpPr>
          <p:nvPr>
            <p:ph type="subTitle" idx="1"/>
          </p:nvPr>
        </p:nvSpPr>
        <p:spPr>
          <a:xfrm>
            <a:off x="2667000" y="4724400"/>
            <a:ext cx="6086475" cy="914400"/>
          </a:xfrm>
        </p:spPr>
        <p:txBody>
          <a:bodyPr/>
          <a:lstStyle>
            <a:lvl1pPr marL="0" indent="0" algn="r">
              <a:buFont typeface="Arial" charset="0"/>
              <a:buNone/>
              <a:defRPr sz="2400" kern="0" spc="300" baseline="0" smtClean="0">
                <a:solidFill>
                  <a:srgbClr val="720E08"/>
                </a:solidFill>
              </a:defRPr>
            </a:lvl1pPr>
          </a:lstStyle>
          <a:p>
            <a:r>
              <a:rPr lang="en-US" dirty="0" smtClean="0"/>
              <a:t>Click to edit Master subtitle style</a:t>
            </a:r>
          </a:p>
        </p:txBody>
      </p:sp>
      <p:sp>
        <p:nvSpPr>
          <p:cNvPr id="4" name="Date Placeholder 3"/>
          <p:cNvSpPr>
            <a:spLocks noGrp="1"/>
          </p:cNvSpPr>
          <p:nvPr>
            <p:ph type="dt" sz="half" idx="10"/>
          </p:nvPr>
        </p:nvSpPr>
        <p:spPr>
          <a:xfrm>
            <a:off x="1524000" y="6245225"/>
            <a:ext cx="1524000" cy="476250"/>
          </a:xfrm>
        </p:spPr>
        <p:txBody>
          <a:bodyPr/>
          <a:lstStyle>
            <a:lvl1pPr>
              <a:defRPr/>
            </a:lvl1pPr>
          </a:lstStyle>
          <a:p>
            <a:pPr>
              <a:defRPr/>
            </a:pPr>
            <a:fld id="{066C2BB9-A90C-479A-B3EC-C97DC910B847}" type="datetimeFigureOut">
              <a:rPr lang="en-US"/>
              <a:pPr>
                <a:defRPr/>
              </a:pPr>
              <a:t>11/2/2011</a:t>
            </a:fld>
            <a:endParaRPr lang="en-US"/>
          </a:p>
        </p:txBody>
      </p:sp>
      <p:sp>
        <p:nvSpPr>
          <p:cNvPr id="5" name="Slide Number Placeholder 5"/>
          <p:cNvSpPr>
            <a:spLocks noGrp="1"/>
          </p:cNvSpPr>
          <p:nvPr>
            <p:ph type="sldNum" sz="quarter" idx="11"/>
          </p:nvPr>
        </p:nvSpPr>
        <p:spPr>
          <a:xfrm>
            <a:off x="7467600" y="6245225"/>
            <a:ext cx="1219200" cy="476250"/>
          </a:xfrm>
        </p:spPr>
        <p:txBody>
          <a:bodyPr/>
          <a:lstStyle>
            <a:lvl1pPr>
              <a:defRPr/>
            </a:lvl1pPr>
          </a:lstStyle>
          <a:p>
            <a:pPr>
              <a:defRPr/>
            </a:pPr>
            <a:fld id="{03FE1E04-1F30-46B8-956F-AEA2D1B2156E}" type="slidenum">
              <a:rPr lang="en-US"/>
              <a:pPr>
                <a:defRPr/>
              </a:pPr>
              <a:t>‹#›</a:t>
            </a:fld>
            <a:endParaRPr lang="en-US"/>
          </a:p>
        </p:txBody>
      </p:sp>
    </p:spTree>
    <p:extLst>
      <p:ext uri="{BB962C8B-B14F-4D97-AF65-F5344CB8AC3E}">
        <p14:creationId xmlns:p14="http://schemas.microsoft.com/office/powerpoint/2010/main" xmlns="" val="25651788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3BAB28-A398-4F49-9D55-489E39A94947}" type="datetimeFigureOut">
              <a:rPr lang="en-US"/>
              <a:pPr>
                <a:defRPr/>
              </a:pPr>
              <a:t>11/2/2011</a:t>
            </a:fld>
            <a:endParaRPr lang="en-US"/>
          </a:p>
        </p:txBody>
      </p:sp>
      <p:sp>
        <p:nvSpPr>
          <p:cNvPr id="6" name="Slide Number Placeholder 5"/>
          <p:cNvSpPr>
            <a:spLocks noGrp="1"/>
          </p:cNvSpPr>
          <p:nvPr>
            <p:ph type="sldNum" sz="quarter" idx="11"/>
          </p:nvPr>
        </p:nvSpPr>
        <p:spPr/>
        <p:txBody>
          <a:bodyPr/>
          <a:lstStyle>
            <a:lvl1pPr>
              <a:defRPr/>
            </a:lvl1pPr>
          </a:lstStyle>
          <a:p>
            <a:pPr>
              <a:defRPr/>
            </a:pPr>
            <a:fld id="{0A1A21F4-0786-46F3-9C7F-14D38F65B0D6}" type="slidenum">
              <a:rPr lang="en-US"/>
              <a:pPr>
                <a:defRPr/>
              </a:pPr>
              <a:t>‹#›</a:t>
            </a:fld>
            <a:endParaRPr lang="en-US"/>
          </a:p>
        </p:txBody>
      </p:sp>
    </p:spTree>
    <p:extLst>
      <p:ext uri="{BB962C8B-B14F-4D97-AF65-F5344CB8AC3E}">
        <p14:creationId xmlns:p14="http://schemas.microsoft.com/office/powerpoint/2010/main" xmlns="" val="109582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1AFA3D-35C4-4E1A-A75E-FF42CC87A582}" type="datetimeFigureOut">
              <a:rPr lang="en-US"/>
              <a:pPr>
                <a:defRPr/>
              </a:pPr>
              <a:t>11/2/2011</a:t>
            </a:fld>
            <a:endParaRPr lang="en-US"/>
          </a:p>
        </p:txBody>
      </p:sp>
      <p:sp>
        <p:nvSpPr>
          <p:cNvPr id="5" name="Slide Number Placeholder 5"/>
          <p:cNvSpPr>
            <a:spLocks noGrp="1"/>
          </p:cNvSpPr>
          <p:nvPr>
            <p:ph type="sldNum" sz="quarter" idx="11"/>
          </p:nvPr>
        </p:nvSpPr>
        <p:spPr/>
        <p:txBody>
          <a:bodyPr/>
          <a:lstStyle>
            <a:lvl1pPr>
              <a:defRPr/>
            </a:lvl1pPr>
          </a:lstStyle>
          <a:p>
            <a:pPr>
              <a:defRPr/>
            </a:pPr>
            <a:fld id="{BA4E1575-2F22-4294-8BEB-DF77F31918E8}" type="slidenum">
              <a:rPr lang="en-US"/>
              <a:pPr>
                <a:defRPr/>
              </a:pPr>
              <a:t>‹#›</a:t>
            </a:fld>
            <a:endParaRPr lang="en-US"/>
          </a:p>
        </p:txBody>
      </p:sp>
    </p:spTree>
    <p:extLst>
      <p:ext uri="{BB962C8B-B14F-4D97-AF65-F5344CB8AC3E}">
        <p14:creationId xmlns:p14="http://schemas.microsoft.com/office/powerpoint/2010/main" xmlns="" val="1033184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7C2003-F4A7-4D28-8A3A-3783765780B9}" type="datetimeFigureOut">
              <a:rPr lang="en-US"/>
              <a:pPr>
                <a:defRPr/>
              </a:pPr>
              <a:t>11/2/2011</a:t>
            </a:fld>
            <a:endParaRPr lang="en-US"/>
          </a:p>
        </p:txBody>
      </p:sp>
      <p:sp>
        <p:nvSpPr>
          <p:cNvPr id="5" name="Slide Number Placeholder 5"/>
          <p:cNvSpPr>
            <a:spLocks noGrp="1"/>
          </p:cNvSpPr>
          <p:nvPr>
            <p:ph type="sldNum" sz="quarter" idx="11"/>
          </p:nvPr>
        </p:nvSpPr>
        <p:spPr/>
        <p:txBody>
          <a:bodyPr/>
          <a:lstStyle>
            <a:lvl1pPr>
              <a:defRPr/>
            </a:lvl1pPr>
          </a:lstStyle>
          <a:p>
            <a:pPr>
              <a:defRPr/>
            </a:pPr>
            <a:fld id="{1C49310A-9BC7-4FDF-B441-0550037FECD0}" type="slidenum">
              <a:rPr lang="en-US"/>
              <a:pPr>
                <a:defRPr/>
              </a:pPr>
              <a:t>‹#›</a:t>
            </a:fld>
            <a:endParaRPr lang="en-US"/>
          </a:p>
        </p:txBody>
      </p:sp>
    </p:spTree>
    <p:extLst>
      <p:ext uri="{BB962C8B-B14F-4D97-AF65-F5344CB8AC3E}">
        <p14:creationId xmlns:p14="http://schemas.microsoft.com/office/powerpoint/2010/main" xmlns="" val="1675043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3" name="Picture 7" descr="ppt.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588" y="1588"/>
            <a:ext cx="9140825"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19"/>
          <p:cNvSpPr txBox="1">
            <a:spLocks noChangeArrowheads="1"/>
          </p:cNvSpPr>
          <p:nvPr userDrawn="1"/>
        </p:nvSpPr>
        <p:spPr bwMode="auto">
          <a:xfrm>
            <a:off x="4584700" y="49752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i="1">
                <a:solidFill>
                  <a:srgbClr val="000000"/>
                </a:solidFill>
                <a:latin typeface="Arial" charset="0"/>
                <a:cs typeface="Times New Roman" pitchFamily="18" charset="0"/>
              </a:defRPr>
            </a:lvl1pPr>
            <a:lvl2pPr marL="742950" indent="-285750" eaLnBrk="0" hangingPunct="0">
              <a:defRPr i="1">
                <a:solidFill>
                  <a:srgbClr val="000000"/>
                </a:solidFill>
                <a:latin typeface="Arial" charset="0"/>
                <a:cs typeface="Times New Roman" pitchFamily="18" charset="0"/>
              </a:defRPr>
            </a:lvl2pPr>
            <a:lvl3pPr marL="1143000" indent="-228600" eaLnBrk="0" hangingPunct="0">
              <a:defRPr i="1">
                <a:solidFill>
                  <a:srgbClr val="000000"/>
                </a:solidFill>
                <a:latin typeface="Arial" charset="0"/>
                <a:cs typeface="Times New Roman" pitchFamily="18" charset="0"/>
              </a:defRPr>
            </a:lvl3pPr>
            <a:lvl4pPr marL="1600200" indent="-228600" eaLnBrk="0" hangingPunct="0">
              <a:defRPr i="1">
                <a:solidFill>
                  <a:srgbClr val="000000"/>
                </a:solidFill>
                <a:latin typeface="Arial" charset="0"/>
                <a:cs typeface="Times New Roman" pitchFamily="18" charset="0"/>
              </a:defRPr>
            </a:lvl4pPr>
            <a:lvl5pPr marL="2057400" indent="-228600" eaLnBrk="0" hangingPunct="0">
              <a:defRPr i="1">
                <a:solidFill>
                  <a:srgbClr val="000000"/>
                </a:solidFill>
                <a:latin typeface="Arial" charset="0"/>
                <a:cs typeface="Times New Roman" pitchFamily="18" charset="0"/>
              </a:defRPr>
            </a:lvl5pPr>
            <a:lvl6pPr marL="2514600" indent="-228600" eaLnBrk="0" fontAlgn="base" hangingPunct="0">
              <a:spcBef>
                <a:spcPct val="0"/>
              </a:spcBef>
              <a:spcAft>
                <a:spcPct val="0"/>
              </a:spcAft>
              <a:defRPr i="1">
                <a:solidFill>
                  <a:srgbClr val="000000"/>
                </a:solidFill>
                <a:latin typeface="Arial" charset="0"/>
                <a:cs typeface="Times New Roman" pitchFamily="18" charset="0"/>
              </a:defRPr>
            </a:lvl6pPr>
            <a:lvl7pPr marL="2971800" indent="-228600" eaLnBrk="0" fontAlgn="base" hangingPunct="0">
              <a:spcBef>
                <a:spcPct val="0"/>
              </a:spcBef>
              <a:spcAft>
                <a:spcPct val="0"/>
              </a:spcAft>
              <a:defRPr i="1">
                <a:solidFill>
                  <a:srgbClr val="000000"/>
                </a:solidFill>
                <a:latin typeface="Arial" charset="0"/>
                <a:cs typeface="Times New Roman" pitchFamily="18" charset="0"/>
              </a:defRPr>
            </a:lvl7pPr>
            <a:lvl8pPr marL="3429000" indent="-228600" eaLnBrk="0" fontAlgn="base" hangingPunct="0">
              <a:spcBef>
                <a:spcPct val="0"/>
              </a:spcBef>
              <a:spcAft>
                <a:spcPct val="0"/>
              </a:spcAft>
              <a:defRPr i="1">
                <a:solidFill>
                  <a:srgbClr val="000000"/>
                </a:solidFill>
                <a:latin typeface="Arial" charset="0"/>
                <a:cs typeface="Times New Roman" pitchFamily="18" charset="0"/>
              </a:defRPr>
            </a:lvl8pPr>
            <a:lvl9pPr marL="3886200" indent="-228600" eaLnBrk="0" fontAlgn="base" hangingPunct="0">
              <a:spcBef>
                <a:spcPct val="0"/>
              </a:spcBef>
              <a:spcAft>
                <a:spcPct val="0"/>
              </a:spcAft>
              <a:defRPr i="1">
                <a:solidFill>
                  <a:srgbClr val="000000"/>
                </a:solidFill>
                <a:latin typeface="Arial" charset="0"/>
                <a:cs typeface="Times New Roman" pitchFamily="18" charset="0"/>
              </a:defRPr>
            </a:lvl9pPr>
          </a:lstStyle>
          <a:p>
            <a:pPr algn="r" fontAlgn="base">
              <a:spcBef>
                <a:spcPct val="0"/>
              </a:spcBef>
              <a:spcAft>
                <a:spcPct val="0"/>
              </a:spcAft>
            </a:pPr>
            <a:endParaRPr lang="en-US" sz="1400" i="0" smtClean="0">
              <a:solidFill>
                <a:prstClr val="white"/>
              </a:solidFill>
              <a:latin typeface="Times" pitchFamily="18" charset="0"/>
            </a:endParaRPr>
          </a:p>
        </p:txBody>
      </p:sp>
      <p:sp>
        <p:nvSpPr>
          <p:cNvPr id="5" name="Text Box 30"/>
          <p:cNvSpPr txBox="1">
            <a:spLocks noChangeArrowheads="1"/>
          </p:cNvSpPr>
          <p:nvPr userDrawn="1"/>
        </p:nvSpPr>
        <p:spPr bwMode="auto">
          <a:xfrm>
            <a:off x="2743200" y="3352800"/>
            <a:ext cx="3657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i="1">
                <a:solidFill>
                  <a:srgbClr val="000000"/>
                </a:solidFill>
                <a:latin typeface="Arial" charset="0"/>
                <a:cs typeface="Times New Roman" pitchFamily="18" charset="0"/>
              </a:defRPr>
            </a:lvl1pPr>
            <a:lvl2pPr marL="742950" indent="-285750" eaLnBrk="0" hangingPunct="0">
              <a:defRPr i="1">
                <a:solidFill>
                  <a:srgbClr val="000000"/>
                </a:solidFill>
                <a:latin typeface="Arial" charset="0"/>
                <a:cs typeface="Times New Roman" pitchFamily="18" charset="0"/>
              </a:defRPr>
            </a:lvl2pPr>
            <a:lvl3pPr marL="1143000" indent="-228600" eaLnBrk="0" hangingPunct="0">
              <a:defRPr i="1">
                <a:solidFill>
                  <a:srgbClr val="000000"/>
                </a:solidFill>
                <a:latin typeface="Arial" charset="0"/>
                <a:cs typeface="Times New Roman" pitchFamily="18" charset="0"/>
              </a:defRPr>
            </a:lvl3pPr>
            <a:lvl4pPr marL="1600200" indent="-228600" eaLnBrk="0" hangingPunct="0">
              <a:defRPr i="1">
                <a:solidFill>
                  <a:srgbClr val="000000"/>
                </a:solidFill>
                <a:latin typeface="Arial" charset="0"/>
                <a:cs typeface="Times New Roman" pitchFamily="18" charset="0"/>
              </a:defRPr>
            </a:lvl4pPr>
            <a:lvl5pPr marL="2057400" indent="-228600" eaLnBrk="0" hangingPunct="0">
              <a:defRPr i="1">
                <a:solidFill>
                  <a:srgbClr val="000000"/>
                </a:solidFill>
                <a:latin typeface="Arial" charset="0"/>
                <a:cs typeface="Times New Roman" pitchFamily="18" charset="0"/>
              </a:defRPr>
            </a:lvl5pPr>
            <a:lvl6pPr marL="2514600" indent="-228600" eaLnBrk="0" fontAlgn="base" hangingPunct="0">
              <a:spcBef>
                <a:spcPct val="0"/>
              </a:spcBef>
              <a:spcAft>
                <a:spcPct val="0"/>
              </a:spcAft>
              <a:defRPr i="1">
                <a:solidFill>
                  <a:srgbClr val="000000"/>
                </a:solidFill>
                <a:latin typeface="Arial" charset="0"/>
                <a:cs typeface="Times New Roman" pitchFamily="18" charset="0"/>
              </a:defRPr>
            </a:lvl6pPr>
            <a:lvl7pPr marL="2971800" indent="-228600" eaLnBrk="0" fontAlgn="base" hangingPunct="0">
              <a:spcBef>
                <a:spcPct val="0"/>
              </a:spcBef>
              <a:spcAft>
                <a:spcPct val="0"/>
              </a:spcAft>
              <a:defRPr i="1">
                <a:solidFill>
                  <a:srgbClr val="000000"/>
                </a:solidFill>
                <a:latin typeface="Arial" charset="0"/>
                <a:cs typeface="Times New Roman" pitchFamily="18" charset="0"/>
              </a:defRPr>
            </a:lvl7pPr>
            <a:lvl8pPr marL="3429000" indent="-228600" eaLnBrk="0" fontAlgn="base" hangingPunct="0">
              <a:spcBef>
                <a:spcPct val="0"/>
              </a:spcBef>
              <a:spcAft>
                <a:spcPct val="0"/>
              </a:spcAft>
              <a:defRPr i="1">
                <a:solidFill>
                  <a:srgbClr val="000000"/>
                </a:solidFill>
                <a:latin typeface="Arial" charset="0"/>
                <a:cs typeface="Times New Roman" pitchFamily="18" charset="0"/>
              </a:defRPr>
            </a:lvl8pPr>
            <a:lvl9pPr marL="3886200" indent="-228600" eaLnBrk="0" fontAlgn="base" hangingPunct="0">
              <a:spcBef>
                <a:spcPct val="0"/>
              </a:spcBef>
              <a:spcAft>
                <a:spcPct val="0"/>
              </a:spcAft>
              <a:defRPr i="1">
                <a:solidFill>
                  <a:srgbClr val="000000"/>
                </a:solidFill>
                <a:latin typeface="Arial" charset="0"/>
                <a:cs typeface="Times New Roman" pitchFamily="18" charset="0"/>
              </a:defRPr>
            </a:lvl9pPr>
          </a:lstStyle>
          <a:p>
            <a:pPr fontAlgn="base">
              <a:spcBef>
                <a:spcPct val="50000"/>
              </a:spcBef>
              <a:spcAft>
                <a:spcPct val="0"/>
              </a:spcAft>
            </a:pPr>
            <a:endParaRPr lang="en-US" sz="2400" i="0" smtClean="0">
              <a:solidFill>
                <a:prstClr val="black"/>
              </a:solidFill>
              <a:latin typeface="Times" pitchFamily="18" charset="0"/>
            </a:endParaRPr>
          </a:p>
        </p:txBody>
      </p:sp>
      <p:sp>
        <p:nvSpPr>
          <p:cNvPr id="4127" name="Rectangle 31"/>
          <p:cNvSpPr>
            <a:spLocks noGrp="1" noChangeArrowheads="1"/>
          </p:cNvSpPr>
          <p:nvPr>
            <p:ph type="ctrTitle" sz="quarter"/>
          </p:nvPr>
        </p:nvSpPr>
        <p:spPr>
          <a:xfrm>
            <a:off x="4191000" y="3733800"/>
            <a:ext cx="4572000" cy="1600200"/>
          </a:xfrm>
        </p:spPr>
        <p:txBody>
          <a:bodyPr tIns="0" bIns="0" anchor="t"/>
          <a:lstStyle>
            <a:lvl1pPr algn="l">
              <a:defRPr sz="2400" b="0" i="0" spc="300">
                <a:solidFill>
                  <a:srgbClr val="660000"/>
                </a:solidFill>
                <a:latin typeface="Arial"/>
                <a:cs typeface="Arial"/>
              </a:defRPr>
            </a:lvl1pPr>
          </a:lstStyle>
          <a:p>
            <a:r>
              <a:rPr lang="en-US" smtClean="0"/>
              <a:t>Click to edit Master title style</a:t>
            </a:r>
            <a:endParaRPr lang="en-US" dirty="0"/>
          </a:p>
        </p:txBody>
      </p:sp>
      <p:sp>
        <p:nvSpPr>
          <p:cNvPr id="6" name="Footer Placeholder 5"/>
          <p:cNvSpPr>
            <a:spLocks noGrp="1" noChangeArrowheads="1"/>
          </p:cNvSpPr>
          <p:nvPr>
            <p:ph type="ftr" sz="quarter" idx="10"/>
          </p:nvPr>
        </p:nvSpPr>
        <p:spPr bwMode="auto">
          <a:xfrm>
            <a:off x="3124200" y="6248400"/>
            <a:ext cx="2895600" cy="457200"/>
          </a:xfrm>
          <a:prstGeom prst="rect">
            <a:avLst/>
          </a:prstGeom>
          <a:ln>
            <a:miter lim="800000"/>
            <a:headEnd/>
            <a:tailEnd/>
          </a:ln>
        </p:spPr>
        <p:txBody>
          <a:bodyPr wrap="square" numCol="1" anchor="t" anchorCtr="0" compatLnSpc="1">
            <a:prstTxWarp prst="textNoShape">
              <a:avLst/>
            </a:prstTxWarp>
          </a:bodyPr>
          <a:lstStyle>
            <a:lvl1pPr eaLnBrk="0" hangingPunct="0">
              <a:spcBef>
                <a:spcPct val="0"/>
              </a:spcBef>
              <a:spcAft>
                <a:spcPct val="0"/>
              </a:spcAft>
              <a:buClrTx/>
              <a:buSzTx/>
              <a:buFontTx/>
              <a:buNone/>
              <a:defRPr sz="1400" i="0">
                <a:solidFill>
                  <a:schemeClr val="tx1"/>
                </a:solidFill>
                <a:latin typeface="+mj-lt"/>
                <a:ea typeface="+mn-ea"/>
                <a:cs typeface="Times New Roman" pitchFamily="18" charset="0"/>
              </a:defRPr>
            </a:lvl1pPr>
          </a:lstStyle>
          <a:p>
            <a:pPr>
              <a:defRPr/>
            </a:pPr>
            <a:r>
              <a:rPr lang="en-US">
                <a:solidFill>
                  <a:prstClr val="black"/>
                </a:solidFill>
              </a:rPr>
              <a:t>2010 federal employee viewpoint survey</a:t>
            </a:r>
          </a:p>
        </p:txBody>
      </p:sp>
      <p:sp>
        <p:nvSpPr>
          <p:cNvPr id="7" name="Rectangle 6"/>
          <p:cNvSpPr>
            <a:spLocks noGrp="1" noChangeArrowheads="1"/>
          </p:cNvSpPr>
          <p:nvPr>
            <p:ph type="sldNum" sz="quarter" idx="11"/>
          </p:nvPr>
        </p:nvSpPr>
        <p:spPr>
          <a:xfrm>
            <a:off x="6553200" y="6248400"/>
            <a:ext cx="1905000" cy="457200"/>
          </a:xfrm>
        </p:spPr>
        <p:txBody>
          <a:bodyPr/>
          <a:lstStyle>
            <a:lvl1pPr>
              <a:defRPr sz="1400">
                <a:latin typeface="Times" pitchFamily="18" charset="0"/>
              </a:defRPr>
            </a:lvl1pPr>
          </a:lstStyle>
          <a:p>
            <a:pPr>
              <a:defRPr/>
            </a:pPr>
            <a:fld id="{747054F1-9A1B-46D5-BDDC-A3FC83D8C127}" type="slidenum">
              <a:rPr lang="en-US"/>
              <a:pPr>
                <a:defRPr/>
              </a:pPr>
              <a:t>‹#›</a:t>
            </a:fld>
            <a:endParaRPr lang="en-US"/>
          </a:p>
        </p:txBody>
      </p:sp>
    </p:spTree>
    <p:extLst>
      <p:ext uri="{BB962C8B-B14F-4D97-AF65-F5344CB8AC3E}">
        <p14:creationId xmlns:p14="http://schemas.microsoft.com/office/powerpoint/2010/main" xmlns="" val="879100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162800" cy="685800"/>
          </a:xfrm>
        </p:spPr>
        <p:txBody>
          <a:bodyPr/>
          <a:lstStyle>
            <a:lvl1pPr algn="l">
              <a:defRPr sz="2800" b="1" kern="0" baseline="0">
                <a:solidFill>
                  <a:srgbClr val="014983"/>
                </a:solidFill>
                <a:latin typeface="Arial" pitchFamily="34" charset="0"/>
                <a:cs typeface="Arial" pitchFamily="34" charset="0"/>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1600200" y="1447800"/>
            <a:ext cx="7086600" cy="4572000"/>
          </a:xfrm>
        </p:spPr>
        <p:txBody>
          <a:bodyPr/>
          <a:lstStyle>
            <a:lvl1pPr>
              <a:buClr>
                <a:srgbClr val="014983"/>
              </a:buClr>
              <a:buFontTx/>
              <a:buNone/>
              <a:defRPr sz="2400">
                <a:latin typeface="Arial" pitchFamily="34" charset="0"/>
                <a:cs typeface="Arial" pitchFamily="34" charset="0"/>
              </a:defRPr>
            </a:lvl1pPr>
          </a:lstStyle>
          <a:p>
            <a:pPr lvl="0"/>
            <a:endParaRPr lang="en-US" noProof="0" dirty="0" smtClean="0"/>
          </a:p>
        </p:txBody>
      </p:sp>
      <p:sp>
        <p:nvSpPr>
          <p:cNvPr id="4" name="Rectangle 23"/>
          <p:cNvSpPr>
            <a:spLocks noGrp="1" noChangeArrowheads="1"/>
          </p:cNvSpPr>
          <p:nvPr>
            <p:ph type="sldNum" sz="quarter" idx="10"/>
          </p:nvPr>
        </p:nvSpPr>
        <p:spPr/>
        <p:txBody>
          <a:bodyPr/>
          <a:lstStyle>
            <a:lvl1pPr>
              <a:defRPr/>
            </a:lvl1pPr>
          </a:lstStyle>
          <a:p>
            <a:pPr>
              <a:defRPr/>
            </a:pPr>
            <a:fld id="{EABF58A1-AD0A-4651-B0A4-3000EE0E4F20}" type="slidenum">
              <a:rPr lang="en-US"/>
              <a:pPr>
                <a:defRPr/>
              </a:pPr>
              <a:t>‹#›</a:t>
            </a:fld>
            <a:endParaRPr lang="en-US"/>
          </a:p>
        </p:txBody>
      </p:sp>
      <p:sp>
        <p:nvSpPr>
          <p:cNvPr id="5" name="Footer Placeholder 6"/>
          <p:cNvSpPr>
            <a:spLocks noGrp="1"/>
          </p:cNvSpPr>
          <p:nvPr>
            <p:ph type="ftr" sz="quarter" idx="11"/>
          </p:nvPr>
        </p:nvSpPr>
        <p:spPr>
          <a:xfrm>
            <a:off x="1600200" y="15875"/>
            <a:ext cx="5334000" cy="365125"/>
          </a:xfrm>
          <a:prstGeom prst="rect">
            <a:avLst/>
          </a:prstGeom>
        </p:spPr>
        <p:txBody>
          <a:bodyPr/>
          <a:lstStyle>
            <a:lvl1pPr>
              <a:defRPr sz="1200" i="0" cap="all" spc="300" baseline="0">
                <a:solidFill>
                  <a:srgbClr val="720E08"/>
                </a:solidFill>
              </a:defRPr>
            </a:lvl1pPr>
          </a:lstStyle>
          <a:p>
            <a:pPr>
              <a:defRPr/>
            </a:pPr>
            <a:r>
              <a:rPr lang="en-US"/>
              <a:t>2010 federal employee viewpoint survey</a:t>
            </a:r>
          </a:p>
        </p:txBody>
      </p:sp>
    </p:spTree>
    <p:extLst>
      <p:ext uri="{BB962C8B-B14F-4D97-AF65-F5344CB8AC3E}">
        <p14:creationId xmlns:p14="http://schemas.microsoft.com/office/powerpoint/2010/main" xmlns="" val="91712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F45E9B-9290-458C-8B9A-6DF9A72204C5}" type="datetimeFigureOut">
              <a:rPr lang="en-US" smtClean="0">
                <a:solidFill>
                  <a:prstClr val="black">
                    <a:tint val="75000"/>
                  </a:prstClr>
                </a:solidFill>
              </a:rPr>
              <a:pPr/>
              <a:t>11/2/2011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36E54-A25D-435A-9AC4-F9EBE484A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498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45E9B-9290-458C-8B9A-6DF9A72204C5}" type="datetimeFigureOut">
              <a:rPr lang="en-US" smtClean="0">
                <a:solidFill>
                  <a:prstClr val="black">
                    <a:tint val="75000"/>
                  </a:prstClr>
                </a:solidFill>
              </a:rPr>
              <a:pPr/>
              <a:t>11/2/2011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36E54-A25D-435A-9AC4-F9EBE484A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30151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F45E9B-9290-458C-8B9A-6DF9A72204C5}" type="datetimeFigureOut">
              <a:rPr lang="en-US" smtClean="0">
                <a:solidFill>
                  <a:prstClr val="black">
                    <a:tint val="75000"/>
                  </a:prstClr>
                </a:solidFill>
              </a:rPr>
              <a:pPr/>
              <a:t>11/2/2011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36E54-A25D-435A-9AC4-F9EBE484A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52552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45E9B-9290-458C-8B9A-6DF9A72204C5}" type="datetimeFigureOut">
              <a:rPr lang="en-US" smtClean="0">
                <a:solidFill>
                  <a:prstClr val="black">
                    <a:tint val="75000"/>
                  </a:prstClr>
                </a:solidFill>
              </a:rPr>
              <a:pPr/>
              <a:t>11/2/2011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736E54-A25D-435A-9AC4-F9EBE484A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25284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F45E9B-9290-458C-8B9A-6DF9A72204C5}" type="datetimeFigureOut">
              <a:rPr lang="en-US" smtClean="0">
                <a:solidFill>
                  <a:prstClr val="black">
                    <a:tint val="75000"/>
                  </a:prstClr>
                </a:solidFill>
              </a:rPr>
              <a:pPr/>
              <a:t>11/2/2011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736E54-A25D-435A-9AC4-F9EBE484A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375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130425"/>
            <a:ext cx="7086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0200" y="3886200"/>
            <a:ext cx="6172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37F7AF-C845-4842-A923-DD914DE1F40C}" type="datetimeFigureOut">
              <a:rPr lang="en-US"/>
              <a:pPr>
                <a:defRPr/>
              </a:pPr>
              <a:t>11/2/2011</a:t>
            </a:fld>
            <a:endParaRPr lang="en-US"/>
          </a:p>
        </p:txBody>
      </p:sp>
      <p:sp>
        <p:nvSpPr>
          <p:cNvPr id="5" name="Slide Number Placeholder 5"/>
          <p:cNvSpPr>
            <a:spLocks noGrp="1"/>
          </p:cNvSpPr>
          <p:nvPr>
            <p:ph type="sldNum" sz="quarter" idx="11"/>
          </p:nvPr>
        </p:nvSpPr>
        <p:spPr/>
        <p:txBody>
          <a:bodyPr/>
          <a:lstStyle>
            <a:lvl1pPr>
              <a:defRPr/>
            </a:lvl1pPr>
          </a:lstStyle>
          <a:p>
            <a:pPr>
              <a:defRPr/>
            </a:pPr>
            <a:fld id="{ED4AC370-9453-414A-909A-83675C689227}" type="slidenum">
              <a:rPr lang="en-US"/>
              <a:pPr>
                <a:defRPr/>
              </a:pPr>
              <a:t>‹#›</a:t>
            </a:fld>
            <a:endParaRPr lang="en-US"/>
          </a:p>
        </p:txBody>
      </p:sp>
    </p:spTree>
    <p:extLst>
      <p:ext uri="{BB962C8B-B14F-4D97-AF65-F5344CB8AC3E}">
        <p14:creationId xmlns:p14="http://schemas.microsoft.com/office/powerpoint/2010/main" xmlns="" val="879875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F45E9B-9290-458C-8B9A-6DF9A72204C5}" type="datetimeFigureOut">
              <a:rPr lang="en-US" smtClean="0">
                <a:solidFill>
                  <a:prstClr val="black">
                    <a:tint val="75000"/>
                  </a:prstClr>
                </a:solidFill>
              </a:rPr>
              <a:pPr/>
              <a:t>11/2/2011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736E54-A25D-435A-9AC4-F9EBE484A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98026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45E9B-9290-458C-8B9A-6DF9A72204C5}" type="datetimeFigureOut">
              <a:rPr lang="en-US" smtClean="0">
                <a:solidFill>
                  <a:prstClr val="black">
                    <a:tint val="75000"/>
                  </a:prstClr>
                </a:solidFill>
              </a:rPr>
              <a:pPr/>
              <a:t>11/2/2011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736E54-A25D-435A-9AC4-F9EBE484A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92792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45E9B-9290-458C-8B9A-6DF9A72204C5}" type="datetimeFigureOut">
              <a:rPr lang="en-US" smtClean="0">
                <a:solidFill>
                  <a:prstClr val="black">
                    <a:tint val="75000"/>
                  </a:prstClr>
                </a:solidFill>
              </a:rPr>
              <a:pPr/>
              <a:t>11/2/2011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736E54-A25D-435A-9AC4-F9EBE484A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53125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45E9B-9290-458C-8B9A-6DF9A72204C5}" type="datetimeFigureOut">
              <a:rPr lang="en-US" smtClean="0">
                <a:solidFill>
                  <a:prstClr val="black">
                    <a:tint val="75000"/>
                  </a:prstClr>
                </a:solidFill>
              </a:rPr>
              <a:pPr/>
              <a:t>11/2/2011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736E54-A25D-435A-9AC4-F9EBE484A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29176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45E9B-9290-458C-8B9A-6DF9A72204C5}" type="datetimeFigureOut">
              <a:rPr lang="en-US" smtClean="0">
                <a:solidFill>
                  <a:prstClr val="black">
                    <a:tint val="75000"/>
                  </a:prstClr>
                </a:solidFill>
              </a:rPr>
              <a:pPr/>
              <a:t>11/2/2011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36E54-A25D-435A-9AC4-F9EBE484A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7639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45E9B-9290-458C-8B9A-6DF9A72204C5}" type="datetimeFigureOut">
              <a:rPr lang="en-US" smtClean="0">
                <a:solidFill>
                  <a:prstClr val="black">
                    <a:tint val="75000"/>
                  </a:prstClr>
                </a:solidFill>
              </a:rPr>
              <a:pPr/>
              <a:t>11/2/2011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36E54-A25D-435A-9AC4-F9EBE484A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29419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6" descr="coverslide"/>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9"/>
          <p:cNvSpPr txBox="1">
            <a:spLocks noChangeArrowheads="1"/>
          </p:cNvSpPr>
          <p:nvPr userDrawn="1"/>
        </p:nvSpPr>
        <p:spPr bwMode="auto">
          <a:xfrm>
            <a:off x="0" y="6572250"/>
            <a:ext cx="9140825"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algn="ctr" eaLnBrk="1" fontAlgn="base" hangingPunct="1">
              <a:spcBef>
                <a:spcPct val="50000"/>
              </a:spcBef>
              <a:spcAft>
                <a:spcPct val="0"/>
              </a:spcAft>
            </a:pPr>
            <a:r>
              <a:rPr lang="en-US" sz="700" smtClean="0">
                <a:solidFill>
                  <a:srgbClr val="1A1A1A"/>
                </a:solidFill>
              </a:rPr>
              <a:t>© 2010 Center for Creative Leadership. All Rights Reserved.</a:t>
            </a:r>
          </a:p>
        </p:txBody>
      </p:sp>
    </p:spTree>
    <p:extLst>
      <p:ext uri="{BB962C8B-B14F-4D97-AF65-F5344CB8AC3E}">
        <p14:creationId xmlns:p14="http://schemas.microsoft.com/office/powerpoint/2010/main" xmlns="" val="4122318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41294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48013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6433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b="1">
                <a:solidFill>
                  <a:srgbClr val="014983"/>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0200" y="1371600"/>
            <a:ext cx="7086600" cy="4876800"/>
          </a:xfrm>
        </p:spPr>
        <p:txBody>
          <a:bodyPr/>
          <a:lstStyle>
            <a:lvl1pPr>
              <a:defRPr sz="2400">
                <a:latin typeface="Arial" pitchFamily="34" charset="0"/>
                <a:cs typeface="Arial" pitchFamily="34" charset="0"/>
              </a:defRPr>
            </a:lvl1pPr>
            <a:lvl2pPr>
              <a:buClr>
                <a:srgbClr val="014983"/>
              </a:buClr>
              <a:buFont typeface="Arial" pitchFamily="34" charset="0"/>
              <a:buChar cha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E6C358B-A01A-4F01-9537-0E3BB0E7E227}" type="datetimeFigureOut">
              <a:rPr lang="en-US"/>
              <a:pPr>
                <a:defRPr/>
              </a:pPr>
              <a:t>11/2/2011</a:t>
            </a:fld>
            <a:endParaRPr lang="en-US"/>
          </a:p>
        </p:txBody>
      </p:sp>
      <p:sp>
        <p:nvSpPr>
          <p:cNvPr id="5" name="Slide Number Placeholder 5"/>
          <p:cNvSpPr>
            <a:spLocks noGrp="1"/>
          </p:cNvSpPr>
          <p:nvPr>
            <p:ph type="sldNum" sz="quarter" idx="11"/>
          </p:nvPr>
        </p:nvSpPr>
        <p:spPr/>
        <p:txBody>
          <a:bodyPr/>
          <a:lstStyle>
            <a:lvl1pPr>
              <a:defRPr/>
            </a:lvl1pPr>
          </a:lstStyle>
          <a:p>
            <a:pPr>
              <a:defRPr/>
            </a:pPr>
            <a:fld id="{EA821E36-C76A-49DA-B2DA-BB21752FE11E}" type="slidenum">
              <a:rPr lang="en-US"/>
              <a:pPr>
                <a:defRPr/>
              </a:pPr>
              <a:t>‹#›</a:t>
            </a:fld>
            <a:endParaRPr lang="en-US"/>
          </a:p>
        </p:txBody>
      </p:sp>
      <p:sp>
        <p:nvSpPr>
          <p:cNvPr id="6" name="Footer Placeholder 6"/>
          <p:cNvSpPr>
            <a:spLocks noGrp="1"/>
          </p:cNvSpPr>
          <p:nvPr>
            <p:ph type="ftr" sz="quarter" idx="12"/>
          </p:nvPr>
        </p:nvSpPr>
        <p:spPr>
          <a:xfrm>
            <a:off x="1600200" y="19050"/>
            <a:ext cx="5334000" cy="365125"/>
          </a:xfrm>
          <a:prstGeom prst="rect">
            <a:avLst/>
          </a:prstGeom>
        </p:spPr>
        <p:txBody>
          <a:bodyPr/>
          <a:lstStyle>
            <a:lvl1pPr>
              <a:defRPr/>
            </a:lvl1pPr>
          </a:lstStyle>
          <a:p>
            <a:pPr>
              <a:defRPr/>
            </a:pPr>
            <a:r>
              <a:rPr lang="en-US"/>
              <a:t>2010 federal employee viewpoint survey</a:t>
            </a:r>
            <a:endParaRPr lang="en-US" dirty="0"/>
          </a:p>
        </p:txBody>
      </p:sp>
    </p:spTree>
    <p:extLst>
      <p:ext uri="{BB962C8B-B14F-4D97-AF65-F5344CB8AC3E}">
        <p14:creationId xmlns:p14="http://schemas.microsoft.com/office/powerpoint/2010/main" xmlns="" val="616077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577558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712035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086062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520149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5719720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240864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493145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38411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68B284-5A1E-4990-B026-B420FDFA86A6}" type="datetimeFigureOut">
              <a:rPr lang="en-US" smtClean="0"/>
              <a:pPr/>
              <a:t>11/2/2011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F38C684-E50B-41DC-8580-EEF6EB1DFA08}" type="slidenum">
              <a:rPr lang="en-US" smtClean="0"/>
              <a:pPr/>
              <a:t>‹#›</a:t>
            </a:fld>
            <a:endParaRPr lang="en-US"/>
          </a:p>
        </p:txBody>
      </p:sp>
    </p:spTree>
    <p:extLst>
      <p:ext uri="{BB962C8B-B14F-4D97-AF65-F5344CB8AC3E}">
        <p14:creationId xmlns:p14="http://schemas.microsoft.com/office/powerpoint/2010/main" xmlns="" val="199480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ext Placeholder 2"/>
          <p:cNvSpPr>
            <a:spLocks noGrp="1"/>
          </p:cNvSpPr>
          <p:nvPr>
            <p:ph idx="1"/>
          </p:nvPr>
        </p:nvSpPr>
        <p:spPr bwMode="auto">
          <a:xfrm>
            <a:off x="1600200" y="2133600"/>
            <a:ext cx="7086600" cy="4114800"/>
          </a:xfrm>
          <a:prstGeom prst="rect">
            <a:avLst/>
          </a:prstGeom>
          <a:noFill/>
          <a:ln w="9525">
            <a:noFill/>
            <a:miter lim="800000"/>
            <a:headEnd/>
            <a:tailEnd/>
          </a:ln>
        </p:spPr>
        <p:txBody>
          <a:bodyPr/>
          <a:lstStyle>
            <a:lvl1pPr>
              <a:buClr>
                <a:srgbClr val="014983"/>
              </a:buClr>
              <a:buFont typeface="Wingdings" pitchFamily="2" charset="2"/>
              <a:buChar char=""/>
              <a:defRPr sz="2400">
                <a:latin typeface="Arial" pitchFamily="34" charset="0"/>
                <a:cs typeface="Arial" pitchFamily="34" charset="0"/>
              </a:defRPr>
            </a:lvl1pPr>
            <a:lvl2pPr>
              <a:buClr>
                <a:srgbClr val="014983"/>
              </a:buClr>
              <a:buFont typeface="Arial" pitchFamily="34" charset="0"/>
              <a:buChar cha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1"/>
          <p:cNvSpPr>
            <a:spLocks noGrp="1"/>
          </p:cNvSpPr>
          <p:nvPr>
            <p:ph type="title"/>
          </p:nvPr>
        </p:nvSpPr>
        <p:spPr>
          <a:xfrm>
            <a:off x="1600200" y="457200"/>
            <a:ext cx="7086600" cy="685800"/>
          </a:xfrm>
        </p:spPr>
        <p:txBody>
          <a:bodyPr/>
          <a:lstStyle>
            <a:lvl1pPr algn="l">
              <a:defRPr sz="2800" b="1">
                <a:solidFill>
                  <a:srgbClr val="014983"/>
                </a:solidFill>
                <a:latin typeface="Arial" pitchFamily="34" charset="0"/>
                <a:cs typeface="Arial" pitchFamily="34" charset="0"/>
              </a:defRPr>
            </a:lvl1pPr>
          </a:lstStyle>
          <a:p>
            <a:r>
              <a:rPr lang="en-US" dirty="0" smtClean="0"/>
              <a:t>Click to edit Master title style</a:t>
            </a:r>
            <a:endParaRPr lang="en-US" dirty="0"/>
          </a:p>
        </p:txBody>
      </p:sp>
      <p:sp>
        <p:nvSpPr>
          <p:cNvPr id="10" name="Text Placeholder 2"/>
          <p:cNvSpPr>
            <a:spLocks noGrp="1"/>
          </p:cNvSpPr>
          <p:nvPr>
            <p:ph idx="12"/>
          </p:nvPr>
        </p:nvSpPr>
        <p:spPr bwMode="auto">
          <a:xfrm>
            <a:off x="1600200" y="1295400"/>
            <a:ext cx="7086600" cy="762000"/>
          </a:xfrm>
          <a:prstGeom prst="rect">
            <a:avLst/>
          </a:prstGeom>
          <a:solidFill>
            <a:schemeClr val="bg1">
              <a:lumMod val="85000"/>
            </a:schemeClr>
          </a:solidFill>
          <a:ln w="9525">
            <a:noFill/>
            <a:miter lim="800000"/>
            <a:headEnd/>
            <a:tailEnd/>
          </a:ln>
        </p:spPr>
        <p:txBody>
          <a:bodyPr/>
          <a:lstStyle>
            <a:lvl1pPr>
              <a:buClr>
                <a:srgbClr val="014983"/>
              </a:buClr>
              <a:buFont typeface="Wingdings" pitchFamily="2" charset="2"/>
              <a:buNone/>
              <a:defRPr sz="1800">
                <a:latin typeface="Arial" pitchFamily="34" charset="0"/>
                <a:cs typeface="Arial" pitchFamily="34" charset="0"/>
              </a:defRPr>
            </a:lvl1pPr>
            <a:lvl2pPr>
              <a:buClr>
                <a:srgbClr val="014983"/>
              </a:buClr>
              <a:buFont typeface="Arial" pitchFamily="34" charset="0"/>
              <a:buChar cha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p:txBody>
      </p:sp>
      <p:sp>
        <p:nvSpPr>
          <p:cNvPr id="5" name="Date Placeholder 3"/>
          <p:cNvSpPr>
            <a:spLocks noGrp="1"/>
          </p:cNvSpPr>
          <p:nvPr>
            <p:ph type="dt" sz="half" idx="13"/>
          </p:nvPr>
        </p:nvSpPr>
        <p:spPr/>
        <p:txBody>
          <a:bodyPr/>
          <a:lstStyle>
            <a:lvl1pPr>
              <a:defRPr/>
            </a:lvl1pPr>
          </a:lstStyle>
          <a:p>
            <a:pPr>
              <a:defRPr/>
            </a:pPr>
            <a:fld id="{7F5E2946-70BA-49C9-948B-36FBBD63936A}" type="datetimeFigureOut">
              <a:rPr lang="en-US"/>
              <a:pPr>
                <a:defRPr/>
              </a:pPr>
              <a:t>11/2/2011</a:t>
            </a:fld>
            <a:endParaRPr lang="en-US"/>
          </a:p>
        </p:txBody>
      </p:sp>
      <p:sp>
        <p:nvSpPr>
          <p:cNvPr id="7" name="Slide Number Placeholder 5"/>
          <p:cNvSpPr>
            <a:spLocks noGrp="1"/>
          </p:cNvSpPr>
          <p:nvPr>
            <p:ph type="sldNum" sz="quarter" idx="14"/>
          </p:nvPr>
        </p:nvSpPr>
        <p:spPr/>
        <p:txBody>
          <a:bodyPr/>
          <a:lstStyle>
            <a:lvl1pPr>
              <a:defRPr/>
            </a:lvl1pPr>
          </a:lstStyle>
          <a:p>
            <a:pPr>
              <a:defRPr/>
            </a:pPr>
            <a:fld id="{0AAEA680-714C-430A-A24E-87DDB2F79667}" type="slidenum">
              <a:rPr lang="en-US"/>
              <a:pPr>
                <a:defRPr/>
              </a:pPr>
              <a:t>‹#›</a:t>
            </a:fld>
            <a:endParaRPr lang="en-US"/>
          </a:p>
        </p:txBody>
      </p:sp>
      <p:sp>
        <p:nvSpPr>
          <p:cNvPr id="9" name="Footer Placeholder 6"/>
          <p:cNvSpPr>
            <a:spLocks noGrp="1"/>
          </p:cNvSpPr>
          <p:nvPr>
            <p:ph type="ftr" sz="quarter" idx="15"/>
          </p:nvPr>
        </p:nvSpPr>
        <p:spPr>
          <a:xfrm>
            <a:off x="1600200" y="19050"/>
            <a:ext cx="5334000" cy="365125"/>
          </a:xfrm>
          <a:prstGeom prst="rect">
            <a:avLst/>
          </a:prstGeom>
        </p:spPr>
        <p:txBody>
          <a:bodyPr/>
          <a:lstStyle>
            <a:lvl1pPr>
              <a:defRPr/>
            </a:lvl1pPr>
          </a:lstStyle>
          <a:p>
            <a:pPr>
              <a:defRPr/>
            </a:pPr>
            <a:r>
              <a:rPr lang="en-US"/>
              <a:t>2010 federal employee viewpoint survey</a:t>
            </a:r>
            <a:endParaRPr lang="en-US" dirty="0"/>
          </a:p>
        </p:txBody>
      </p:sp>
    </p:spTree>
    <p:extLst>
      <p:ext uri="{BB962C8B-B14F-4D97-AF65-F5344CB8AC3E}">
        <p14:creationId xmlns:p14="http://schemas.microsoft.com/office/powerpoint/2010/main" xmlns="" val="34293685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0F4AD4-DEE8-49B2-A6D5-9E3B4EC939A6}" type="datetimeFigureOut">
              <a:rPr lang="en-US"/>
              <a:pPr>
                <a:defRPr/>
              </a:pPr>
              <a:t>11/2/2011</a:t>
            </a:fld>
            <a:endParaRPr lang="en-US"/>
          </a:p>
        </p:txBody>
      </p:sp>
      <p:sp>
        <p:nvSpPr>
          <p:cNvPr id="6" name="Slide Number Placeholder 5"/>
          <p:cNvSpPr>
            <a:spLocks noGrp="1"/>
          </p:cNvSpPr>
          <p:nvPr>
            <p:ph type="sldNum" sz="quarter" idx="11"/>
          </p:nvPr>
        </p:nvSpPr>
        <p:spPr/>
        <p:txBody>
          <a:bodyPr/>
          <a:lstStyle>
            <a:lvl1pPr>
              <a:defRPr/>
            </a:lvl1pPr>
          </a:lstStyle>
          <a:p>
            <a:pPr>
              <a:defRPr/>
            </a:pPr>
            <a:fld id="{27728148-768D-43CB-8D26-D753CC761105}" type="slidenum">
              <a:rPr lang="en-US"/>
              <a:pPr>
                <a:defRPr/>
              </a:pPr>
              <a:t>‹#›</a:t>
            </a:fld>
            <a:endParaRPr lang="en-US"/>
          </a:p>
        </p:txBody>
      </p:sp>
    </p:spTree>
    <p:extLst>
      <p:ext uri="{BB962C8B-B14F-4D97-AF65-F5344CB8AC3E}">
        <p14:creationId xmlns:p14="http://schemas.microsoft.com/office/powerpoint/2010/main" xmlns="" val="61783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6EA2AD9-C61F-43D7-837A-E4A1CC3C2D3E}" type="datetimeFigureOut">
              <a:rPr lang="en-US"/>
              <a:pPr>
                <a:defRPr/>
              </a:pPr>
              <a:t>11/2/2011</a:t>
            </a:fld>
            <a:endParaRPr lang="en-US"/>
          </a:p>
        </p:txBody>
      </p:sp>
      <p:sp>
        <p:nvSpPr>
          <p:cNvPr id="8" name="Slide Number Placeholder 5"/>
          <p:cNvSpPr>
            <a:spLocks noGrp="1"/>
          </p:cNvSpPr>
          <p:nvPr>
            <p:ph type="sldNum" sz="quarter" idx="11"/>
          </p:nvPr>
        </p:nvSpPr>
        <p:spPr/>
        <p:txBody>
          <a:bodyPr/>
          <a:lstStyle>
            <a:lvl1pPr>
              <a:defRPr/>
            </a:lvl1pPr>
          </a:lstStyle>
          <a:p>
            <a:pPr>
              <a:defRPr/>
            </a:pPr>
            <a:fld id="{91B7CBCC-A708-4C61-9222-2AB09A68FCC5}" type="slidenum">
              <a:rPr lang="en-US"/>
              <a:pPr>
                <a:defRPr/>
              </a:pPr>
              <a:t>‹#›</a:t>
            </a:fld>
            <a:endParaRPr lang="en-US"/>
          </a:p>
        </p:txBody>
      </p:sp>
    </p:spTree>
    <p:extLst>
      <p:ext uri="{BB962C8B-B14F-4D97-AF65-F5344CB8AC3E}">
        <p14:creationId xmlns:p14="http://schemas.microsoft.com/office/powerpoint/2010/main" xmlns="" val="818755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2EB2437-949A-4A98-9413-C2173BD6AAD4}" type="datetimeFigureOut">
              <a:rPr lang="en-US"/>
              <a:pPr>
                <a:defRPr/>
              </a:pPr>
              <a:t>11/2/2011</a:t>
            </a:fld>
            <a:endParaRPr lang="en-US"/>
          </a:p>
        </p:txBody>
      </p:sp>
      <p:sp>
        <p:nvSpPr>
          <p:cNvPr id="4" name="Slide Number Placeholder 5"/>
          <p:cNvSpPr>
            <a:spLocks noGrp="1"/>
          </p:cNvSpPr>
          <p:nvPr>
            <p:ph type="sldNum" sz="quarter" idx="11"/>
          </p:nvPr>
        </p:nvSpPr>
        <p:spPr/>
        <p:txBody>
          <a:bodyPr/>
          <a:lstStyle>
            <a:lvl1pPr>
              <a:defRPr/>
            </a:lvl1pPr>
          </a:lstStyle>
          <a:p>
            <a:pPr>
              <a:defRPr/>
            </a:pPr>
            <a:fld id="{87144A95-A5CD-447A-925B-620CFF8958E8}" type="slidenum">
              <a:rPr lang="en-US"/>
              <a:pPr>
                <a:defRPr/>
              </a:pPr>
              <a:t>‹#›</a:t>
            </a:fld>
            <a:endParaRPr lang="en-US"/>
          </a:p>
        </p:txBody>
      </p:sp>
      <p:sp>
        <p:nvSpPr>
          <p:cNvPr id="5" name="Footer Placeholder 6"/>
          <p:cNvSpPr>
            <a:spLocks noGrp="1"/>
          </p:cNvSpPr>
          <p:nvPr>
            <p:ph type="ftr" sz="quarter" idx="12"/>
          </p:nvPr>
        </p:nvSpPr>
        <p:spPr>
          <a:xfrm>
            <a:off x="1600200" y="19050"/>
            <a:ext cx="5334000" cy="365125"/>
          </a:xfrm>
          <a:prstGeom prst="rect">
            <a:avLst/>
          </a:prstGeom>
        </p:spPr>
        <p:txBody>
          <a:bodyPr/>
          <a:lstStyle>
            <a:lvl1pPr>
              <a:defRPr/>
            </a:lvl1pPr>
          </a:lstStyle>
          <a:p>
            <a:pPr>
              <a:defRPr/>
            </a:pPr>
            <a:r>
              <a:rPr lang="en-US"/>
              <a:t>2010 federal employee viewpoint survey</a:t>
            </a:r>
            <a:endParaRPr lang="en-US" dirty="0"/>
          </a:p>
        </p:txBody>
      </p:sp>
    </p:spTree>
    <p:extLst>
      <p:ext uri="{BB962C8B-B14F-4D97-AF65-F5344CB8AC3E}">
        <p14:creationId xmlns:p14="http://schemas.microsoft.com/office/powerpoint/2010/main" xmlns="" val="235124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86CE9F-80C0-4312-AFC9-E2642A59CE96}" type="datetimeFigureOut">
              <a:rPr lang="en-US"/>
              <a:pPr>
                <a:defRPr/>
              </a:pPr>
              <a:t>11/2/2011</a:t>
            </a:fld>
            <a:endParaRPr lang="en-US"/>
          </a:p>
        </p:txBody>
      </p:sp>
      <p:sp>
        <p:nvSpPr>
          <p:cNvPr id="3" name="Slide Number Placeholder 5"/>
          <p:cNvSpPr>
            <a:spLocks noGrp="1"/>
          </p:cNvSpPr>
          <p:nvPr>
            <p:ph type="sldNum" sz="quarter" idx="11"/>
          </p:nvPr>
        </p:nvSpPr>
        <p:spPr/>
        <p:txBody>
          <a:bodyPr/>
          <a:lstStyle>
            <a:lvl1pPr>
              <a:defRPr/>
            </a:lvl1pPr>
          </a:lstStyle>
          <a:p>
            <a:pPr>
              <a:defRPr/>
            </a:pPr>
            <a:fld id="{0442DFB2-4C2D-4C1B-8AC5-2AD4670EFAF2}" type="slidenum">
              <a:rPr lang="en-US"/>
              <a:pPr>
                <a:defRPr/>
              </a:pPr>
              <a:t>‹#›</a:t>
            </a:fld>
            <a:endParaRPr lang="en-US"/>
          </a:p>
        </p:txBody>
      </p:sp>
      <p:sp>
        <p:nvSpPr>
          <p:cNvPr id="4" name="Footer Placeholder 6"/>
          <p:cNvSpPr>
            <a:spLocks noGrp="1"/>
          </p:cNvSpPr>
          <p:nvPr>
            <p:ph type="ftr" sz="quarter" idx="12"/>
          </p:nvPr>
        </p:nvSpPr>
        <p:spPr>
          <a:xfrm>
            <a:off x="1600200" y="19050"/>
            <a:ext cx="5334000" cy="365125"/>
          </a:xfrm>
          <a:prstGeom prst="rect">
            <a:avLst/>
          </a:prstGeom>
        </p:spPr>
        <p:txBody>
          <a:bodyPr/>
          <a:lstStyle>
            <a:lvl1pPr>
              <a:defRPr/>
            </a:lvl1pPr>
          </a:lstStyle>
          <a:p>
            <a:pPr>
              <a:defRPr/>
            </a:pPr>
            <a:r>
              <a:rPr lang="en-US"/>
              <a:t>2010 federal employee viewpoint survey</a:t>
            </a:r>
            <a:endParaRPr lang="en-US" dirty="0"/>
          </a:p>
        </p:txBody>
      </p:sp>
    </p:spTree>
    <p:extLst>
      <p:ext uri="{BB962C8B-B14F-4D97-AF65-F5344CB8AC3E}">
        <p14:creationId xmlns:p14="http://schemas.microsoft.com/office/powerpoint/2010/main" xmlns="" val="146224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1225F1-22FD-4E68-BE7D-7CE4EF50B07E}" type="datetimeFigureOut">
              <a:rPr lang="en-US"/>
              <a:pPr>
                <a:defRPr/>
              </a:pPr>
              <a:t>11/2/2011</a:t>
            </a:fld>
            <a:endParaRPr lang="en-US"/>
          </a:p>
        </p:txBody>
      </p:sp>
      <p:sp>
        <p:nvSpPr>
          <p:cNvPr id="6" name="Slide Number Placeholder 5"/>
          <p:cNvSpPr>
            <a:spLocks noGrp="1"/>
          </p:cNvSpPr>
          <p:nvPr>
            <p:ph type="sldNum" sz="quarter" idx="11"/>
          </p:nvPr>
        </p:nvSpPr>
        <p:spPr/>
        <p:txBody>
          <a:bodyPr/>
          <a:lstStyle>
            <a:lvl1pPr>
              <a:defRPr/>
            </a:lvl1pPr>
          </a:lstStyle>
          <a:p>
            <a:pPr>
              <a:defRPr/>
            </a:pPr>
            <a:fld id="{B86CD523-9B05-4C65-B1A1-B67DE1417C79}" type="slidenum">
              <a:rPr lang="en-US"/>
              <a:pPr>
                <a:defRPr/>
              </a:pPr>
              <a:t>‹#›</a:t>
            </a:fld>
            <a:endParaRPr lang="en-US"/>
          </a:p>
        </p:txBody>
      </p:sp>
    </p:spTree>
    <p:extLst>
      <p:ext uri="{BB962C8B-B14F-4D97-AF65-F5344CB8AC3E}">
        <p14:creationId xmlns:p14="http://schemas.microsoft.com/office/powerpoint/2010/main" xmlns="" val="90303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600200" y="457200"/>
            <a:ext cx="70866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600200" y="1371600"/>
            <a:ext cx="7086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600200" y="6356350"/>
            <a:ext cx="1524000" cy="365125"/>
          </a:xfrm>
          <a:prstGeom prst="rect">
            <a:avLst/>
          </a:prstGeom>
        </p:spPr>
        <p:txBody>
          <a:bodyPr vert="horz" wrap="square" lIns="91440" tIns="45720" rIns="91440" bIns="45720" numCol="1" anchor="ctr" anchorCtr="0" compatLnSpc="1">
            <a:prstTxWarp prst="textNoShape">
              <a:avLst/>
            </a:prstTxWarp>
          </a:bodyPr>
          <a:lstStyle>
            <a:lvl1pPr algn="ctr">
              <a:spcBef>
                <a:spcPts val="1200"/>
              </a:spcBef>
              <a:spcAft>
                <a:spcPts val="1200"/>
              </a:spcAft>
              <a:buClr>
                <a:srgbClr val="0E2B8D"/>
              </a:buClr>
              <a:buSzPct val="90000"/>
              <a:buFont typeface="Wingdings" pitchFamily="2" charset="2"/>
              <a:buNone/>
              <a:defRPr sz="1200">
                <a:solidFill>
                  <a:srgbClr val="898989"/>
                </a:solidFill>
                <a:latin typeface="Calibri" pitchFamily="34" charset="0"/>
              </a:defRPr>
            </a:lvl1pPr>
          </a:lstStyle>
          <a:p>
            <a:pPr fontAlgn="base">
              <a:defRPr/>
            </a:pPr>
            <a:fld id="{27EA10AC-647E-44C2-8EAD-9D82226C9FF4}" type="datetimeFigureOut">
              <a:rPr lang="en-US" i="1">
                <a:cs typeface="Times New Roman" pitchFamily="18" charset="0"/>
              </a:rPr>
              <a:pPr fontAlgn="base">
                <a:defRPr/>
              </a:pPr>
              <a:t>11/2/2011</a:t>
            </a:fld>
            <a:endParaRPr lang="en-US" i="1">
              <a:cs typeface="Times New Roman" pitchFamily="18" charset="0"/>
            </a:endParaRPr>
          </a:p>
        </p:txBody>
      </p:sp>
      <p:sp>
        <p:nvSpPr>
          <p:cNvPr id="6" name="Slide Number Placeholder 5"/>
          <p:cNvSpPr>
            <a:spLocks noGrp="1"/>
          </p:cNvSpPr>
          <p:nvPr>
            <p:ph type="sldNum" sz="quarter" idx="4"/>
          </p:nvPr>
        </p:nvSpPr>
        <p:spPr>
          <a:xfrm>
            <a:off x="7239000" y="6356350"/>
            <a:ext cx="1447800" cy="365125"/>
          </a:xfrm>
          <a:prstGeom prst="rect">
            <a:avLst/>
          </a:prstGeom>
        </p:spPr>
        <p:txBody>
          <a:bodyPr vert="horz" wrap="square" lIns="91440" tIns="45720" rIns="91440" bIns="45720" numCol="1" anchor="ctr" anchorCtr="0" compatLnSpc="1">
            <a:prstTxWarp prst="textNoShape">
              <a:avLst/>
            </a:prstTxWarp>
          </a:bodyPr>
          <a:lstStyle>
            <a:lvl1pPr algn="r">
              <a:spcBef>
                <a:spcPts val="1200"/>
              </a:spcBef>
              <a:spcAft>
                <a:spcPts val="1200"/>
              </a:spcAft>
              <a:buClr>
                <a:srgbClr val="0E2B8D"/>
              </a:buClr>
              <a:buSzPct val="90000"/>
              <a:buFont typeface="Wingdings" pitchFamily="2" charset="2"/>
              <a:buNone/>
              <a:defRPr sz="1200">
                <a:solidFill>
                  <a:srgbClr val="898989"/>
                </a:solidFill>
                <a:latin typeface="Calibri" pitchFamily="34" charset="0"/>
              </a:defRPr>
            </a:lvl1pPr>
          </a:lstStyle>
          <a:p>
            <a:pPr fontAlgn="base">
              <a:defRPr/>
            </a:pPr>
            <a:fld id="{5EC128D3-7F30-4584-A47E-790512E43F18}" type="slidenum">
              <a:rPr lang="en-US" i="1">
                <a:cs typeface="Times New Roman" pitchFamily="18" charset="0"/>
              </a:rPr>
              <a:pPr fontAlgn="base">
                <a:defRPr/>
              </a:pPr>
              <a:t>‹#›</a:t>
            </a:fld>
            <a:endParaRPr lang="en-US" i="1">
              <a:cs typeface="Times New Roman" pitchFamily="18" charset="0"/>
            </a:endParaRPr>
          </a:p>
        </p:txBody>
      </p:sp>
      <p:sp>
        <p:nvSpPr>
          <p:cNvPr id="1032" name="Line 14"/>
          <p:cNvSpPr>
            <a:spLocks noChangeShapeType="1"/>
          </p:cNvSpPr>
          <p:nvPr userDrawn="1"/>
        </p:nvSpPr>
        <p:spPr bwMode="auto">
          <a:xfrm>
            <a:off x="1600200" y="1216025"/>
            <a:ext cx="7086600" cy="0"/>
          </a:xfrm>
          <a:prstGeom prst="line">
            <a:avLst/>
          </a:prstGeom>
          <a:noFill/>
          <a:ln w="25400" algn="ctr">
            <a:solidFill>
              <a:srgbClr val="660000"/>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smtClean="0">
              <a:solidFill>
                <a:srgbClr val="000000"/>
              </a:solidFill>
              <a:latin typeface="Arial" charset="0"/>
              <a:cs typeface="Times New Roman" pitchFamily="18" charset="0"/>
            </a:endParaRPr>
          </a:p>
        </p:txBody>
      </p:sp>
    </p:spTree>
    <p:extLst>
      <p:ext uri="{BB962C8B-B14F-4D97-AF65-F5344CB8AC3E}">
        <p14:creationId xmlns:p14="http://schemas.microsoft.com/office/powerpoint/2010/main" xmlns="" val="24127131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rgbClr val="014983"/>
          </a:solidFill>
          <a:latin typeface="Arial" pitchFamily="34" charset="0"/>
          <a:ea typeface="+mj-ea"/>
          <a:cs typeface="Arial" pitchFamily="34" charset="0"/>
        </a:defRPr>
      </a:lvl1pPr>
      <a:lvl2pPr algn="l" rtl="0" eaLnBrk="0" fontAlgn="base" hangingPunct="0">
        <a:spcBef>
          <a:spcPct val="0"/>
        </a:spcBef>
        <a:spcAft>
          <a:spcPct val="0"/>
        </a:spcAft>
        <a:defRPr sz="2800" b="1">
          <a:solidFill>
            <a:srgbClr val="014983"/>
          </a:solidFill>
          <a:latin typeface="Arial" charset="0"/>
          <a:cs typeface="Arial" charset="0"/>
        </a:defRPr>
      </a:lvl2pPr>
      <a:lvl3pPr algn="l" rtl="0" eaLnBrk="0" fontAlgn="base" hangingPunct="0">
        <a:spcBef>
          <a:spcPct val="0"/>
        </a:spcBef>
        <a:spcAft>
          <a:spcPct val="0"/>
        </a:spcAft>
        <a:defRPr sz="2800" b="1">
          <a:solidFill>
            <a:srgbClr val="014983"/>
          </a:solidFill>
          <a:latin typeface="Arial" charset="0"/>
          <a:cs typeface="Arial" charset="0"/>
        </a:defRPr>
      </a:lvl3pPr>
      <a:lvl4pPr algn="l" rtl="0" eaLnBrk="0" fontAlgn="base" hangingPunct="0">
        <a:spcBef>
          <a:spcPct val="0"/>
        </a:spcBef>
        <a:spcAft>
          <a:spcPct val="0"/>
        </a:spcAft>
        <a:defRPr sz="2800" b="1">
          <a:solidFill>
            <a:srgbClr val="014983"/>
          </a:solidFill>
          <a:latin typeface="Arial" charset="0"/>
          <a:cs typeface="Arial" charset="0"/>
        </a:defRPr>
      </a:lvl4pPr>
      <a:lvl5pPr algn="l" rtl="0" eaLnBrk="0" fontAlgn="base" hangingPunct="0">
        <a:spcBef>
          <a:spcPct val="0"/>
        </a:spcBef>
        <a:spcAft>
          <a:spcPct val="0"/>
        </a:spcAft>
        <a:defRPr sz="2800" b="1">
          <a:solidFill>
            <a:srgbClr val="014983"/>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14983"/>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14983"/>
        </a:buClr>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45E9B-9290-458C-8B9A-6DF9A72204C5}" type="datetimeFigureOut">
              <a:rPr lang="en-US" smtClean="0">
                <a:solidFill>
                  <a:prstClr val="black">
                    <a:tint val="75000"/>
                  </a:prstClr>
                </a:solidFill>
              </a:rPr>
              <a:pPr/>
              <a:t>11/2/2011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36E54-A25D-435A-9AC4-F9EBE484A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3236872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Untitled-3"/>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ext Box 5"/>
          <p:cNvSpPr txBox="1">
            <a:spLocks noChangeArrowheads="1"/>
          </p:cNvSpPr>
          <p:nvPr userDrawn="1"/>
        </p:nvSpPr>
        <p:spPr bwMode="auto">
          <a:xfrm>
            <a:off x="0" y="6629400"/>
            <a:ext cx="9140825"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algn="ctr" eaLnBrk="1" fontAlgn="base" hangingPunct="1">
              <a:spcBef>
                <a:spcPct val="50000"/>
              </a:spcBef>
              <a:spcAft>
                <a:spcPct val="0"/>
              </a:spcAft>
            </a:pPr>
            <a:r>
              <a:rPr lang="en-US" sz="700" smtClean="0">
                <a:solidFill>
                  <a:srgbClr val="1A1A1A"/>
                </a:solidFill>
              </a:rPr>
              <a:t>© 2010 Center for Creative Leadership. All Rights Reserved.</a:t>
            </a:r>
          </a:p>
        </p:txBody>
      </p:sp>
    </p:spTree>
    <p:extLst>
      <p:ext uri="{BB962C8B-B14F-4D97-AF65-F5344CB8AC3E}">
        <p14:creationId xmlns:p14="http://schemas.microsoft.com/office/powerpoint/2010/main" xmlns="" val="378774488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2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pitchFamily="1" charset="-128"/>
        </a:defRPr>
      </a:lvl2pPr>
      <a:lvl3pPr algn="ctr" rtl="0" eaLnBrk="0" fontAlgn="base" hangingPunct="0">
        <a:spcBef>
          <a:spcPct val="0"/>
        </a:spcBef>
        <a:spcAft>
          <a:spcPct val="0"/>
        </a:spcAft>
        <a:defRPr sz="4400">
          <a:solidFill>
            <a:schemeClr val="tx2"/>
          </a:solidFill>
          <a:latin typeface="Arial" charset="0"/>
          <a:ea typeface="Osaka" pitchFamily="1" charset="-128"/>
        </a:defRPr>
      </a:lvl3pPr>
      <a:lvl4pPr algn="ctr" rtl="0" eaLnBrk="0" fontAlgn="base" hangingPunct="0">
        <a:spcBef>
          <a:spcPct val="0"/>
        </a:spcBef>
        <a:spcAft>
          <a:spcPct val="0"/>
        </a:spcAft>
        <a:defRPr sz="4400">
          <a:solidFill>
            <a:schemeClr val="tx2"/>
          </a:solidFill>
          <a:latin typeface="Arial" charset="0"/>
          <a:ea typeface="Osaka" pitchFamily="1" charset="-128"/>
        </a:defRPr>
      </a:lvl4pPr>
      <a:lvl5pPr algn="ctr" rtl="0" eaLnBrk="0" fontAlgn="base" hangingPunct="0">
        <a:spcBef>
          <a:spcPct val="0"/>
        </a:spcBef>
        <a:spcAft>
          <a:spcPct val="0"/>
        </a:spcAft>
        <a:defRPr sz="4400">
          <a:solidFill>
            <a:schemeClr val="tx2"/>
          </a:solidFill>
          <a:latin typeface="Arial" charset="0"/>
          <a:ea typeface="Osaka" pitchFamily="1" charset="-128"/>
        </a:defRPr>
      </a:lvl5pPr>
      <a:lvl6pPr marL="457200" algn="ctr" rtl="0" fontAlgn="base">
        <a:spcBef>
          <a:spcPct val="0"/>
        </a:spcBef>
        <a:spcAft>
          <a:spcPct val="0"/>
        </a:spcAft>
        <a:defRPr sz="4400">
          <a:solidFill>
            <a:schemeClr val="tx2"/>
          </a:solidFill>
          <a:latin typeface="Arial" charset="0"/>
          <a:ea typeface="Osaka" pitchFamily="1" charset="-128"/>
        </a:defRPr>
      </a:lvl6pPr>
      <a:lvl7pPr marL="914400" algn="ctr" rtl="0" fontAlgn="base">
        <a:spcBef>
          <a:spcPct val="0"/>
        </a:spcBef>
        <a:spcAft>
          <a:spcPct val="0"/>
        </a:spcAft>
        <a:defRPr sz="4400">
          <a:solidFill>
            <a:schemeClr val="tx2"/>
          </a:solidFill>
          <a:latin typeface="Arial" charset="0"/>
          <a:ea typeface="Osaka" pitchFamily="1" charset="-128"/>
        </a:defRPr>
      </a:lvl7pPr>
      <a:lvl8pPr marL="1371600" algn="ctr" rtl="0" fontAlgn="base">
        <a:spcBef>
          <a:spcPct val="0"/>
        </a:spcBef>
        <a:spcAft>
          <a:spcPct val="0"/>
        </a:spcAft>
        <a:defRPr sz="4400">
          <a:solidFill>
            <a:schemeClr val="tx2"/>
          </a:solidFill>
          <a:latin typeface="Arial" charset="0"/>
          <a:ea typeface="Osaka" pitchFamily="1" charset="-128"/>
        </a:defRPr>
      </a:lvl8pPr>
      <a:lvl9pPr marL="1828800" algn="ctr" rtl="0" fontAlgn="base">
        <a:spcBef>
          <a:spcPct val="0"/>
        </a:spcBef>
        <a:spcAft>
          <a:spcPct val="0"/>
        </a:spcAft>
        <a:defRPr sz="4400">
          <a:solidFill>
            <a:schemeClr val="tx2"/>
          </a:solidFill>
          <a:latin typeface="Arial" charset="0"/>
          <a:ea typeface="Osak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chart" Target="../charts/char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ogoblock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828800"/>
            <a:ext cx="2743200" cy="241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Text Box 5"/>
          <p:cNvSpPr txBox="1">
            <a:spLocks noChangeArrowheads="1"/>
          </p:cNvSpPr>
          <p:nvPr/>
        </p:nvSpPr>
        <p:spPr bwMode="auto">
          <a:xfrm>
            <a:off x="2895600" y="2247900"/>
            <a:ext cx="6096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fontAlgn="base">
              <a:spcBef>
                <a:spcPct val="0"/>
              </a:spcBef>
              <a:spcAft>
                <a:spcPct val="0"/>
              </a:spcAft>
            </a:pPr>
            <a:r>
              <a:rPr lang="en-US" sz="2400" b="1" dirty="0" smtClean="0">
                <a:solidFill>
                  <a:srgbClr val="308DC0"/>
                </a:solidFill>
                <a:ea typeface="ＭＳ Ｐゴシック" pitchFamily="34" charset="-128"/>
              </a:rPr>
              <a:t>KEYS to Creativity and Innovation</a:t>
            </a:r>
          </a:p>
          <a:p>
            <a:pPr fontAlgn="base">
              <a:spcBef>
                <a:spcPct val="0"/>
              </a:spcBef>
              <a:spcAft>
                <a:spcPct val="0"/>
              </a:spcAft>
            </a:pPr>
            <a:r>
              <a:rPr lang="en-US" sz="2200" dirty="0" smtClean="0">
                <a:solidFill>
                  <a:srgbClr val="308DC0"/>
                </a:solidFill>
                <a:ea typeface="ＭＳ Ｐゴシック" pitchFamily="34" charset="-128"/>
              </a:rPr>
              <a:t>NASA Langley Research Center </a:t>
            </a:r>
            <a:endParaRPr lang="en-US" sz="1600" dirty="0" smtClean="0">
              <a:solidFill>
                <a:srgbClr val="308DC0"/>
              </a:solidFill>
              <a:ea typeface="ＭＳ Ｐゴシック" pitchFamily="34" charset="-128"/>
            </a:endParaRPr>
          </a:p>
        </p:txBody>
      </p:sp>
      <p:sp>
        <p:nvSpPr>
          <p:cNvPr id="3076" name="Text Box 7"/>
          <p:cNvSpPr txBox="1">
            <a:spLocks noChangeArrowheads="1"/>
          </p:cNvSpPr>
          <p:nvPr/>
        </p:nvSpPr>
        <p:spPr bwMode="auto">
          <a:xfrm>
            <a:off x="2895600" y="3124200"/>
            <a:ext cx="60960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fontAlgn="base">
              <a:lnSpc>
                <a:spcPct val="30000"/>
              </a:lnSpc>
              <a:spcBef>
                <a:spcPct val="0"/>
              </a:spcBef>
              <a:spcAft>
                <a:spcPct val="0"/>
              </a:spcAft>
            </a:pPr>
            <a:r>
              <a:rPr lang="en-US" sz="2000" smtClean="0">
                <a:solidFill>
                  <a:srgbClr val="438CBC"/>
                </a:solidFill>
                <a:latin typeface="Times" pitchFamily="18" charset="0"/>
                <a:ea typeface="ＭＳ Ｐゴシック" pitchFamily="34" charset="-128"/>
              </a:rPr>
              <a:t>……………………………………………………….</a:t>
            </a:r>
          </a:p>
        </p:txBody>
      </p:sp>
      <p:sp>
        <p:nvSpPr>
          <p:cNvPr id="3077" name="Text Box 9"/>
          <p:cNvSpPr txBox="1">
            <a:spLocks noChangeArrowheads="1"/>
          </p:cNvSpPr>
          <p:nvPr/>
        </p:nvSpPr>
        <p:spPr bwMode="auto">
          <a:xfrm>
            <a:off x="2895600" y="5638800"/>
            <a:ext cx="6096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fontAlgn="base">
              <a:spcBef>
                <a:spcPct val="0"/>
              </a:spcBef>
              <a:spcAft>
                <a:spcPct val="0"/>
              </a:spcAft>
            </a:pPr>
            <a:endParaRPr lang="en-US" sz="2600" dirty="0" smtClean="0">
              <a:solidFill>
                <a:srgbClr val="8CC63F"/>
              </a:solidFill>
              <a:ea typeface="ＭＳ Ｐゴシック" pitchFamily="34" charset="-128"/>
            </a:endParaRPr>
          </a:p>
        </p:txBody>
      </p:sp>
      <p:pic>
        <p:nvPicPr>
          <p:cNvPr id="2050" name="Picture 1" descr="http://shoreline.eng.ohio-state.edu/research/exomars2009/exomars2009_files/NASA_Logo.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77000" y="3779874"/>
            <a:ext cx="2352675" cy="199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2895600" y="3352800"/>
            <a:ext cx="1757725" cy="369332"/>
          </a:xfrm>
          <a:prstGeom prst="rect">
            <a:avLst/>
          </a:prstGeom>
        </p:spPr>
        <p:txBody>
          <a:bodyPr wrap="none">
            <a:spAutoFit/>
          </a:bodyPr>
          <a:lstStyle/>
          <a:p>
            <a:r>
              <a:rPr lang="en-US" dirty="0" smtClean="0">
                <a:solidFill>
                  <a:srgbClr val="308DC0"/>
                </a:solidFill>
                <a:ea typeface="ＭＳ Ｐゴシック" pitchFamily="34" charset="-128"/>
              </a:rPr>
              <a:t>3 October </a:t>
            </a:r>
            <a:r>
              <a:rPr lang="en-US" dirty="0">
                <a:solidFill>
                  <a:srgbClr val="308DC0"/>
                </a:solidFill>
                <a:ea typeface="ＭＳ Ｐゴシック" pitchFamily="34" charset="-128"/>
              </a:rPr>
              <a:t>2011</a:t>
            </a:r>
            <a:endParaRPr lang="en-US" dirty="0"/>
          </a:p>
        </p:txBody>
      </p:sp>
    </p:spTree>
    <p:extLst>
      <p:ext uri="{BB962C8B-B14F-4D97-AF65-F5344CB8AC3E}">
        <p14:creationId xmlns:p14="http://schemas.microsoft.com/office/powerpoint/2010/main" xmlns="" val="665162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oringRegionsShades_charts.jpg"/>
          <p:cNvPicPr>
            <a:picLocks noChangeAspect="1"/>
          </p:cNvPicPr>
          <p:nvPr/>
        </p:nvPicPr>
        <p:blipFill>
          <a:blip r:embed="rId3" cstate="print"/>
          <a:stretch>
            <a:fillRect/>
          </a:stretch>
        </p:blipFill>
        <p:spPr>
          <a:xfrm>
            <a:off x="914400" y="2971800"/>
            <a:ext cx="6781800" cy="914400"/>
          </a:xfrm>
          <a:prstGeom prst="rect">
            <a:avLst/>
          </a:prstGeom>
        </p:spPr>
      </p:pic>
      <p:sp>
        <p:nvSpPr>
          <p:cNvPr id="2" name="Title 1"/>
          <p:cNvSpPr>
            <a:spLocks noGrp="1"/>
          </p:cNvSpPr>
          <p:nvPr>
            <p:ph type="title"/>
          </p:nvPr>
        </p:nvSpPr>
        <p:spPr>
          <a:xfrm>
            <a:off x="381000" y="1066800"/>
            <a:ext cx="8229600" cy="838200"/>
          </a:xfrm>
        </p:spPr>
        <p:txBody>
          <a:bodyPr anchor="t">
            <a:normAutofit/>
          </a:bodyPr>
          <a:lstStyle/>
          <a:p>
            <a:pPr algn="l"/>
            <a:r>
              <a:rPr lang="en-US" sz="1200" dirty="0" smtClean="0"/>
              <a:t>This graph compares dimension ratings (as standard scores) to a specific normative group  (detail provided in the heading).  The mid-range line marks the average of the CCL normative group (a mean of 50 and a standard deviation of 10). In this graph, ratings range from 20 to 80. Because the ratings are close to normally distributed, less than 1%  of ratings fall outside the 20-80 range and two-thirds of all groups will fall between 40 and 60. </a:t>
            </a:r>
            <a:endParaRPr lang="en-US" sz="1200" dirty="0"/>
          </a:p>
        </p:txBody>
      </p:sp>
      <p:pic>
        <p:nvPicPr>
          <p:cNvPr id="6" name="Picture 5" descr="hdr.KEYS2.jpg"/>
          <p:cNvPicPr>
            <a:picLocks noChangeAspect="1"/>
          </p:cNvPicPr>
          <p:nvPr/>
        </p:nvPicPr>
        <p:blipFill>
          <a:blip r:embed="rId4" cstate="print"/>
          <a:stretch>
            <a:fillRect/>
          </a:stretch>
        </p:blipFill>
        <p:spPr>
          <a:xfrm>
            <a:off x="381000" y="304800"/>
            <a:ext cx="4001132" cy="685800"/>
          </a:xfrm>
          <a:prstGeom prst="rect">
            <a:avLst/>
          </a:prstGeom>
        </p:spPr>
      </p:pic>
      <p:graphicFrame>
        <p:nvGraphicFramePr>
          <p:cNvPr id="4" name="Content Placeholder 3"/>
          <p:cNvGraphicFramePr>
            <a:graphicFrameLocks noGrp="1"/>
          </p:cNvGraphicFramePr>
          <p:nvPr>
            <p:ph idx="1"/>
          </p:nvPr>
        </p:nvGraphicFramePr>
        <p:xfrm>
          <a:off x="457200" y="1981200"/>
          <a:ext cx="8229600" cy="4525963"/>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4648200" y="381000"/>
            <a:ext cx="4114800" cy="461665"/>
          </a:xfrm>
          <a:prstGeom prst="rect">
            <a:avLst/>
          </a:prstGeom>
          <a:noFill/>
        </p:spPr>
        <p:txBody>
          <a:bodyPr wrap="square" rtlCol="0">
            <a:spAutoFit/>
          </a:bodyPr>
          <a:lstStyle/>
          <a:p>
            <a:r>
              <a:rPr lang="en-US" sz="2400" smtClean="0">
                <a:solidFill>
                  <a:srgbClr val="0070C0"/>
                </a:solidFill>
              </a:rPr>
              <a:t>Government</a:t>
            </a:r>
            <a:endParaRPr lang="en-US" sz="2400" dirty="0">
              <a:solidFill>
                <a:srgbClr val="0070C0"/>
              </a:solidFill>
            </a:endParaRPr>
          </a:p>
        </p:txBody>
      </p:sp>
      <p:sp>
        <p:nvSpPr>
          <p:cNvPr id="7" name="Footer Placeholder 6"/>
          <p:cNvSpPr>
            <a:spLocks noGrp="1"/>
          </p:cNvSpPr>
          <p:nvPr>
            <p:ph type="ftr" sz="quarter" idx="11"/>
          </p:nvPr>
        </p:nvSpPr>
        <p:spPr>
          <a:xfrm>
            <a:off x="2438400" y="6356350"/>
            <a:ext cx="3886200" cy="365125"/>
          </a:xfrm>
        </p:spPr>
        <p:txBody>
          <a:bodyPr/>
          <a:lstStyle/>
          <a:p>
            <a:r>
              <a:rPr lang="en-US" dirty="0" smtClean="0">
                <a:solidFill>
                  <a:prstClr val="black">
                    <a:tint val="75000"/>
                  </a:prstClr>
                </a:solidFill>
              </a:rPr>
              <a:t>©2010 Center for Creative Leadership. All Rights Reserved.</a:t>
            </a:r>
            <a:endParaRPr lang="en-US" dirty="0">
              <a:solidFill>
                <a:prstClr val="black">
                  <a:tint val="75000"/>
                </a:prstClr>
              </a:solidFill>
            </a:endParaRPr>
          </a:p>
        </p:txBody>
      </p:sp>
    </p:spTree>
    <p:extLst>
      <p:ext uri="{BB962C8B-B14F-4D97-AF65-F5344CB8AC3E}">
        <p14:creationId xmlns:p14="http://schemas.microsoft.com/office/powerpoint/2010/main" xmlns="" val="2285655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685800" y="990600"/>
            <a:ext cx="7848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fontAlgn="base">
              <a:spcBef>
                <a:spcPct val="0"/>
              </a:spcBef>
              <a:spcAft>
                <a:spcPct val="0"/>
              </a:spcAft>
            </a:pPr>
            <a:r>
              <a:rPr lang="en-US" sz="2600" dirty="0" smtClean="0">
                <a:solidFill>
                  <a:srgbClr val="8CC63F"/>
                </a:solidFill>
                <a:ea typeface="ＭＳ Ｐゴシック" pitchFamily="34" charset="-128"/>
              </a:rPr>
              <a:t>KEYS Data - Langley </a:t>
            </a:r>
            <a:r>
              <a:rPr lang="en-US" sz="2600" dirty="0">
                <a:solidFill>
                  <a:srgbClr val="8CC63F"/>
                </a:solidFill>
                <a:ea typeface="ＭＳ Ｐゴシック" pitchFamily="34" charset="-128"/>
              </a:rPr>
              <a:t>Research Center</a:t>
            </a:r>
          </a:p>
        </p:txBody>
      </p:sp>
      <p:pic>
        <p:nvPicPr>
          <p:cNvPr id="15363"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600200"/>
            <a:ext cx="9140825" cy="5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Rectangle 1027"/>
          <p:cNvSpPr txBox="1">
            <a:spLocks noChangeArrowheads="1"/>
          </p:cNvSpPr>
          <p:nvPr/>
        </p:nvSpPr>
        <p:spPr bwMode="auto">
          <a:xfrm>
            <a:off x="685800" y="2286000"/>
            <a:ext cx="74676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marL="0" indent="0" algn="ctr" eaLnBrk="1" fontAlgn="base" hangingPunct="1">
              <a:spcBef>
                <a:spcPct val="20000"/>
              </a:spcBef>
              <a:spcAft>
                <a:spcPct val="0"/>
              </a:spcAft>
            </a:pPr>
            <a:r>
              <a:rPr lang="en-US" sz="3600" dirty="0" smtClean="0">
                <a:solidFill>
                  <a:srgbClr val="0093C5"/>
                </a:solidFill>
                <a:ea typeface="ＭＳ Ｐゴシック" pitchFamily="34" charset="-128"/>
              </a:rPr>
              <a:t>Organization N=1,747</a:t>
            </a:r>
          </a:p>
          <a:p>
            <a:pPr marL="0" indent="0" algn="ctr" eaLnBrk="1" fontAlgn="base" hangingPunct="1">
              <a:spcBef>
                <a:spcPct val="20000"/>
              </a:spcBef>
              <a:spcAft>
                <a:spcPct val="0"/>
              </a:spcAft>
            </a:pPr>
            <a:r>
              <a:rPr lang="en-US" sz="2400" dirty="0" smtClean="0">
                <a:solidFill>
                  <a:srgbClr val="0093C5"/>
                </a:solidFill>
                <a:ea typeface="ＭＳ Ｐゴシック" pitchFamily="34" charset="-128"/>
              </a:rPr>
              <a:t>(50% Response Rate)</a:t>
            </a:r>
          </a:p>
          <a:p>
            <a:pPr marL="0" indent="0" eaLnBrk="1" fontAlgn="base" hangingPunct="1">
              <a:spcBef>
                <a:spcPct val="20000"/>
              </a:spcBef>
              <a:spcAft>
                <a:spcPct val="0"/>
              </a:spcAft>
            </a:pPr>
            <a:endParaRPr lang="en-US" sz="2400" dirty="0" smtClean="0">
              <a:solidFill>
                <a:srgbClr val="808080"/>
              </a:solidFill>
              <a:ea typeface="ＭＳ Ｐゴシック" pitchFamily="34" charset="-128"/>
            </a:endParaRPr>
          </a:p>
        </p:txBody>
      </p:sp>
    </p:spTree>
    <p:extLst>
      <p:ext uri="{BB962C8B-B14F-4D97-AF65-F5344CB8AC3E}">
        <p14:creationId xmlns:p14="http://schemas.microsoft.com/office/powerpoint/2010/main" xmlns="" val="2826110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tx1">
                    <a:lumMod val="50000"/>
                    <a:lumOff val="50000"/>
                  </a:schemeClr>
                </a:solidFill>
              </a:rPr>
              <a:t>Key Findings?</a:t>
            </a:r>
            <a:endParaRPr lang="en-US" dirty="0">
              <a:solidFill>
                <a:schemeClr val="tx1">
                  <a:lumMod val="50000"/>
                  <a:lumOff val="50000"/>
                </a:schemeClr>
              </a:solidFill>
            </a:endParaRPr>
          </a:p>
        </p:txBody>
      </p:sp>
      <p:sp>
        <p:nvSpPr>
          <p:cNvPr id="3" name="Content Placeholder 2"/>
          <p:cNvSpPr>
            <a:spLocks noGrp="1"/>
          </p:cNvSpPr>
          <p:nvPr>
            <p:ph idx="1"/>
          </p:nvPr>
        </p:nvSpPr>
        <p:spPr>
          <a:xfrm>
            <a:off x="457200" y="990600"/>
            <a:ext cx="8229600" cy="5257800"/>
          </a:xfrm>
        </p:spPr>
        <p:txBody>
          <a:bodyPr/>
          <a:lstStyle/>
          <a:p>
            <a:pPr marL="0" lvl="0" indent="0">
              <a:buNone/>
            </a:pPr>
            <a:r>
              <a:rPr lang="en-US" sz="2400" dirty="0" smtClean="0">
                <a:solidFill>
                  <a:schemeClr val="tx1">
                    <a:lumMod val="50000"/>
                    <a:lumOff val="50000"/>
                  </a:schemeClr>
                </a:solidFill>
              </a:rPr>
              <a:t>What hypothesis do you have about the perceptions to creativity and innovation in the work environment at NASA Langley Research Center?</a:t>
            </a:r>
          </a:p>
          <a:p>
            <a:pPr marL="0" lvl="0" indent="0">
              <a:buNone/>
            </a:pPr>
            <a:endParaRPr lang="en-US" sz="2000" dirty="0">
              <a:solidFill>
                <a:schemeClr val="tx1">
                  <a:lumMod val="50000"/>
                  <a:lumOff val="50000"/>
                </a:schemeClr>
              </a:solidFill>
            </a:endParaRPr>
          </a:p>
          <a:p>
            <a:r>
              <a:rPr lang="en-US" sz="2400" dirty="0" smtClean="0">
                <a:solidFill>
                  <a:schemeClr val="tx1">
                    <a:lumMod val="50000"/>
                    <a:lumOff val="50000"/>
                  </a:schemeClr>
                </a:solidFill>
              </a:rPr>
              <a:t>Big Picture</a:t>
            </a:r>
          </a:p>
          <a:p>
            <a:r>
              <a:rPr lang="en-US" sz="2400" dirty="0" smtClean="0">
                <a:solidFill>
                  <a:schemeClr val="tx1">
                    <a:lumMod val="50000"/>
                    <a:lumOff val="50000"/>
                  </a:schemeClr>
                </a:solidFill>
              </a:rPr>
              <a:t>Executive Team</a:t>
            </a:r>
            <a:endParaRPr lang="en-US" sz="2400" dirty="0">
              <a:solidFill>
                <a:schemeClr val="tx1">
                  <a:lumMod val="50000"/>
                  <a:lumOff val="50000"/>
                </a:schemeClr>
              </a:solidFill>
            </a:endParaRPr>
          </a:p>
          <a:p>
            <a:r>
              <a:rPr lang="en-US" sz="2400" dirty="0" smtClean="0">
                <a:solidFill>
                  <a:schemeClr val="tx1">
                    <a:lumMod val="50000"/>
                    <a:lumOff val="50000"/>
                  </a:schemeClr>
                </a:solidFill>
              </a:rPr>
              <a:t>Civil Servants – Contractors</a:t>
            </a:r>
          </a:p>
          <a:p>
            <a:r>
              <a:rPr lang="en-US" sz="2400" dirty="0" smtClean="0">
                <a:solidFill>
                  <a:schemeClr val="tx1">
                    <a:lumMod val="50000"/>
                    <a:lumOff val="50000"/>
                  </a:schemeClr>
                </a:solidFill>
              </a:rPr>
              <a:t>Term - Perm</a:t>
            </a:r>
            <a:endParaRPr lang="en-US" sz="2400" dirty="0">
              <a:solidFill>
                <a:schemeClr val="tx1">
                  <a:lumMod val="50000"/>
                  <a:lumOff val="50000"/>
                </a:schemeClr>
              </a:solidFill>
            </a:endParaRPr>
          </a:p>
          <a:p>
            <a:r>
              <a:rPr lang="en-US" sz="2400" dirty="0" smtClean="0">
                <a:solidFill>
                  <a:schemeClr val="tx1">
                    <a:lumMod val="50000"/>
                    <a:lumOff val="50000"/>
                  </a:schemeClr>
                </a:solidFill>
              </a:rPr>
              <a:t>Level</a:t>
            </a:r>
          </a:p>
        </p:txBody>
      </p:sp>
    </p:spTree>
    <p:extLst>
      <p:ext uri="{BB962C8B-B14F-4D97-AF65-F5344CB8AC3E}">
        <p14:creationId xmlns:p14="http://schemas.microsoft.com/office/powerpoint/2010/main" xmlns="" val="1791326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414336"/>
            <a:ext cx="5029200" cy="5605464"/>
          </a:xfrm>
        </p:spPr>
        <p:txBody>
          <a:bodyPr/>
          <a:lstStyle/>
          <a:p>
            <a:pPr marL="0" indent="0">
              <a:buNone/>
            </a:pPr>
            <a:r>
              <a:rPr lang="en-US" dirty="0" smtClean="0">
                <a:solidFill>
                  <a:schemeClr val="bg2"/>
                </a:solidFill>
              </a:rPr>
              <a:t>“</a:t>
            </a:r>
            <a:r>
              <a:rPr lang="en-US" sz="2800" dirty="0" smtClean="0">
                <a:solidFill>
                  <a:schemeClr val="bg2"/>
                </a:solidFill>
              </a:rPr>
              <a:t>The </a:t>
            </a:r>
            <a:r>
              <a:rPr lang="en-US" sz="2800" dirty="0">
                <a:solidFill>
                  <a:schemeClr val="bg2"/>
                </a:solidFill>
              </a:rPr>
              <a:t>climate for creativity and innovation is both strong and positive. The primary elements for mission success at NASA </a:t>
            </a:r>
            <a:r>
              <a:rPr lang="en-US" sz="2800" dirty="0" err="1" smtClean="0">
                <a:solidFill>
                  <a:schemeClr val="bg2"/>
                </a:solidFill>
              </a:rPr>
              <a:t>LaRC</a:t>
            </a:r>
            <a:r>
              <a:rPr lang="en-US" sz="2800" dirty="0" smtClean="0">
                <a:solidFill>
                  <a:schemeClr val="bg2"/>
                </a:solidFill>
              </a:rPr>
              <a:t> </a:t>
            </a:r>
            <a:r>
              <a:rPr lang="en-US" sz="2800" dirty="0">
                <a:solidFill>
                  <a:schemeClr val="bg2"/>
                </a:solidFill>
              </a:rPr>
              <a:t>from an innovation perspective are among the highest we've </a:t>
            </a:r>
            <a:r>
              <a:rPr lang="en-US" sz="2800" dirty="0" smtClean="0">
                <a:solidFill>
                  <a:schemeClr val="bg2"/>
                </a:solidFill>
              </a:rPr>
              <a:t>experienced”</a:t>
            </a:r>
          </a:p>
          <a:p>
            <a:pPr marL="0" indent="0">
              <a:buNone/>
            </a:pPr>
            <a:r>
              <a:rPr lang="en-US" sz="1800" dirty="0" smtClean="0">
                <a:solidFill>
                  <a:schemeClr val="bg2"/>
                </a:solidFill>
              </a:rPr>
              <a:t> </a:t>
            </a:r>
            <a:endParaRPr lang="en-US" sz="1800" dirty="0">
              <a:solidFill>
                <a:schemeClr val="bg2"/>
              </a:solidFill>
            </a:endParaRPr>
          </a:p>
          <a:p>
            <a:pPr marL="0" indent="0">
              <a:buNone/>
            </a:pPr>
            <a:r>
              <a:rPr lang="en-US" sz="1800" dirty="0" smtClean="0">
                <a:solidFill>
                  <a:schemeClr val="bg2"/>
                </a:solidFill>
              </a:rPr>
              <a:t>John </a:t>
            </a:r>
            <a:r>
              <a:rPr lang="en-US" sz="1800" dirty="0">
                <a:solidFill>
                  <a:schemeClr val="bg2"/>
                </a:solidFill>
              </a:rPr>
              <a:t>R. Ryan ~ </a:t>
            </a:r>
            <a:r>
              <a:rPr lang="en-US" sz="1800" dirty="0" smtClean="0">
                <a:solidFill>
                  <a:schemeClr val="bg2"/>
                </a:solidFill>
              </a:rPr>
              <a:t>CEO</a:t>
            </a:r>
          </a:p>
          <a:p>
            <a:pPr marL="0" indent="0">
              <a:buNone/>
            </a:pPr>
            <a:r>
              <a:rPr lang="en-US" sz="1800" dirty="0" smtClean="0">
                <a:solidFill>
                  <a:schemeClr val="bg2"/>
                </a:solidFill>
              </a:rPr>
              <a:t>Center </a:t>
            </a:r>
            <a:r>
              <a:rPr lang="en-US" sz="1800" dirty="0">
                <a:solidFill>
                  <a:schemeClr val="bg2"/>
                </a:solidFill>
              </a:rPr>
              <a:t>for Creative Leadership</a:t>
            </a:r>
          </a:p>
          <a:p>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414336"/>
            <a:ext cx="2880077" cy="3700463"/>
          </a:xfrm>
          <a:prstGeom prst="rect">
            <a:avLst/>
          </a:prstGeom>
        </p:spPr>
      </p:pic>
    </p:spTree>
    <p:extLst>
      <p:ext uri="{BB962C8B-B14F-4D97-AF65-F5344CB8AC3E}">
        <p14:creationId xmlns:p14="http://schemas.microsoft.com/office/powerpoint/2010/main" xmlns="" val="107547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lvl="0"/>
            <a:r>
              <a:rPr lang="en-US" dirty="0" smtClean="0">
                <a:solidFill>
                  <a:schemeClr val="tx1">
                    <a:lumMod val="50000"/>
                    <a:lumOff val="50000"/>
                  </a:schemeClr>
                </a:solidFill>
              </a:rPr>
              <a:t>Key Findings </a:t>
            </a:r>
            <a:r>
              <a:rPr lang="en-US" sz="2800" dirty="0" smtClean="0">
                <a:solidFill>
                  <a:schemeClr val="tx1">
                    <a:lumMod val="50000"/>
                    <a:lumOff val="50000"/>
                  </a:schemeClr>
                </a:solidFill>
              </a:rPr>
              <a:t>(Overall)</a:t>
            </a:r>
            <a:r>
              <a:rPr lang="en-US" dirty="0">
                <a:solidFill>
                  <a:schemeClr val="tx1">
                    <a:lumMod val="50000"/>
                    <a:lumOff val="50000"/>
                  </a:schemeClr>
                </a:solidFill>
              </a:rPr>
              <a:t/>
            </a:r>
            <a:br>
              <a:rPr lang="en-US" dirty="0">
                <a:solidFill>
                  <a:schemeClr val="tx1">
                    <a:lumMod val="50000"/>
                    <a:lumOff val="50000"/>
                  </a:schemeClr>
                </a:solidFill>
              </a:rPr>
            </a:br>
            <a:endParaRPr lang="en-US" dirty="0">
              <a:solidFill>
                <a:schemeClr val="tx1">
                  <a:lumMod val="50000"/>
                  <a:lumOff val="50000"/>
                </a:schemeClr>
              </a:solidFill>
            </a:endParaRPr>
          </a:p>
        </p:txBody>
      </p:sp>
      <p:sp>
        <p:nvSpPr>
          <p:cNvPr id="3" name="Content Placeholder 2"/>
          <p:cNvSpPr>
            <a:spLocks noGrp="1"/>
          </p:cNvSpPr>
          <p:nvPr>
            <p:ph idx="1"/>
          </p:nvPr>
        </p:nvSpPr>
        <p:spPr>
          <a:xfrm>
            <a:off x="381000" y="914400"/>
            <a:ext cx="8382000" cy="5334000"/>
          </a:xfrm>
        </p:spPr>
        <p:txBody>
          <a:bodyPr/>
          <a:lstStyle/>
          <a:p>
            <a:pPr lvl="0"/>
            <a:r>
              <a:rPr lang="en-US" sz="2000" dirty="0" smtClean="0">
                <a:solidFill>
                  <a:schemeClr val="tx1">
                    <a:lumMod val="50000"/>
                    <a:lumOff val="50000"/>
                  </a:schemeClr>
                </a:solidFill>
              </a:rPr>
              <a:t>The </a:t>
            </a:r>
            <a:r>
              <a:rPr lang="en-US" sz="2000" dirty="0">
                <a:solidFill>
                  <a:schemeClr val="tx1">
                    <a:lumMod val="50000"/>
                    <a:lumOff val="50000"/>
                  </a:schemeClr>
                </a:solidFill>
              </a:rPr>
              <a:t>climate for creativity and innovation at NASA </a:t>
            </a:r>
            <a:r>
              <a:rPr lang="en-US" sz="2000" dirty="0" err="1">
                <a:solidFill>
                  <a:schemeClr val="tx1">
                    <a:lumMod val="50000"/>
                    <a:lumOff val="50000"/>
                  </a:schemeClr>
                </a:solidFill>
              </a:rPr>
              <a:t>LaRC</a:t>
            </a:r>
            <a:r>
              <a:rPr lang="en-US" sz="2000" dirty="0">
                <a:solidFill>
                  <a:schemeClr val="tx1">
                    <a:lumMod val="50000"/>
                    <a:lumOff val="50000"/>
                  </a:schemeClr>
                </a:solidFill>
              </a:rPr>
              <a:t> is </a:t>
            </a:r>
            <a:r>
              <a:rPr lang="en-US" sz="2000" dirty="0" smtClean="0">
                <a:solidFill>
                  <a:schemeClr val="tx1">
                    <a:lumMod val="50000"/>
                    <a:lumOff val="50000"/>
                  </a:schemeClr>
                </a:solidFill>
              </a:rPr>
              <a:t>viewed as positive compared to CCL’s robust normative group</a:t>
            </a:r>
            <a:endParaRPr lang="en-US" sz="2000" dirty="0">
              <a:solidFill>
                <a:schemeClr val="tx1">
                  <a:lumMod val="50000"/>
                  <a:lumOff val="50000"/>
                </a:schemeClr>
              </a:solidFill>
            </a:endParaRPr>
          </a:p>
          <a:p>
            <a:pPr lvl="0"/>
            <a:r>
              <a:rPr lang="en-US" sz="2000" dirty="0">
                <a:solidFill>
                  <a:schemeClr val="tx1">
                    <a:lumMod val="50000"/>
                    <a:lumOff val="50000"/>
                  </a:schemeClr>
                </a:solidFill>
              </a:rPr>
              <a:t>The work environment supports the management practices, organizational motivation and resources needed for innovation to </a:t>
            </a:r>
            <a:r>
              <a:rPr lang="en-US" sz="2000" dirty="0" smtClean="0">
                <a:solidFill>
                  <a:schemeClr val="tx1">
                    <a:lumMod val="50000"/>
                    <a:lumOff val="50000"/>
                  </a:schemeClr>
                </a:solidFill>
              </a:rPr>
              <a:t>occur</a:t>
            </a:r>
          </a:p>
          <a:p>
            <a:pPr lvl="0"/>
            <a:r>
              <a:rPr lang="en-US" sz="2000" dirty="0" smtClean="0">
                <a:solidFill>
                  <a:schemeClr val="tx1">
                    <a:lumMod val="50000"/>
                    <a:lumOff val="50000"/>
                  </a:schemeClr>
                </a:solidFill>
              </a:rPr>
              <a:t>There is low agreement about what sustains, inhibits, and suggestions for improving creativity and innovation</a:t>
            </a:r>
          </a:p>
          <a:p>
            <a:pPr lvl="0"/>
            <a:r>
              <a:rPr lang="en-US" sz="2000" dirty="0" smtClean="0">
                <a:solidFill>
                  <a:schemeClr val="tx1">
                    <a:lumMod val="50000"/>
                    <a:lumOff val="50000"/>
                  </a:schemeClr>
                </a:solidFill>
              </a:rPr>
              <a:t>Across the organization, there is a perception that failure </a:t>
            </a:r>
            <a:r>
              <a:rPr lang="en-US" sz="2000" dirty="0">
                <a:solidFill>
                  <a:schemeClr val="tx1">
                    <a:lumMod val="50000"/>
                    <a:lumOff val="50000"/>
                  </a:schemeClr>
                </a:solidFill>
              </a:rPr>
              <a:t>is </a:t>
            </a:r>
            <a:r>
              <a:rPr lang="en-US" sz="2000" dirty="0" smtClean="0">
                <a:solidFill>
                  <a:schemeClr val="tx1">
                    <a:lumMod val="50000"/>
                    <a:lumOff val="50000"/>
                  </a:schemeClr>
                </a:solidFill>
              </a:rPr>
              <a:t>not acceptable even when the effort is good</a:t>
            </a:r>
          </a:p>
          <a:p>
            <a:pPr lvl="0"/>
            <a:r>
              <a:rPr lang="en-US" sz="2000" dirty="0" smtClean="0">
                <a:solidFill>
                  <a:schemeClr val="tx1">
                    <a:lumMod val="50000"/>
                    <a:lumOff val="50000"/>
                  </a:schemeClr>
                </a:solidFill>
              </a:rPr>
              <a:t>Some people in the organization are very concerned about protecting their territory </a:t>
            </a:r>
            <a:endParaRPr lang="en-US" sz="2000" dirty="0">
              <a:solidFill>
                <a:schemeClr val="tx1">
                  <a:lumMod val="50000"/>
                  <a:lumOff val="50000"/>
                </a:schemeClr>
              </a:solidFill>
            </a:endParaRPr>
          </a:p>
          <a:p>
            <a:pPr lvl="0"/>
            <a:r>
              <a:rPr lang="en-US" sz="2000" dirty="0" smtClean="0">
                <a:solidFill>
                  <a:schemeClr val="tx1">
                    <a:lumMod val="50000"/>
                    <a:lumOff val="50000"/>
                  </a:schemeClr>
                </a:solidFill>
              </a:rPr>
              <a:t>Some respondents feel that the </a:t>
            </a:r>
            <a:r>
              <a:rPr lang="en-US" sz="2000" dirty="0">
                <a:solidFill>
                  <a:schemeClr val="tx1">
                    <a:lumMod val="50000"/>
                    <a:lumOff val="50000"/>
                  </a:schemeClr>
                </a:solidFill>
              </a:rPr>
              <a:t>budget for </a:t>
            </a:r>
            <a:r>
              <a:rPr lang="en-US" sz="2000" dirty="0" smtClean="0">
                <a:solidFill>
                  <a:schemeClr val="tx1">
                    <a:lumMod val="50000"/>
                    <a:lumOff val="50000"/>
                  </a:schemeClr>
                </a:solidFill>
              </a:rPr>
              <a:t>their specific project(s</a:t>
            </a:r>
            <a:r>
              <a:rPr lang="en-US" sz="2000" dirty="0">
                <a:solidFill>
                  <a:schemeClr val="tx1">
                    <a:lumMod val="50000"/>
                    <a:lumOff val="50000"/>
                  </a:schemeClr>
                </a:solidFill>
              </a:rPr>
              <a:t>) is NOT adequate</a:t>
            </a:r>
            <a:r>
              <a:rPr lang="en-US" sz="2000" dirty="0" smtClean="0">
                <a:solidFill>
                  <a:schemeClr val="tx1">
                    <a:lumMod val="50000"/>
                    <a:lumOff val="50000"/>
                  </a:schemeClr>
                </a:solidFill>
              </a:rPr>
              <a:t>;</a:t>
            </a:r>
          </a:p>
          <a:p>
            <a:pPr lvl="1"/>
            <a:r>
              <a:rPr lang="en-US" sz="1800" dirty="0" smtClean="0">
                <a:solidFill>
                  <a:schemeClr val="tx1">
                    <a:lumMod val="50000"/>
                    <a:lumOff val="50000"/>
                  </a:schemeClr>
                </a:solidFill>
              </a:rPr>
              <a:t>“</a:t>
            </a:r>
            <a:r>
              <a:rPr lang="en-US" sz="1800" dirty="0">
                <a:solidFill>
                  <a:schemeClr val="tx1">
                    <a:lumMod val="50000"/>
                    <a:lumOff val="50000"/>
                  </a:schemeClr>
                </a:solidFill>
              </a:rPr>
              <a:t>insufficient money” is the largest factor inhibiting C&amp;I and “more money” is the suggestion most cited for improving </a:t>
            </a:r>
            <a:r>
              <a:rPr lang="en-US" sz="1800" dirty="0" smtClean="0">
                <a:solidFill>
                  <a:schemeClr val="tx1">
                    <a:lumMod val="50000"/>
                    <a:lumOff val="50000"/>
                  </a:schemeClr>
                </a:solidFill>
              </a:rPr>
              <a:t>C&amp;I </a:t>
            </a:r>
          </a:p>
          <a:p>
            <a:pPr lvl="1"/>
            <a:r>
              <a:rPr lang="en-US" sz="1800" dirty="0" smtClean="0">
                <a:solidFill>
                  <a:schemeClr val="tx1">
                    <a:lumMod val="50000"/>
                    <a:lumOff val="50000"/>
                  </a:schemeClr>
                </a:solidFill>
              </a:rPr>
              <a:t>Budget </a:t>
            </a:r>
            <a:r>
              <a:rPr lang="en-US" sz="1800" dirty="0">
                <a:solidFill>
                  <a:schemeClr val="tx1">
                    <a:lumMod val="50000"/>
                    <a:lumOff val="50000"/>
                  </a:schemeClr>
                </a:solidFill>
              </a:rPr>
              <a:t>was the only item </a:t>
            </a:r>
            <a:r>
              <a:rPr lang="en-US" sz="1800" dirty="0" smtClean="0">
                <a:solidFill>
                  <a:schemeClr val="tx1">
                    <a:lumMod val="50000"/>
                    <a:lumOff val="50000"/>
                  </a:schemeClr>
                </a:solidFill>
              </a:rPr>
              <a:t>rated “VERY LOW”</a:t>
            </a:r>
          </a:p>
        </p:txBody>
      </p:sp>
    </p:spTree>
    <p:extLst>
      <p:ext uri="{BB962C8B-B14F-4D97-AF65-F5344CB8AC3E}">
        <p14:creationId xmlns:p14="http://schemas.microsoft.com/office/powerpoint/2010/main" xmlns="" val="2606126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27342"/>
            <a:ext cx="8610600" cy="62210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84809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1473" y="152400"/>
            <a:ext cx="8653927" cy="609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6908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78348"/>
            <a:ext cx="8534400" cy="60938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7540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21105"/>
            <a:ext cx="8458200" cy="61272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9726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41746"/>
            <a:ext cx="8382000" cy="6030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98583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609600"/>
          </a:xfrm>
        </p:spPr>
        <p:txBody>
          <a:bodyPr>
            <a:normAutofit fontScale="90000"/>
          </a:bodyPr>
          <a:lstStyle/>
          <a:p>
            <a:pPr algn="ctr"/>
            <a:r>
              <a:rPr lang="en-US" sz="3600" dirty="0" smtClean="0">
                <a:solidFill>
                  <a:schemeClr val="bg2"/>
                </a:solidFill>
              </a:rPr>
              <a:t>LaRC Mission Strategy</a:t>
            </a:r>
            <a:endParaRPr lang="en-US" sz="3600" dirty="0">
              <a:solidFill>
                <a:schemeClr val="bg2"/>
              </a:solidFill>
            </a:endParaRPr>
          </a:p>
        </p:txBody>
      </p:sp>
      <p:pic>
        <p:nvPicPr>
          <p:cNvPr id="1027" name="Picture 3"/>
          <p:cNvPicPr>
            <a:picLocks noChangeAspect="1" noChangeArrowheads="1"/>
          </p:cNvPicPr>
          <p:nvPr/>
        </p:nvPicPr>
        <p:blipFill>
          <a:blip r:embed="rId2" cstate="print"/>
          <a:srcRect/>
          <a:stretch>
            <a:fillRect/>
          </a:stretch>
        </p:blipFill>
        <p:spPr bwMode="auto">
          <a:xfrm>
            <a:off x="373063" y="685800"/>
            <a:ext cx="8397875" cy="5791200"/>
          </a:xfrm>
          <a:prstGeom prst="rect">
            <a:avLst/>
          </a:prstGeom>
          <a:noFill/>
          <a:ln w="9525">
            <a:noFill/>
            <a:miter lim="800000"/>
            <a:headEnd/>
            <a:tailEnd/>
          </a:ln>
          <a:effectLst/>
        </p:spPr>
      </p:pic>
      <p:sp>
        <p:nvSpPr>
          <p:cNvPr id="6" name="Oval 5"/>
          <p:cNvSpPr/>
          <p:nvPr/>
        </p:nvSpPr>
        <p:spPr>
          <a:xfrm>
            <a:off x="5105400" y="34290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14800" y="5257800"/>
            <a:ext cx="1524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95600" y="57912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934200" y="32004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52799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84673"/>
            <a:ext cx="8382000" cy="6063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63488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99057"/>
            <a:ext cx="8382000" cy="59731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3679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67695"/>
            <a:ext cx="8458200" cy="60807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0116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56645"/>
            <a:ext cx="8305800" cy="6015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939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50000"/>
                    <a:lumOff val="50000"/>
                  </a:schemeClr>
                </a:solidFill>
              </a:rPr>
              <a:t>Key Findings </a:t>
            </a:r>
            <a:r>
              <a:rPr lang="en-US" sz="2400" dirty="0" smtClean="0">
                <a:solidFill>
                  <a:schemeClr val="tx1">
                    <a:lumMod val="50000"/>
                    <a:lumOff val="50000"/>
                  </a:schemeClr>
                </a:solidFill>
              </a:rPr>
              <a:t>(Director Level)</a:t>
            </a:r>
            <a:endParaRPr lang="en-US" sz="2400" dirty="0">
              <a:solidFill>
                <a:schemeClr val="tx1">
                  <a:lumMod val="50000"/>
                  <a:lumOff val="50000"/>
                </a:schemeClr>
              </a:solidFill>
            </a:endParaRPr>
          </a:p>
        </p:txBody>
      </p:sp>
      <p:sp>
        <p:nvSpPr>
          <p:cNvPr id="3" name="Content Placeholder 2"/>
          <p:cNvSpPr>
            <a:spLocks noGrp="1"/>
          </p:cNvSpPr>
          <p:nvPr>
            <p:ph idx="1"/>
          </p:nvPr>
        </p:nvSpPr>
        <p:spPr>
          <a:xfrm>
            <a:off x="381000" y="1295400"/>
            <a:ext cx="8305800" cy="5059363"/>
          </a:xfrm>
        </p:spPr>
        <p:txBody>
          <a:bodyPr/>
          <a:lstStyle/>
          <a:p>
            <a:r>
              <a:rPr lang="en-US" sz="2400" dirty="0">
                <a:solidFill>
                  <a:schemeClr val="tx1">
                    <a:lumMod val="50000"/>
                    <a:lumOff val="50000"/>
                  </a:schemeClr>
                </a:solidFill>
              </a:rPr>
              <a:t>Director Level staff see the climate as significantly more positive in almost all respects.</a:t>
            </a:r>
          </a:p>
          <a:p>
            <a:r>
              <a:rPr lang="en-US" sz="2400" dirty="0">
                <a:solidFill>
                  <a:schemeClr val="tx1">
                    <a:lumMod val="50000"/>
                    <a:lumOff val="50000"/>
                  </a:schemeClr>
                </a:solidFill>
              </a:rPr>
              <a:t>Director Level staff indicated that they do not have enough time for </a:t>
            </a:r>
            <a:r>
              <a:rPr lang="en-US" sz="2400" dirty="0" smtClean="0">
                <a:solidFill>
                  <a:schemeClr val="tx1">
                    <a:lumMod val="50000"/>
                    <a:lumOff val="50000"/>
                  </a:schemeClr>
                </a:solidFill>
              </a:rPr>
              <a:t>the work that must be done and </a:t>
            </a:r>
            <a:r>
              <a:rPr lang="en-US" sz="2400" dirty="0">
                <a:solidFill>
                  <a:schemeClr val="tx1">
                    <a:lumMod val="50000"/>
                    <a:lumOff val="50000"/>
                  </a:schemeClr>
                </a:solidFill>
              </a:rPr>
              <a:t>feel a greater sense of time pressure than other staff </a:t>
            </a:r>
          </a:p>
          <a:p>
            <a:r>
              <a:rPr lang="en-US" sz="2400" dirty="0" smtClean="0">
                <a:solidFill>
                  <a:schemeClr val="tx1">
                    <a:lumMod val="50000"/>
                    <a:lumOff val="50000"/>
                  </a:schemeClr>
                </a:solidFill>
              </a:rPr>
              <a:t>Insufficient </a:t>
            </a:r>
            <a:r>
              <a:rPr lang="en-US" sz="2400" dirty="0">
                <a:solidFill>
                  <a:schemeClr val="tx1">
                    <a:lumMod val="50000"/>
                    <a:lumOff val="50000"/>
                  </a:schemeClr>
                </a:solidFill>
              </a:rPr>
              <a:t>money was #1 factor cited as an inhibitor </a:t>
            </a:r>
            <a:r>
              <a:rPr lang="en-US" sz="2400" dirty="0" smtClean="0">
                <a:solidFill>
                  <a:schemeClr val="tx1">
                    <a:lumMod val="50000"/>
                    <a:lumOff val="50000"/>
                  </a:schemeClr>
                </a:solidFill>
              </a:rPr>
              <a:t>to creativity and innovation (42</a:t>
            </a:r>
            <a:r>
              <a:rPr lang="en-US" sz="2400" dirty="0">
                <a:solidFill>
                  <a:schemeClr val="tx1">
                    <a:lumMod val="50000"/>
                    <a:lumOff val="50000"/>
                  </a:schemeClr>
                </a:solidFill>
              </a:rPr>
              <a:t>%) </a:t>
            </a:r>
          </a:p>
          <a:p>
            <a:r>
              <a:rPr lang="en-US" sz="2400" dirty="0" smtClean="0">
                <a:solidFill>
                  <a:schemeClr val="tx1">
                    <a:lumMod val="50000"/>
                    <a:lumOff val="50000"/>
                  </a:schemeClr>
                </a:solidFill>
              </a:rPr>
              <a:t>A lack </a:t>
            </a:r>
            <a:r>
              <a:rPr lang="en-US" sz="2400" dirty="0">
                <a:solidFill>
                  <a:schemeClr val="tx1">
                    <a:lumMod val="50000"/>
                    <a:lumOff val="50000"/>
                  </a:schemeClr>
                </a:solidFill>
              </a:rPr>
              <a:t>of trust within the team </a:t>
            </a:r>
            <a:r>
              <a:rPr lang="en-US" sz="2400" dirty="0" smtClean="0">
                <a:solidFill>
                  <a:schemeClr val="tx1">
                    <a:lumMod val="50000"/>
                    <a:lumOff val="50000"/>
                  </a:schemeClr>
                </a:solidFill>
              </a:rPr>
              <a:t>was cited (23%)</a:t>
            </a:r>
            <a:endParaRPr lang="en-US" sz="2400" dirty="0">
              <a:solidFill>
                <a:schemeClr val="tx1">
                  <a:lumMod val="50000"/>
                  <a:lumOff val="50000"/>
                </a:schemeClr>
              </a:solidFill>
            </a:endParaRPr>
          </a:p>
          <a:p>
            <a:pPr lvl="0"/>
            <a:r>
              <a:rPr lang="en-US" sz="2400" dirty="0">
                <a:solidFill>
                  <a:srgbClr val="000000">
                    <a:lumMod val="50000"/>
                    <a:lumOff val="50000"/>
                  </a:srgbClr>
                </a:solidFill>
              </a:rPr>
              <a:t>Risk avoidance was a top four inhibitor (19%)</a:t>
            </a:r>
          </a:p>
          <a:p>
            <a:endParaRPr lang="en-US" sz="2800" dirty="0"/>
          </a:p>
        </p:txBody>
      </p:sp>
    </p:spTree>
    <p:extLst>
      <p:ext uri="{BB962C8B-B14F-4D97-AF65-F5344CB8AC3E}">
        <p14:creationId xmlns:p14="http://schemas.microsoft.com/office/powerpoint/2010/main" xmlns="" val="754823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685800" y="990600"/>
            <a:ext cx="7848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fontAlgn="base">
              <a:spcBef>
                <a:spcPct val="0"/>
              </a:spcBef>
              <a:spcAft>
                <a:spcPct val="0"/>
              </a:spcAft>
            </a:pPr>
            <a:r>
              <a:rPr lang="en-US" sz="2600" dirty="0" smtClean="0">
                <a:solidFill>
                  <a:srgbClr val="8CC63F"/>
                </a:solidFill>
                <a:ea typeface="ＭＳ Ｐゴシック" pitchFamily="34" charset="-128"/>
              </a:rPr>
              <a:t>KEYS Data - Langley </a:t>
            </a:r>
            <a:r>
              <a:rPr lang="en-US" sz="2600" dirty="0">
                <a:solidFill>
                  <a:srgbClr val="8CC63F"/>
                </a:solidFill>
                <a:ea typeface="ＭＳ Ｐゴシック" pitchFamily="34" charset="-128"/>
              </a:rPr>
              <a:t>Research Center</a:t>
            </a:r>
          </a:p>
        </p:txBody>
      </p:sp>
      <p:pic>
        <p:nvPicPr>
          <p:cNvPr id="15363"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600200"/>
            <a:ext cx="9140825" cy="5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Rectangle 1027"/>
          <p:cNvSpPr txBox="1">
            <a:spLocks noChangeArrowheads="1"/>
          </p:cNvSpPr>
          <p:nvPr/>
        </p:nvSpPr>
        <p:spPr bwMode="auto">
          <a:xfrm>
            <a:off x="685800" y="2286000"/>
            <a:ext cx="74676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marL="0" indent="0" algn="ctr" eaLnBrk="1" fontAlgn="base" hangingPunct="1">
              <a:spcBef>
                <a:spcPct val="20000"/>
              </a:spcBef>
              <a:spcAft>
                <a:spcPct val="0"/>
              </a:spcAft>
            </a:pPr>
            <a:r>
              <a:rPr lang="en-US" sz="3600" dirty="0" smtClean="0">
                <a:solidFill>
                  <a:srgbClr val="0093C5"/>
                </a:solidFill>
                <a:ea typeface="ＭＳ Ｐゴシック" pitchFamily="34" charset="-128"/>
              </a:rPr>
              <a:t>Directors N=26</a:t>
            </a:r>
          </a:p>
          <a:p>
            <a:pPr marL="0" indent="0" eaLnBrk="1" fontAlgn="base" hangingPunct="1">
              <a:spcBef>
                <a:spcPct val="20000"/>
              </a:spcBef>
              <a:spcAft>
                <a:spcPct val="0"/>
              </a:spcAft>
            </a:pPr>
            <a:endParaRPr lang="en-US" sz="2400" dirty="0" smtClean="0">
              <a:solidFill>
                <a:srgbClr val="808080"/>
              </a:solidFill>
              <a:ea typeface="ＭＳ Ｐゴシック" pitchFamily="34" charset="-128"/>
            </a:endParaRPr>
          </a:p>
        </p:txBody>
      </p:sp>
    </p:spTree>
    <p:extLst>
      <p:ext uri="{BB962C8B-B14F-4D97-AF65-F5344CB8AC3E}">
        <p14:creationId xmlns:p14="http://schemas.microsoft.com/office/powerpoint/2010/main" xmlns="" val="4192906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36781"/>
            <a:ext cx="8382000" cy="61116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5307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222061"/>
            <a:ext cx="8381999" cy="60263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8989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382000" cy="4983163"/>
          </a:xfrm>
        </p:spPr>
        <p:txBody>
          <a:bodyPr/>
          <a:lstStyle/>
          <a:p>
            <a:pPr marL="0" indent="0">
              <a:buNone/>
            </a:pPr>
            <a:r>
              <a:rPr lang="en-US" sz="2400" dirty="0">
                <a:solidFill>
                  <a:schemeClr val="tx1">
                    <a:lumMod val="50000"/>
                    <a:lumOff val="50000"/>
                  </a:schemeClr>
                </a:solidFill>
              </a:rPr>
              <a:t>As compared to Civil Servants, </a:t>
            </a:r>
            <a:r>
              <a:rPr lang="en-US" sz="2400" dirty="0" smtClean="0">
                <a:solidFill>
                  <a:schemeClr val="tx1">
                    <a:lumMod val="50000"/>
                    <a:lumOff val="50000"/>
                  </a:schemeClr>
                </a:solidFill>
              </a:rPr>
              <a:t>the data are similar although Contractors report:</a:t>
            </a:r>
          </a:p>
          <a:p>
            <a:pPr marL="0" indent="0">
              <a:buNone/>
            </a:pPr>
            <a:r>
              <a:rPr lang="en-US" sz="2400" dirty="0" smtClean="0">
                <a:solidFill>
                  <a:schemeClr val="tx1">
                    <a:lumMod val="50000"/>
                    <a:lumOff val="50000"/>
                  </a:schemeClr>
                </a:solidFill>
              </a:rPr>
              <a:t>     -  </a:t>
            </a:r>
            <a:r>
              <a:rPr lang="en-US" sz="2400" dirty="0">
                <a:solidFill>
                  <a:schemeClr val="tx1">
                    <a:lumMod val="50000"/>
                    <a:lumOff val="50000"/>
                  </a:schemeClr>
                </a:solidFill>
              </a:rPr>
              <a:t>that there are </a:t>
            </a:r>
            <a:r>
              <a:rPr lang="en-US" sz="2400" dirty="0" smtClean="0">
                <a:solidFill>
                  <a:schemeClr val="tx1">
                    <a:lumMod val="50000"/>
                    <a:lumOff val="50000"/>
                  </a:schemeClr>
                </a:solidFill>
              </a:rPr>
              <a:t>very few distractions </a:t>
            </a:r>
            <a:r>
              <a:rPr lang="en-US" sz="2400" dirty="0">
                <a:solidFill>
                  <a:schemeClr val="tx1">
                    <a:lumMod val="50000"/>
                    <a:lumOff val="50000"/>
                  </a:schemeClr>
                </a:solidFill>
              </a:rPr>
              <a:t>from project </a:t>
            </a:r>
            <a:r>
              <a:rPr lang="en-US" sz="2400" dirty="0" smtClean="0">
                <a:solidFill>
                  <a:schemeClr val="tx1">
                    <a:lumMod val="50000"/>
                    <a:lumOff val="50000"/>
                  </a:schemeClr>
                </a:solidFill>
              </a:rPr>
              <a:t>work</a:t>
            </a:r>
          </a:p>
          <a:p>
            <a:pPr marL="0" indent="0">
              <a:buNone/>
            </a:pPr>
            <a:r>
              <a:rPr lang="en-US" sz="2400" dirty="0">
                <a:solidFill>
                  <a:schemeClr val="tx1">
                    <a:lumMod val="50000"/>
                    <a:lumOff val="50000"/>
                  </a:schemeClr>
                </a:solidFill>
              </a:rPr>
              <a:t> </a:t>
            </a:r>
            <a:r>
              <a:rPr lang="en-US" sz="2400" dirty="0" smtClean="0">
                <a:solidFill>
                  <a:schemeClr val="tx1">
                    <a:lumMod val="50000"/>
                    <a:lumOff val="50000"/>
                  </a:schemeClr>
                </a:solidFill>
              </a:rPr>
              <a:t>    -  there </a:t>
            </a:r>
            <a:r>
              <a:rPr lang="en-US" sz="2400" dirty="0">
                <a:solidFill>
                  <a:schemeClr val="tx1">
                    <a:lumMod val="50000"/>
                    <a:lumOff val="50000"/>
                  </a:schemeClr>
                </a:solidFill>
              </a:rPr>
              <a:t>is a good blend of skills in </a:t>
            </a:r>
            <a:r>
              <a:rPr lang="en-US" sz="2400" dirty="0" smtClean="0">
                <a:solidFill>
                  <a:schemeClr val="tx1">
                    <a:lumMod val="50000"/>
                    <a:lumOff val="50000"/>
                  </a:schemeClr>
                </a:solidFill>
              </a:rPr>
              <a:t>the work </a:t>
            </a:r>
            <a:r>
              <a:rPr lang="en-US" sz="2400" dirty="0">
                <a:solidFill>
                  <a:schemeClr val="tx1">
                    <a:lumMod val="50000"/>
                    <a:lumOff val="50000"/>
                  </a:schemeClr>
                </a:solidFill>
              </a:rPr>
              <a:t>group </a:t>
            </a:r>
            <a:endParaRPr lang="en-US" sz="2400" dirty="0" smtClean="0">
              <a:solidFill>
                <a:schemeClr val="tx1">
                  <a:lumMod val="50000"/>
                  <a:lumOff val="50000"/>
                </a:schemeClr>
              </a:solidFill>
            </a:endParaRPr>
          </a:p>
          <a:p>
            <a:pPr marL="0" indent="0">
              <a:buNone/>
            </a:pPr>
            <a:r>
              <a:rPr lang="en-US" sz="2400" dirty="0" smtClean="0">
                <a:solidFill>
                  <a:schemeClr val="tx1">
                    <a:lumMod val="50000"/>
                    <a:lumOff val="50000"/>
                  </a:schemeClr>
                </a:solidFill>
              </a:rPr>
              <a:t>     -  they see the workload more favorably</a:t>
            </a:r>
          </a:p>
          <a:p>
            <a:pPr marL="0" indent="0">
              <a:buNone/>
            </a:pPr>
            <a:r>
              <a:rPr lang="en-US" sz="2400" dirty="0" smtClean="0">
                <a:solidFill>
                  <a:schemeClr val="tx1">
                    <a:lumMod val="50000"/>
                    <a:lumOff val="50000"/>
                  </a:schemeClr>
                </a:solidFill>
              </a:rPr>
              <a:t>     -  good </a:t>
            </a:r>
            <a:r>
              <a:rPr lang="en-US" sz="2400" dirty="0">
                <a:solidFill>
                  <a:schemeClr val="tx1">
                    <a:lumMod val="50000"/>
                    <a:lumOff val="50000"/>
                  </a:schemeClr>
                </a:solidFill>
              </a:rPr>
              <a:t>team </a:t>
            </a:r>
            <a:r>
              <a:rPr lang="en-US" sz="2400" dirty="0" smtClean="0">
                <a:solidFill>
                  <a:schemeClr val="tx1">
                    <a:lumMod val="50000"/>
                    <a:lumOff val="50000"/>
                  </a:schemeClr>
                </a:solidFill>
              </a:rPr>
              <a:t>relations and blend of skills</a:t>
            </a:r>
          </a:p>
          <a:p>
            <a:pPr marL="0" indent="0">
              <a:buNone/>
            </a:pPr>
            <a:r>
              <a:rPr lang="en-US" sz="2400" dirty="0" smtClean="0">
                <a:solidFill>
                  <a:schemeClr val="tx1">
                    <a:lumMod val="50000"/>
                    <a:lumOff val="50000"/>
                  </a:schemeClr>
                </a:solidFill>
              </a:rPr>
              <a:t>     -  they are personally very </a:t>
            </a:r>
            <a:r>
              <a:rPr lang="en-US" sz="2400" dirty="0">
                <a:solidFill>
                  <a:schemeClr val="tx1">
                    <a:lumMod val="50000"/>
                    <a:lumOff val="50000"/>
                  </a:schemeClr>
                </a:solidFill>
              </a:rPr>
              <a:t>creative in </a:t>
            </a:r>
            <a:r>
              <a:rPr lang="en-US" sz="2400" dirty="0" smtClean="0">
                <a:solidFill>
                  <a:schemeClr val="tx1">
                    <a:lumMod val="50000"/>
                    <a:lumOff val="50000"/>
                  </a:schemeClr>
                </a:solidFill>
              </a:rPr>
              <a:t>their work </a:t>
            </a:r>
          </a:p>
          <a:p>
            <a:pPr marL="0" indent="0">
              <a:buNone/>
            </a:pPr>
            <a:r>
              <a:rPr lang="en-US" sz="2400" dirty="0" smtClean="0">
                <a:solidFill>
                  <a:schemeClr val="tx1">
                    <a:lumMod val="50000"/>
                    <a:lumOff val="50000"/>
                  </a:schemeClr>
                </a:solidFill>
              </a:rPr>
              <a:t>     -  the </a:t>
            </a:r>
            <a:r>
              <a:rPr lang="en-US" sz="2400" dirty="0">
                <a:solidFill>
                  <a:schemeClr val="tx1">
                    <a:lumMod val="50000"/>
                    <a:lumOff val="50000"/>
                  </a:schemeClr>
                </a:solidFill>
              </a:rPr>
              <a:t>budget for </a:t>
            </a:r>
            <a:r>
              <a:rPr lang="en-US" sz="2400" dirty="0" smtClean="0">
                <a:solidFill>
                  <a:schemeClr val="tx1">
                    <a:lumMod val="50000"/>
                    <a:lumOff val="50000"/>
                  </a:schemeClr>
                </a:solidFill>
              </a:rPr>
              <a:t>projects as more favorable</a:t>
            </a:r>
          </a:p>
          <a:p>
            <a:pPr marL="0" indent="0">
              <a:buNone/>
            </a:pPr>
            <a:r>
              <a:rPr lang="en-US" sz="2400" dirty="0" smtClean="0">
                <a:solidFill>
                  <a:schemeClr val="tx1">
                    <a:lumMod val="50000"/>
                    <a:lumOff val="50000"/>
                  </a:schemeClr>
                </a:solidFill>
              </a:rPr>
              <a:t>     -  a lack of severe workload pressure  </a:t>
            </a:r>
            <a:endParaRPr lang="en-US" sz="2400" dirty="0">
              <a:solidFill>
                <a:schemeClr val="tx1">
                  <a:lumMod val="50000"/>
                  <a:lumOff val="50000"/>
                </a:schemeClr>
              </a:solidFill>
            </a:endParaRPr>
          </a:p>
          <a:p>
            <a:endParaRPr lang="en-US" sz="2800" dirty="0" smtClean="0"/>
          </a:p>
        </p:txBody>
      </p:sp>
      <p:sp>
        <p:nvSpPr>
          <p:cNvPr id="4" name="Title 1"/>
          <p:cNvSpPr>
            <a:spLocks noGrp="1"/>
          </p:cNvSpPr>
          <p:nvPr>
            <p:ph type="title"/>
          </p:nvPr>
        </p:nvSpPr>
        <p:spPr/>
        <p:txBody>
          <a:bodyPr/>
          <a:lstStyle/>
          <a:p>
            <a:r>
              <a:rPr lang="en-US" dirty="0" smtClean="0">
                <a:solidFill>
                  <a:schemeClr val="tx1">
                    <a:lumMod val="50000"/>
                    <a:lumOff val="50000"/>
                  </a:schemeClr>
                </a:solidFill>
              </a:rPr>
              <a:t>Key Findings </a:t>
            </a:r>
            <a:r>
              <a:rPr lang="en-US" sz="2400" dirty="0">
                <a:solidFill>
                  <a:schemeClr val="tx1">
                    <a:lumMod val="50000"/>
                    <a:lumOff val="50000"/>
                  </a:schemeClr>
                </a:solidFill>
              </a:rPr>
              <a:t>(Contractors – Civil Servants)</a:t>
            </a:r>
          </a:p>
        </p:txBody>
      </p:sp>
    </p:spTree>
    <p:extLst>
      <p:ext uri="{BB962C8B-B14F-4D97-AF65-F5344CB8AC3E}">
        <p14:creationId xmlns:p14="http://schemas.microsoft.com/office/powerpoint/2010/main" xmlns="" val="1551892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305800" cy="4983163"/>
          </a:xfrm>
        </p:spPr>
        <p:txBody>
          <a:bodyPr/>
          <a:lstStyle/>
          <a:p>
            <a:pPr marL="0" indent="0">
              <a:buNone/>
            </a:pPr>
            <a:r>
              <a:rPr lang="en-US" sz="2400" dirty="0" smtClean="0">
                <a:solidFill>
                  <a:schemeClr val="tx1">
                    <a:lumMod val="50000"/>
                    <a:lumOff val="50000"/>
                  </a:schemeClr>
                </a:solidFill>
              </a:rPr>
              <a:t>Contractors </a:t>
            </a:r>
            <a:r>
              <a:rPr lang="en-US" sz="2400" dirty="0">
                <a:solidFill>
                  <a:schemeClr val="tx1">
                    <a:lumMod val="50000"/>
                    <a:lumOff val="50000"/>
                  </a:schemeClr>
                </a:solidFill>
              </a:rPr>
              <a:t>also </a:t>
            </a:r>
            <a:r>
              <a:rPr lang="en-US" sz="2400" dirty="0" smtClean="0">
                <a:solidFill>
                  <a:schemeClr val="tx1">
                    <a:lumMod val="50000"/>
                    <a:lumOff val="50000"/>
                  </a:schemeClr>
                </a:solidFill>
              </a:rPr>
              <a:t>report:</a:t>
            </a:r>
          </a:p>
          <a:p>
            <a:pPr marL="0" indent="0">
              <a:buNone/>
            </a:pPr>
            <a:r>
              <a:rPr lang="en-US" sz="2400" dirty="0">
                <a:solidFill>
                  <a:schemeClr val="tx1">
                    <a:lumMod val="50000"/>
                    <a:lumOff val="50000"/>
                  </a:schemeClr>
                </a:solidFill>
              </a:rPr>
              <a:t> </a:t>
            </a:r>
            <a:r>
              <a:rPr lang="en-US" sz="2400" dirty="0" smtClean="0">
                <a:solidFill>
                  <a:schemeClr val="tx1">
                    <a:lumMod val="50000"/>
                    <a:lumOff val="50000"/>
                  </a:schemeClr>
                </a:solidFill>
              </a:rPr>
              <a:t>    -  that </a:t>
            </a:r>
            <a:r>
              <a:rPr lang="en-US" sz="2400" dirty="0">
                <a:solidFill>
                  <a:schemeClr val="tx1">
                    <a:lumMod val="50000"/>
                    <a:lumOff val="50000"/>
                  </a:schemeClr>
                </a:solidFill>
              </a:rPr>
              <a:t>there is a lack of encouragement to take risks </a:t>
            </a:r>
          </a:p>
          <a:p>
            <a:pPr marL="0" indent="0">
              <a:buNone/>
            </a:pPr>
            <a:r>
              <a:rPr lang="en-US" sz="2400" dirty="0" smtClean="0">
                <a:solidFill>
                  <a:schemeClr val="tx1">
                    <a:lumMod val="50000"/>
                    <a:lumOff val="50000"/>
                  </a:schemeClr>
                </a:solidFill>
              </a:rPr>
              <a:t>     -  failure </a:t>
            </a:r>
            <a:r>
              <a:rPr lang="en-US" sz="2400" dirty="0">
                <a:solidFill>
                  <a:schemeClr val="tx1">
                    <a:lumMod val="50000"/>
                    <a:lumOff val="50000"/>
                  </a:schemeClr>
                </a:solidFill>
              </a:rPr>
              <a:t>is not acceptable even if the effort was </a:t>
            </a:r>
            <a:r>
              <a:rPr lang="en-US" sz="2400" dirty="0" smtClean="0">
                <a:solidFill>
                  <a:schemeClr val="tx1">
                    <a:lumMod val="50000"/>
                    <a:lumOff val="50000"/>
                  </a:schemeClr>
                </a:solidFill>
              </a:rPr>
              <a:t>good </a:t>
            </a:r>
            <a:endParaRPr lang="en-US" sz="2400" dirty="0">
              <a:solidFill>
                <a:schemeClr val="tx1">
                  <a:lumMod val="50000"/>
                  <a:lumOff val="50000"/>
                </a:schemeClr>
              </a:solidFill>
            </a:endParaRPr>
          </a:p>
          <a:p>
            <a:pPr marL="0" indent="0">
              <a:buNone/>
            </a:pPr>
            <a:r>
              <a:rPr lang="en-US" sz="2400" dirty="0" smtClean="0">
                <a:solidFill>
                  <a:schemeClr val="tx1">
                    <a:lumMod val="50000"/>
                    <a:lumOff val="50000"/>
                  </a:schemeClr>
                </a:solidFill>
              </a:rPr>
              <a:t>     -  they </a:t>
            </a:r>
            <a:r>
              <a:rPr lang="en-US" sz="2400" dirty="0">
                <a:solidFill>
                  <a:schemeClr val="tx1">
                    <a:lumMod val="50000"/>
                    <a:lumOff val="50000"/>
                  </a:schemeClr>
                </a:solidFill>
              </a:rPr>
              <a:t>have less freedom to decide what projects to do </a:t>
            </a:r>
          </a:p>
          <a:p>
            <a:pPr marL="0" indent="0">
              <a:buNone/>
            </a:pPr>
            <a:r>
              <a:rPr lang="en-US" sz="2400" dirty="0" smtClean="0">
                <a:solidFill>
                  <a:schemeClr val="tx1">
                    <a:lumMod val="50000"/>
                    <a:lumOff val="50000"/>
                  </a:schemeClr>
                </a:solidFill>
              </a:rPr>
              <a:t>     -  viewing the </a:t>
            </a:r>
            <a:r>
              <a:rPr lang="en-US" sz="2400" dirty="0">
                <a:solidFill>
                  <a:schemeClr val="tx1">
                    <a:lumMod val="50000"/>
                    <a:lumOff val="50000"/>
                  </a:schemeClr>
                </a:solidFill>
              </a:rPr>
              <a:t>organization as more strictly controlled </a:t>
            </a:r>
            <a:r>
              <a:rPr lang="en-US" sz="2400" dirty="0" smtClean="0">
                <a:solidFill>
                  <a:schemeClr val="tx1">
                    <a:lumMod val="50000"/>
                    <a:lumOff val="50000"/>
                  </a:schemeClr>
                </a:solidFill>
              </a:rPr>
              <a:t>by</a:t>
            </a:r>
          </a:p>
          <a:p>
            <a:pPr marL="0" indent="0">
              <a:buNone/>
            </a:pPr>
            <a:r>
              <a:rPr lang="en-US" sz="2400" dirty="0">
                <a:solidFill>
                  <a:schemeClr val="tx1">
                    <a:lumMod val="50000"/>
                    <a:lumOff val="50000"/>
                  </a:schemeClr>
                </a:solidFill>
              </a:rPr>
              <a:t> </a:t>
            </a:r>
            <a:r>
              <a:rPr lang="en-US" sz="2400" dirty="0" smtClean="0">
                <a:solidFill>
                  <a:schemeClr val="tx1">
                    <a:lumMod val="50000"/>
                    <a:lumOff val="50000"/>
                  </a:schemeClr>
                </a:solidFill>
              </a:rPr>
              <a:t>       </a:t>
            </a:r>
            <a:r>
              <a:rPr lang="en-US" sz="2400" dirty="0">
                <a:solidFill>
                  <a:schemeClr val="tx1">
                    <a:lumMod val="50000"/>
                    <a:lumOff val="50000"/>
                  </a:schemeClr>
                </a:solidFill>
              </a:rPr>
              <a:t>upper management </a:t>
            </a:r>
          </a:p>
          <a:p>
            <a:pPr marL="0" indent="0">
              <a:buNone/>
            </a:pPr>
            <a:r>
              <a:rPr lang="en-US" sz="2400" dirty="0" smtClean="0">
                <a:solidFill>
                  <a:schemeClr val="tx1">
                    <a:lumMod val="50000"/>
                    <a:lumOff val="50000"/>
                  </a:schemeClr>
                </a:solidFill>
              </a:rPr>
              <a:t>     -  that </a:t>
            </a:r>
            <a:r>
              <a:rPr lang="en-US" sz="2400" dirty="0">
                <a:solidFill>
                  <a:schemeClr val="tx1">
                    <a:lumMod val="50000"/>
                    <a:lumOff val="50000"/>
                  </a:schemeClr>
                </a:solidFill>
              </a:rPr>
              <a:t>their job tasks are less </a:t>
            </a:r>
            <a:r>
              <a:rPr lang="en-US" sz="2400" dirty="0" smtClean="0">
                <a:solidFill>
                  <a:schemeClr val="tx1">
                    <a:lumMod val="50000"/>
                    <a:lumOff val="50000"/>
                  </a:schemeClr>
                </a:solidFill>
              </a:rPr>
              <a:t>challenging when</a:t>
            </a:r>
          </a:p>
          <a:p>
            <a:pPr marL="0" indent="0">
              <a:buNone/>
            </a:pPr>
            <a:r>
              <a:rPr lang="en-US" sz="2400" dirty="0">
                <a:solidFill>
                  <a:schemeClr val="tx1">
                    <a:lumMod val="50000"/>
                    <a:lumOff val="50000"/>
                  </a:schemeClr>
                </a:solidFill>
              </a:rPr>
              <a:t> </a:t>
            </a:r>
            <a:r>
              <a:rPr lang="en-US" sz="2400" dirty="0" smtClean="0">
                <a:solidFill>
                  <a:schemeClr val="tx1">
                    <a:lumMod val="50000"/>
                    <a:lumOff val="50000"/>
                  </a:schemeClr>
                </a:solidFill>
              </a:rPr>
              <a:t>       compared </a:t>
            </a:r>
            <a:r>
              <a:rPr lang="en-US" sz="2400" dirty="0">
                <a:solidFill>
                  <a:schemeClr val="tx1">
                    <a:lumMod val="50000"/>
                    <a:lumOff val="50000"/>
                  </a:schemeClr>
                </a:solidFill>
              </a:rPr>
              <a:t>to civil servants</a:t>
            </a:r>
          </a:p>
          <a:p>
            <a:endParaRPr lang="en-US" dirty="0"/>
          </a:p>
          <a:p>
            <a:endParaRPr lang="en-US" dirty="0"/>
          </a:p>
        </p:txBody>
      </p:sp>
      <p:sp>
        <p:nvSpPr>
          <p:cNvPr id="4" name="Title 1"/>
          <p:cNvSpPr>
            <a:spLocks noGrp="1"/>
          </p:cNvSpPr>
          <p:nvPr>
            <p:ph type="title"/>
          </p:nvPr>
        </p:nvSpPr>
        <p:spPr>
          <a:xfrm>
            <a:off x="457200" y="274638"/>
            <a:ext cx="8229600" cy="792162"/>
          </a:xfrm>
        </p:spPr>
        <p:txBody>
          <a:bodyPr/>
          <a:lstStyle/>
          <a:p>
            <a:r>
              <a:rPr lang="en-US" dirty="0" smtClean="0">
                <a:solidFill>
                  <a:schemeClr val="tx1">
                    <a:lumMod val="50000"/>
                    <a:lumOff val="50000"/>
                  </a:schemeClr>
                </a:solidFill>
              </a:rPr>
              <a:t>Key Findings </a:t>
            </a:r>
            <a:r>
              <a:rPr lang="en-US" sz="2400" dirty="0" smtClean="0">
                <a:solidFill>
                  <a:schemeClr val="tx1">
                    <a:lumMod val="50000"/>
                    <a:lumOff val="50000"/>
                  </a:schemeClr>
                </a:solidFill>
              </a:rPr>
              <a:t>(Contractors – Civil Servants)</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xmlns="" val="3568935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09600" y="990600"/>
            <a:ext cx="6096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fontAlgn="base">
              <a:spcBef>
                <a:spcPct val="0"/>
              </a:spcBef>
              <a:spcAft>
                <a:spcPct val="0"/>
              </a:spcAft>
            </a:pPr>
            <a:r>
              <a:rPr lang="en-US" sz="2600" dirty="0" smtClean="0">
                <a:solidFill>
                  <a:srgbClr val="8CC63F"/>
                </a:solidFill>
                <a:ea typeface="ＭＳ Ｐゴシック" pitchFamily="34" charset="-128"/>
              </a:rPr>
              <a:t>KEYS to Creativity and Innovation…</a:t>
            </a:r>
          </a:p>
        </p:txBody>
      </p:sp>
      <p:pic>
        <p:nvPicPr>
          <p:cNvPr id="409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600200"/>
            <a:ext cx="9140825" cy="5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
          <p:cNvSpPr>
            <a:spLocks noChangeArrowheads="1"/>
          </p:cNvSpPr>
          <p:nvPr/>
        </p:nvSpPr>
        <p:spPr bwMode="auto">
          <a:xfrm>
            <a:off x="685800" y="2133600"/>
            <a:ext cx="7924800" cy="2801409"/>
          </a:xfrm>
          <a:prstGeom prst="rect">
            <a:avLst/>
          </a:prstGeom>
          <a:noFill/>
          <a:ln w="9525">
            <a:noFill/>
            <a:miter lim="800000"/>
            <a:headEnd/>
            <a:tailEnd/>
          </a:ln>
          <a:effectLst/>
        </p:spPr>
        <p:txBody>
          <a:bodyPr lIns="92075" tIns="46038" rIns="92075" bIns="46038">
            <a:spAutoFit/>
          </a:bodyPr>
          <a:lstStyle/>
          <a:p>
            <a:pPr marL="233363" indent="-233363" eaLnBrk="0" fontAlgn="base" hangingPunct="0">
              <a:spcBef>
                <a:spcPct val="0"/>
              </a:spcBef>
              <a:spcAft>
                <a:spcPct val="0"/>
              </a:spcAft>
              <a:buFont typeface="Arial" pitchFamily="34" charset="0"/>
              <a:buChar char="•"/>
              <a:defRPr/>
            </a:pPr>
            <a:r>
              <a:rPr lang="en-US" sz="2200" dirty="0">
                <a:solidFill>
                  <a:srgbClr val="808080"/>
                </a:solidFill>
                <a:ea typeface="ＭＳ Ｐゴシック" pitchFamily="1" charset="-128"/>
              </a:rPr>
              <a:t>A tool to help </a:t>
            </a:r>
            <a:r>
              <a:rPr lang="en-US" sz="2200" dirty="0">
                <a:solidFill>
                  <a:schemeClr val="bg2"/>
                </a:solidFill>
                <a:ea typeface="ＭＳ Ｐゴシック" pitchFamily="1" charset="-128"/>
              </a:rPr>
              <a:t>leaders</a:t>
            </a:r>
            <a:r>
              <a:rPr lang="en-US" sz="2200" dirty="0">
                <a:solidFill>
                  <a:srgbClr val="808080"/>
                </a:solidFill>
                <a:ea typeface="ＭＳ Ｐゴシック" pitchFamily="1" charset="-128"/>
              </a:rPr>
              <a:t> see a </a:t>
            </a:r>
            <a:r>
              <a:rPr lang="en-US" sz="2200" dirty="0">
                <a:solidFill>
                  <a:srgbClr val="0093C5"/>
                </a:solidFill>
                <a:ea typeface="ＭＳ Ｐゴシック" pitchFamily="1" charset="-128"/>
              </a:rPr>
              <a:t>clear picture of the work climate </a:t>
            </a:r>
            <a:r>
              <a:rPr lang="en-US" sz="2200" dirty="0">
                <a:solidFill>
                  <a:srgbClr val="808080"/>
                </a:solidFill>
                <a:ea typeface="ＭＳ Ｐゴシック" pitchFamily="1" charset="-128"/>
              </a:rPr>
              <a:t>within a work group or organization. </a:t>
            </a:r>
          </a:p>
          <a:p>
            <a:pPr marL="233363" indent="-233363" eaLnBrk="0" fontAlgn="base" hangingPunct="0">
              <a:spcBef>
                <a:spcPct val="0"/>
              </a:spcBef>
              <a:spcAft>
                <a:spcPct val="0"/>
              </a:spcAft>
              <a:buFont typeface="Arial" pitchFamily="34" charset="0"/>
              <a:buChar char="•"/>
              <a:defRPr/>
            </a:pPr>
            <a:endParaRPr lang="en-US" sz="2200" dirty="0">
              <a:solidFill>
                <a:srgbClr val="808080"/>
              </a:solidFill>
              <a:ea typeface="ＭＳ Ｐゴシック" pitchFamily="1" charset="-128"/>
            </a:endParaRPr>
          </a:p>
          <a:p>
            <a:pPr marL="233363" indent="-233363" eaLnBrk="0" fontAlgn="base" hangingPunct="0">
              <a:spcBef>
                <a:spcPct val="0"/>
              </a:spcBef>
              <a:spcAft>
                <a:spcPct val="0"/>
              </a:spcAft>
              <a:buFont typeface="Arial" pitchFamily="34" charset="0"/>
              <a:buChar char="•"/>
              <a:defRPr/>
            </a:pPr>
            <a:r>
              <a:rPr lang="en-US" sz="2200" dirty="0">
                <a:solidFill>
                  <a:srgbClr val="808080"/>
                </a:solidFill>
                <a:ea typeface="ＭＳ Ｐゴシック" pitchFamily="1" charset="-128"/>
              </a:rPr>
              <a:t>That climate, also known as the work environment, greatly influences an employee’s </a:t>
            </a:r>
            <a:r>
              <a:rPr lang="en-US" sz="2200" dirty="0">
                <a:solidFill>
                  <a:srgbClr val="0093C5"/>
                </a:solidFill>
                <a:ea typeface="ＭＳ Ｐゴシック" pitchFamily="1" charset="-128"/>
              </a:rPr>
              <a:t>ability to be creative</a:t>
            </a:r>
            <a:r>
              <a:rPr lang="en-US" sz="2200" dirty="0">
                <a:solidFill>
                  <a:srgbClr val="808080"/>
                </a:solidFill>
                <a:ea typeface="ＭＳ Ｐゴシック" pitchFamily="1" charset="-128"/>
              </a:rPr>
              <a:t>.</a:t>
            </a:r>
          </a:p>
          <a:p>
            <a:pPr marL="233363" indent="-233363" eaLnBrk="0" fontAlgn="base" hangingPunct="0">
              <a:spcBef>
                <a:spcPct val="0"/>
              </a:spcBef>
              <a:spcAft>
                <a:spcPct val="0"/>
              </a:spcAft>
              <a:buFont typeface="Arial" pitchFamily="34" charset="0"/>
              <a:buChar char="•"/>
              <a:defRPr/>
            </a:pPr>
            <a:endParaRPr lang="en-US" sz="2200" dirty="0">
              <a:solidFill>
                <a:srgbClr val="808080"/>
              </a:solidFill>
              <a:ea typeface="ＭＳ Ｐゴシック" pitchFamily="1" charset="-128"/>
            </a:endParaRPr>
          </a:p>
          <a:p>
            <a:pPr marL="233363" indent="-233363" eaLnBrk="0" fontAlgn="base" hangingPunct="0">
              <a:spcBef>
                <a:spcPct val="0"/>
              </a:spcBef>
              <a:spcAft>
                <a:spcPct val="0"/>
              </a:spcAft>
              <a:buFont typeface="Arial" pitchFamily="34" charset="0"/>
              <a:buChar char="•"/>
              <a:defRPr/>
            </a:pPr>
            <a:r>
              <a:rPr lang="en-US" sz="2200" dirty="0">
                <a:solidFill>
                  <a:srgbClr val="808080"/>
                </a:solidFill>
                <a:ea typeface="ＭＳ Ｐゴシック" pitchFamily="1" charset="-128"/>
              </a:rPr>
              <a:t>The value of KEYS lies in its capacity to accurately identify the </a:t>
            </a:r>
            <a:r>
              <a:rPr lang="en-US" sz="2200" dirty="0">
                <a:solidFill>
                  <a:srgbClr val="0093C5"/>
                </a:solidFill>
                <a:ea typeface="ＭＳ Ｐゴシック" pitchFamily="1" charset="-128"/>
              </a:rPr>
              <a:t>conditions necessary for innovation </a:t>
            </a:r>
            <a:r>
              <a:rPr lang="en-US" sz="2200" dirty="0">
                <a:solidFill>
                  <a:srgbClr val="808080"/>
                </a:solidFill>
                <a:ea typeface="ＭＳ Ｐゴシック" pitchFamily="1" charset="-128"/>
              </a:rPr>
              <a:t>to occur. </a:t>
            </a:r>
          </a:p>
        </p:txBody>
      </p:sp>
    </p:spTree>
    <p:extLst>
      <p:ext uri="{BB962C8B-B14F-4D97-AF65-F5344CB8AC3E}">
        <p14:creationId xmlns:p14="http://schemas.microsoft.com/office/powerpoint/2010/main" xmlns="" val="1967010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685800" y="990600"/>
            <a:ext cx="7848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fontAlgn="base">
              <a:spcBef>
                <a:spcPct val="0"/>
              </a:spcBef>
              <a:spcAft>
                <a:spcPct val="0"/>
              </a:spcAft>
            </a:pPr>
            <a:r>
              <a:rPr lang="en-US" sz="2600" dirty="0" smtClean="0">
                <a:solidFill>
                  <a:srgbClr val="8CC63F"/>
                </a:solidFill>
                <a:ea typeface="ＭＳ Ｐゴシック" pitchFamily="34" charset="-128"/>
              </a:rPr>
              <a:t>KEYS Data - Langley </a:t>
            </a:r>
            <a:r>
              <a:rPr lang="en-US" sz="2600" dirty="0">
                <a:solidFill>
                  <a:srgbClr val="8CC63F"/>
                </a:solidFill>
                <a:ea typeface="ＭＳ Ｐゴシック" pitchFamily="34" charset="-128"/>
              </a:rPr>
              <a:t>Research Center</a:t>
            </a:r>
          </a:p>
        </p:txBody>
      </p:sp>
      <p:pic>
        <p:nvPicPr>
          <p:cNvPr id="15363"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600200"/>
            <a:ext cx="9140825" cy="5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Rectangle 1027"/>
          <p:cNvSpPr txBox="1">
            <a:spLocks noChangeArrowheads="1"/>
          </p:cNvSpPr>
          <p:nvPr/>
        </p:nvSpPr>
        <p:spPr bwMode="auto">
          <a:xfrm>
            <a:off x="685800" y="2286000"/>
            <a:ext cx="74676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marL="0" indent="0" algn="ctr" eaLnBrk="1" fontAlgn="base" hangingPunct="1">
              <a:spcBef>
                <a:spcPct val="20000"/>
              </a:spcBef>
              <a:spcAft>
                <a:spcPct val="0"/>
              </a:spcAft>
            </a:pPr>
            <a:r>
              <a:rPr lang="en-US" sz="3600" dirty="0" smtClean="0">
                <a:solidFill>
                  <a:srgbClr val="0093C5"/>
                </a:solidFill>
                <a:ea typeface="ＭＳ Ｐゴシック" pitchFamily="34" charset="-128"/>
              </a:rPr>
              <a:t> NASA (CS)  N= 1,009</a:t>
            </a:r>
          </a:p>
          <a:p>
            <a:pPr marL="0" indent="0" algn="ctr" eaLnBrk="1" fontAlgn="base" hangingPunct="1">
              <a:spcBef>
                <a:spcPct val="20000"/>
              </a:spcBef>
              <a:spcAft>
                <a:spcPct val="0"/>
              </a:spcAft>
            </a:pPr>
            <a:r>
              <a:rPr lang="en-US" sz="3600" dirty="0" smtClean="0">
                <a:solidFill>
                  <a:srgbClr val="0093C5"/>
                </a:solidFill>
                <a:ea typeface="ＭＳ Ｐゴシック" pitchFamily="34" charset="-128"/>
              </a:rPr>
              <a:t>  Contractors N= 707 </a:t>
            </a:r>
          </a:p>
          <a:p>
            <a:pPr marL="0" indent="0" eaLnBrk="1" fontAlgn="base" hangingPunct="1">
              <a:spcBef>
                <a:spcPct val="20000"/>
              </a:spcBef>
              <a:spcAft>
                <a:spcPct val="0"/>
              </a:spcAft>
            </a:pPr>
            <a:endParaRPr lang="en-US" sz="2400" dirty="0" smtClean="0">
              <a:solidFill>
                <a:srgbClr val="808080"/>
              </a:solidFill>
              <a:ea typeface="ＭＳ Ｐゴシック" pitchFamily="34" charset="-128"/>
            </a:endParaRPr>
          </a:p>
        </p:txBody>
      </p:sp>
    </p:spTree>
    <p:extLst>
      <p:ext uri="{BB962C8B-B14F-4D97-AF65-F5344CB8AC3E}">
        <p14:creationId xmlns:p14="http://schemas.microsoft.com/office/powerpoint/2010/main" xmlns="" val="3167560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52400"/>
            <a:ext cx="8458200" cy="601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80280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12331"/>
            <a:ext cx="8305799" cy="60360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3605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68222"/>
            <a:ext cx="8382000" cy="6003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37595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05800" cy="4983163"/>
          </a:xfrm>
        </p:spPr>
        <p:txBody>
          <a:bodyPr/>
          <a:lstStyle/>
          <a:p>
            <a:endParaRPr lang="en-US" dirty="0"/>
          </a:p>
          <a:p>
            <a:endParaRPr lang="en-US" dirty="0"/>
          </a:p>
        </p:txBody>
      </p:sp>
      <p:sp>
        <p:nvSpPr>
          <p:cNvPr id="4" name="Title 1"/>
          <p:cNvSpPr>
            <a:spLocks noGrp="1"/>
          </p:cNvSpPr>
          <p:nvPr>
            <p:ph type="title"/>
          </p:nvPr>
        </p:nvSpPr>
        <p:spPr>
          <a:xfrm>
            <a:off x="457200" y="274638"/>
            <a:ext cx="8229600" cy="715962"/>
          </a:xfrm>
        </p:spPr>
        <p:txBody>
          <a:bodyPr/>
          <a:lstStyle/>
          <a:p>
            <a:r>
              <a:rPr lang="en-US" dirty="0" smtClean="0">
                <a:solidFill>
                  <a:schemeClr val="bg2"/>
                </a:solidFill>
              </a:rPr>
              <a:t>Key Findings </a:t>
            </a:r>
            <a:r>
              <a:rPr lang="en-US" sz="2400" dirty="0" smtClean="0">
                <a:solidFill>
                  <a:schemeClr val="bg2"/>
                </a:solidFill>
              </a:rPr>
              <a:t>(Perm </a:t>
            </a:r>
            <a:r>
              <a:rPr lang="en-US" sz="2400" dirty="0" smtClean="0">
                <a:solidFill>
                  <a:schemeClr val="tx1">
                    <a:lumMod val="50000"/>
                    <a:lumOff val="50000"/>
                  </a:schemeClr>
                </a:solidFill>
              </a:rPr>
              <a:t>– </a:t>
            </a:r>
            <a:r>
              <a:rPr lang="en-US" sz="2400" dirty="0" smtClean="0">
                <a:solidFill>
                  <a:schemeClr val="bg2"/>
                </a:solidFill>
              </a:rPr>
              <a:t>Term Employees)</a:t>
            </a:r>
            <a:endParaRPr lang="en-US" sz="2400" dirty="0">
              <a:solidFill>
                <a:schemeClr val="bg2"/>
              </a:solidFill>
            </a:endParaRPr>
          </a:p>
        </p:txBody>
      </p:sp>
      <p:sp>
        <p:nvSpPr>
          <p:cNvPr id="5" name="Content Placeholder 2"/>
          <p:cNvSpPr txBox="1">
            <a:spLocks/>
          </p:cNvSpPr>
          <p:nvPr/>
        </p:nvSpPr>
        <p:spPr>
          <a:xfrm>
            <a:off x="457200" y="14478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400" dirty="0" smtClean="0">
                <a:solidFill>
                  <a:schemeClr val="bg2"/>
                </a:solidFill>
              </a:rPr>
              <a:t>Perm employees see the climate for creativity and innovation as slightly more positive than Term</a:t>
            </a:r>
          </a:p>
          <a:p>
            <a:r>
              <a:rPr lang="en-US" sz="2400" dirty="0" smtClean="0">
                <a:solidFill>
                  <a:schemeClr val="bg2"/>
                </a:solidFill>
              </a:rPr>
              <a:t>They see less organizational urgency for successful completion of the work </a:t>
            </a:r>
          </a:p>
          <a:p>
            <a:r>
              <a:rPr lang="en-US" sz="2400" dirty="0" smtClean="0">
                <a:solidFill>
                  <a:schemeClr val="bg2"/>
                </a:solidFill>
              </a:rPr>
              <a:t>Permanent employees report “VERY HIGH” scores for:</a:t>
            </a:r>
          </a:p>
          <a:p>
            <a:pPr lvl="1"/>
            <a:r>
              <a:rPr lang="en-US" sz="2400" dirty="0" smtClean="0">
                <a:solidFill>
                  <a:schemeClr val="bg2"/>
                </a:solidFill>
              </a:rPr>
              <a:t>Managerial interactions with direct reports</a:t>
            </a:r>
          </a:p>
          <a:p>
            <a:pPr lvl="1"/>
            <a:r>
              <a:rPr lang="en-US" sz="2400" dirty="0" smtClean="0">
                <a:solidFill>
                  <a:schemeClr val="bg2"/>
                </a:solidFill>
              </a:rPr>
              <a:t>Support of work and ideas by their manager</a:t>
            </a:r>
          </a:p>
          <a:p>
            <a:pPr lvl="1"/>
            <a:r>
              <a:rPr lang="en-US" sz="2400" dirty="0" smtClean="0">
                <a:solidFill>
                  <a:schemeClr val="bg2"/>
                </a:solidFill>
              </a:rPr>
              <a:t>Fair/supportive evaluation</a:t>
            </a:r>
          </a:p>
          <a:p>
            <a:pPr lvl="1"/>
            <a:r>
              <a:rPr lang="en-US" sz="2400" dirty="0" smtClean="0">
                <a:solidFill>
                  <a:schemeClr val="bg2"/>
                </a:solidFill>
              </a:rPr>
              <a:t>Rewards/recognition for creative work </a:t>
            </a:r>
          </a:p>
          <a:p>
            <a:endParaRPr lang="en-US" sz="2800" dirty="0"/>
          </a:p>
        </p:txBody>
      </p:sp>
    </p:spTree>
    <p:extLst>
      <p:ext uri="{BB962C8B-B14F-4D97-AF65-F5344CB8AC3E}">
        <p14:creationId xmlns:p14="http://schemas.microsoft.com/office/powerpoint/2010/main" xmlns="" val="4444850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685800" y="990600"/>
            <a:ext cx="7848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fontAlgn="base">
              <a:spcBef>
                <a:spcPct val="0"/>
              </a:spcBef>
              <a:spcAft>
                <a:spcPct val="0"/>
              </a:spcAft>
            </a:pPr>
            <a:r>
              <a:rPr lang="en-US" sz="2600" dirty="0" smtClean="0">
                <a:solidFill>
                  <a:srgbClr val="8CC63F"/>
                </a:solidFill>
                <a:ea typeface="ＭＳ Ｐゴシック" pitchFamily="34" charset="-128"/>
              </a:rPr>
              <a:t>KEYS Data - Langley </a:t>
            </a:r>
            <a:r>
              <a:rPr lang="en-US" sz="2600" dirty="0">
                <a:solidFill>
                  <a:srgbClr val="8CC63F"/>
                </a:solidFill>
                <a:ea typeface="ＭＳ Ｐゴシック" pitchFamily="34" charset="-128"/>
              </a:rPr>
              <a:t>Research Center</a:t>
            </a:r>
          </a:p>
        </p:txBody>
      </p:sp>
      <p:pic>
        <p:nvPicPr>
          <p:cNvPr id="15363"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600200"/>
            <a:ext cx="9140825" cy="5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Rectangle 1027"/>
          <p:cNvSpPr txBox="1">
            <a:spLocks noChangeArrowheads="1"/>
          </p:cNvSpPr>
          <p:nvPr/>
        </p:nvSpPr>
        <p:spPr bwMode="auto">
          <a:xfrm>
            <a:off x="685800" y="2286000"/>
            <a:ext cx="74676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marL="0" indent="0" algn="ctr" eaLnBrk="1" fontAlgn="base" hangingPunct="1">
              <a:spcBef>
                <a:spcPct val="20000"/>
              </a:spcBef>
              <a:spcAft>
                <a:spcPct val="0"/>
              </a:spcAft>
            </a:pPr>
            <a:r>
              <a:rPr lang="en-US" sz="3600" dirty="0" smtClean="0">
                <a:solidFill>
                  <a:srgbClr val="0093C5"/>
                </a:solidFill>
                <a:ea typeface="ＭＳ Ｐゴシック" pitchFamily="34" charset="-128"/>
              </a:rPr>
              <a:t>   PERM N=853 </a:t>
            </a:r>
          </a:p>
          <a:p>
            <a:pPr marL="0" indent="0" algn="ctr" eaLnBrk="1" fontAlgn="base" hangingPunct="1">
              <a:spcBef>
                <a:spcPct val="20000"/>
              </a:spcBef>
              <a:spcAft>
                <a:spcPct val="0"/>
              </a:spcAft>
            </a:pPr>
            <a:r>
              <a:rPr lang="en-US" sz="3600" dirty="0" smtClean="0">
                <a:solidFill>
                  <a:srgbClr val="0093C5"/>
                </a:solidFill>
                <a:ea typeface="ＭＳ Ｐゴシック" pitchFamily="34" charset="-128"/>
              </a:rPr>
              <a:t>   TERM </a:t>
            </a:r>
            <a:r>
              <a:rPr lang="en-US" sz="3600" dirty="0">
                <a:solidFill>
                  <a:srgbClr val="0093C5"/>
                </a:solidFill>
                <a:ea typeface="ＭＳ Ｐゴシック" pitchFamily="34" charset="-128"/>
              </a:rPr>
              <a:t>N=124 </a:t>
            </a:r>
            <a:endParaRPr lang="en-US" sz="3600" dirty="0" smtClean="0">
              <a:solidFill>
                <a:srgbClr val="0093C5"/>
              </a:solidFill>
              <a:ea typeface="ＭＳ Ｐゴシック" pitchFamily="34" charset="-128"/>
            </a:endParaRPr>
          </a:p>
          <a:p>
            <a:pPr marL="0" indent="0" eaLnBrk="1" fontAlgn="base" hangingPunct="1">
              <a:spcBef>
                <a:spcPct val="20000"/>
              </a:spcBef>
              <a:spcAft>
                <a:spcPct val="0"/>
              </a:spcAft>
            </a:pPr>
            <a:endParaRPr lang="en-US" sz="2400" dirty="0" smtClean="0">
              <a:solidFill>
                <a:srgbClr val="808080"/>
              </a:solidFill>
              <a:ea typeface="ＭＳ Ｐゴシック" pitchFamily="34" charset="-128"/>
            </a:endParaRPr>
          </a:p>
        </p:txBody>
      </p:sp>
    </p:spTree>
    <p:extLst>
      <p:ext uri="{BB962C8B-B14F-4D97-AF65-F5344CB8AC3E}">
        <p14:creationId xmlns:p14="http://schemas.microsoft.com/office/powerpoint/2010/main" xmlns="" val="22279148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32211"/>
            <a:ext cx="8382000" cy="6116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29852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48839"/>
            <a:ext cx="8534400" cy="60995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2220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05800" cy="4983163"/>
          </a:xfrm>
        </p:spPr>
        <p:txBody>
          <a:bodyPr/>
          <a:lstStyle/>
          <a:p>
            <a:endParaRPr lang="en-US" dirty="0"/>
          </a:p>
          <a:p>
            <a:endParaRPr lang="en-US" dirty="0"/>
          </a:p>
        </p:txBody>
      </p:sp>
      <p:sp>
        <p:nvSpPr>
          <p:cNvPr id="4" name="Title 1"/>
          <p:cNvSpPr>
            <a:spLocks noGrp="1"/>
          </p:cNvSpPr>
          <p:nvPr>
            <p:ph type="title"/>
          </p:nvPr>
        </p:nvSpPr>
        <p:spPr>
          <a:xfrm>
            <a:off x="457200" y="274638"/>
            <a:ext cx="8229600" cy="792162"/>
          </a:xfrm>
        </p:spPr>
        <p:txBody>
          <a:bodyPr/>
          <a:lstStyle/>
          <a:p>
            <a:r>
              <a:rPr lang="en-US" dirty="0" smtClean="0">
                <a:solidFill>
                  <a:schemeClr val="bg2"/>
                </a:solidFill>
              </a:rPr>
              <a:t>Key Findings </a:t>
            </a:r>
            <a:r>
              <a:rPr lang="en-US" sz="2400" dirty="0" smtClean="0">
                <a:solidFill>
                  <a:schemeClr val="bg2"/>
                </a:solidFill>
              </a:rPr>
              <a:t>(Level)</a:t>
            </a:r>
            <a:endParaRPr lang="en-US" sz="2400" dirty="0">
              <a:solidFill>
                <a:schemeClr val="bg2"/>
              </a:solidFill>
            </a:endParaRPr>
          </a:p>
        </p:txBody>
      </p:sp>
      <p:sp>
        <p:nvSpPr>
          <p:cNvPr id="5" name="Content Placeholder 2"/>
          <p:cNvSpPr txBox="1">
            <a:spLocks/>
          </p:cNvSpPr>
          <p:nvPr/>
        </p:nvSpPr>
        <p:spPr>
          <a:xfrm>
            <a:off x="457200" y="13716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400" dirty="0" smtClean="0">
                <a:solidFill>
                  <a:schemeClr val="bg2"/>
                </a:solidFill>
              </a:rPr>
              <a:t>The higher you are in the organization, the more positive you see the climate</a:t>
            </a:r>
            <a:endParaRPr lang="en-US" sz="2400" dirty="0">
              <a:solidFill>
                <a:schemeClr val="bg2"/>
              </a:solidFill>
            </a:endParaRPr>
          </a:p>
          <a:p>
            <a:r>
              <a:rPr lang="en-US" sz="2400" dirty="0" smtClean="0">
                <a:solidFill>
                  <a:schemeClr val="bg2"/>
                </a:solidFill>
              </a:rPr>
              <a:t>Non-supervisory </a:t>
            </a:r>
            <a:r>
              <a:rPr lang="en-US" sz="2400" dirty="0">
                <a:solidFill>
                  <a:schemeClr val="bg2"/>
                </a:solidFill>
              </a:rPr>
              <a:t>Employees (</a:t>
            </a:r>
            <a:r>
              <a:rPr lang="en-US" sz="2400" dirty="0" smtClean="0">
                <a:solidFill>
                  <a:schemeClr val="bg2"/>
                </a:solidFill>
              </a:rPr>
              <a:t>Clerical, Secretarial </a:t>
            </a:r>
            <a:r>
              <a:rPr lang="en-US" sz="2400" dirty="0">
                <a:solidFill>
                  <a:schemeClr val="bg2"/>
                </a:solidFill>
              </a:rPr>
              <a:t>and Support Staff, Technicians, Fabricators) </a:t>
            </a:r>
            <a:r>
              <a:rPr lang="en-US" sz="2400" dirty="0" smtClean="0">
                <a:solidFill>
                  <a:schemeClr val="bg2"/>
                </a:solidFill>
              </a:rPr>
              <a:t>rate “Realistic </a:t>
            </a:r>
            <a:r>
              <a:rPr lang="en-US" sz="2400" dirty="0">
                <a:solidFill>
                  <a:schemeClr val="bg2"/>
                </a:solidFill>
              </a:rPr>
              <a:t>Workload </a:t>
            </a:r>
            <a:r>
              <a:rPr lang="en-US" sz="2400" dirty="0" smtClean="0">
                <a:solidFill>
                  <a:schemeClr val="bg2"/>
                </a:solidFill>
              </a:rPr>
              <a:t>Pressure” VERY HIGH </a:t>
            </a:r>
            <a:r>
              <a:rPr lang="en-US" sz="2400" dirty="0">
                <a:solidFill>
                  <a:schemeClr val="bg2"/>
                </a:solidFill>
              </a:rPr>
              <a:t>(positive)</a:t>
            </a:r>
          </a:p>
          <a:p>
            <a:r>
              <a:rPr lang="en-US" sz="2400" dirty="0">
                <a:solidFill>
                  <a:schemeClr val="bg2"/>
                </a:solidFill>
              </a:rPr>
              <a:t>D</a:t>
            </a:r>
            <a:r>
              <a:rPr lang="en-US" sz="2400" dirty="0" smtClean="0">
                <a:solidFill>
                  <a:schemeClr val="bg2"/>
                </a:solidFill>
              </a:rPr>
              <a:t>irectors are less willing </a:t>
            </a:r>
            <a:r>
              <a:rPr lang="en-US" sz="2400" dirty="0">
                <a:solidFill>
                  <a:schemeClr val="bg2"/>
                </a:solidFill>
              </a:rPr>
              <a:t>to help each other </a:t>
            </a:r>
            <a:r>
              <a:rPr lang="en-US" sz="2400" dirty="0" smtClean="0">
                <a:solidFill>
                  <a:schemeClr val="bg2"/>
                </a:solidFill>
              </a:rPr>
              <a:t>(mid-range) than at all other levels</a:t>
            </a:r>
            <a:endParaRPr lang="en-US" sz="2400" dirty="0">
              <a:solidFill>
                <a:schemeClr val="bg2"/>
              </a:solidFill>
            </a:endParaRPr>
          </a:p>
          <a:p>
            <a:r>
              <a:rPr lang="en-US" sz="2400" dirty="0" smtClean="0">
                <a:solidFill>
                  <a:schemeClr val="bg2"/>
                </a:solidFill>
              </a:rPr>
              <a:t>Directors, Deputy </a:t>
            </a:r>
            <a:r>
              <a:rPr lang="en-US" sz="2400" dirty="0">
                <a:solidFill>
                  <a:schemeClr val="bg2"/>
                </a:solidFill>
              </a:rPr>
              <a:t>Directors </a:t>
            </a:r>
            <a:r>
              <a:rPr lang="en-US" sz="2400" dirty="0" smtClean="0">
                <a:solidFill>
                  <a:schemeClr val="bg2"/>
                </a:solidFill>
              </a:rPr>
              <a:t>and Branch Heads rate </a:t>
            </a:r>
            <a:r>
              <a:rPr lang="en-US" sz="2400" dirty="0">
                <a:solidFill>
                  <a:schemeClr val="bg2"/>
                </a:solidFill>
              </a:rPr>
              <a:t>failure as </a:t>
            </a:r>
            <a:r>
              <a:rPr lang="en-US" sz="2400" dirty="0" smtClean="0">
                <a:solidFill>
                  <a:schemeClr val="bg2"/>
                </a:solidFill>
              </a:rPr>
              <a:t>more acceptable than Team Leaders and Non-supervisory staff </a:t>
            </a:r>
            <a:endParaRPr lang="en-US" sz="2400" dirty="0">
              <a:solidFill>
                <a:schemeClr val="bg2"/>
              </a:solidFill>
            </a:endParaRPr>
          </a:p>
          <a:p>
            <a:r>
              <a:rPr lang="en-US" sz="2400" dirty="0" smtClean="0">
                <a:solidFill>
                  <a:schemeClr val="bg2"/>
                </a:solidFill>
              </a:rPr>
              <a:t>Budget was rated VERY LOW by </a:t>
            </a:r>
            <a:r>
              <a:rPr lang="en-US" sz="2400" dirty="0">
                <a:solidFill>
                  <a:schemeClr val="bg2"/>
                </a:solidFill>
              </a:rPr>
              <a:t>Branch Heads</a:t>
            </a:r>
          </a:p>
          <a:p>
            <a:endParaRPr lang="en-US" sz="2400" dirty="0">
              <a:solidFill>
                <a:schemeClr val="bg2"/>
              </a:solidFill>
            </a:endParaRPr>
          </a:p>
        </p:txBody>
      </p:sp>
    </p:spTree>
    <p:extLst>
      <p:ext uri="{BB962C8B-B14F-4D97-AF65-F5344CB8AC3E}">
        <p14:creationId xmlns:p14="http://schemas.microsoft.com/office/powerpoint/2010/main" xmlns="" val="33440326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685800" y="990600"/>
            <a:ext cx="7848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fontAlgn="base">
              <a:spcBef>
                <a:spcPct val="0"/>
              </a:spcBef>
              <a:spcAft>
                <a:spcPct val="0"/>
              </a:spcAft>
            </a:pPr>
            <a:r>
              <a:rPr lang="en-US" sz="2600" dirty="0" smtClean="0">
                <a:solidFill>
                  <a:srgbClr val="8CC63F"/>
                </a:solidFill>
                <a:ea typeface="ＭＳ Ｐゴシック" pitchFamily="34" charset="-128"/>
              </a:rPr>
              <a:t>KEYS Data - Langley </a:t>
            </a:r>
            <a:r>
              <a:rPr lang="en-US" sz="2600" dirty="0">
                <a:solidFill>
                  <a:srgbClr val="8CC63F"/>
                </a:solidFill>
                <a:ea typeface="ＭＳ Ｐゴシック" pitchFamily="34" charset="-128"/>
              </a:rPr>
              <a:t>Research Center</a:t>
            </a:r>
          </a:p>
        </p:txBody>
      </p:sp>
      <p:pic>
        <p:nvPicPr>
          <p:cNvPr id="15363"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600200"/>
            <a:ext cx="9140825" cy="5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Rectangle 1027"/>
          <p:cNvSpPr txBox="1">
            <a:spLocks noChangeArrowheads="1"/>
          </p:cNvSpPr>
          <p:nvPr/>
        </p:nvSpPr>
        <p:spPr bwMode="auto">
          <a:xfrm>
            <a:off x="838200" y="1905000"/>
            <a:ext cx="76962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marL="0" indent="0" algn="ctr" eaLnBrk="1" fontAlgn="base" hangingPunct="1">
              <a:spcBef>
                <a:spcPct val="20000"/>
              </a:spcBef>
              <a:spcAft>
                <a:spcPct val="0"/>
              </a:spcAft>
            </a:pPr>
            <a:r>
              <a:rPr lang="en-US" sz="3200" u="sng" dirty="0" smtClean="0">
                <a:solidFill>
                  <a:srgbClr val="0093C5"/>
                </a:solidFill>
                <a:ea typeface="ＭＳ Ｐゴシック" pitchFamily="34" charset="-128"/>
              </a:rPr>
              <a:t>LEVEL</a:t>
            </a:r>
          </a:p>
          <a:p>
            <a:pPr marL="0" indent="0" algn="ctr" eaLnBrk="1" fontAlgn="base" hangingPunct="1">
              <a:spcBef>
                <a:spcPct val="20000"/>
              </a:spcBef>
              <a:spcAft>
                <a:spcPct val="0"/>
              </a:spcAft>
            </a:pPr>
            <a:r>
              <a:rPr lang="en-US" sz="3200" dirty="0" smtClean="0">
                <a:solidFill>
                  <a:srgbClr val="0093C5"/>
                </a:solidFill>
                <a:ea typeface="ＭＳ Ｐゴシック" pitchFamily="34" charset="-128"/>
              </a:rPr>
              <a:t>Director  N=26</a:t>
            </a:r>
          </a:p>
          <a:p>
            <a:pPr marL="0" indent="0" algn="ctr" eaLnBrk="1" fontAlgn="base" hangingPunct="1">
              <a:spcBef>
                <a:spcPct val="20000"/>
              </a:spcBef>
              <a:spcAft>
                <a:spcPct val="0"/>
              </a:spcAft>
            </a:pPr>
            <a:r>
              <a:rPr lang="en-US" sz="3200" dirty="0" smtClean="0">
                <a:solidFill>
                  <a:srgbClr val="0093C5"/>
                </a:solidFill>
                <a:ea typeface="ＭＳ Ｐゴシック" pitchFamily="34" charset="-128"/>
              </a:rPr>
              <a:t>Dept. Director  N=42</a:t>
            </a:r>
          </a:p>
          <a:p>
            <a:pPr marL="0" indent="0" algn="ctr" eaLnBrk="1" fontAlgn="base" hangingPunct="1">
              <a:spcBef>
                <a:spcPct val="20000"/>
              </a:spcBef>
              <a:spcAft>
                <a:spcPct val="0"/>
              </a:spcAft>
            </a:pPr>
            <a:r>
              <a:rPr lang="en-US" sz="3200" dirty="0" smtClean="0">
                <a:solidFill>
                  <a:srgbClr val="0093C5"/>
                </a:solidFill>
                <a:ea typeface="ＭＳ Ｐゴシック" pitchFamily="34" charset="-128"/>
              </a:rPr>
              <a:t>Branch Head  N=115</a:t>
            </a:r>
          </a:p>
          <a:p>
            <a:pPr marL="0" indent="0" algn="ctr" eaLnBrk="1" fontAlgn="base" hangingPunct="1">
              <a:spcBef>
                <a:spcPct val="20000"/>
              </a:spcBef>
              <a:spcAft>
                <a:spcPct val="0"/>
              </a:spcAft>
            </a:pPr>
            <a:r>
              <a:rPr lang="en-US" sz="3200" dirty="0" smtClean="0">
                <a:solidFill>
                  <a:srgbClr val="0093C5"/>
                </a:solidFill>
                <a:ea typeface="ＭＳ Ｐゴシック" pitchFamily="34" charset="-128"/>
              </a:rPr>
              <a:t>Team Leaders N=452</a:t>
            </a:r>
          </a:p>
          <a:p>
            <a:pPr marL="0" indent="0" algn="ctr" eaLnBrk="1" fontAlgn="base" hangingPunct="1">
              <a:spcBef>
                <a:spcPct val="20000"/>
              </a:spcBef>
              <a:spcAft>
                <a:spcPct val="0"/>
              </a:spcAft>
            </a:pPr>
            <a:r>
              <a:rPr lang="en-US" sz="3200" dirty="0" smtClean="0">
                <a:solidFill>
                  <a:srgbClr val="0093C5"/>
                </a:solidFill>
                <a:ea typeface="ＭＳ Ｐゴシック" pitchFamily="34" charset="-128"/>
              </a:rPr>
              <a:t>Non-Supervisory  N=1,112</a:t>
            </a:r>
          </a:p>
          <a:p>
            <a:pPr marL="0" indent="0" eaLnBrk="1" fontAlgn="base" hangingPunct="1">
              <a:spcBef>
                <a:spcPct val="20000"/>
              </a:spcBef>
              <a:spcAft>
                <a:spcPct val="0"/>
              </a:spcAft>
            </a:pPr>
            <a:endParaRPr lang="en-US" sz="2400" dirty="0" smtClean="0">
              <a:solidFill>
                <a:srgbClr val="808080"/>
              </a:solidFill>
              <a:ea typeface="ＭＳ Ｐゴシック" pitchFamily="34" charset="-128"/>
            </a:endParaRPr>
          </a:p>
        </p:txBody>
      </p:sp>
    </p:spTree>
    <p:extLst>
      <p:ext uri="{BB962C8B-B14F-4D97-AF65-F5344CB8AC3E}">
        <p14:creationId xmlns:p14="http://schemas.microsoft.com/office/powerpoint/2010/main" xmlns="" val="2422601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05200" cy="1143000"/>
          </a:xfrm>
        </p:spPr>
        <p:txBody>
          <a:bodyPr/>
          <a:lstStyle/>
          <a:p>
            <a:pPr lvl="0" eaLnBrk="1" hangingPunct="1"/>
            <a:r>
              <a:rPr lang="en-US" sz="2600" kern="1200" dirty="0">
                <a:solidFill>
                  <a:srgbClr val="8CC63F"/>
                </a:solidFill>
                <a:ea typeface="ＭＳ Ｐゴシック" pitchFamily="34" charset="-128"/>
                <a:cs typeface="+mn-cs"/>
              </a:rPr>
              <a:t>KEYS to Creativity and Innovation…</a:t>
            </a:r>
            <a:br>
              <a:rPr lang="en-US" sz="2600" kern="1200" dirty="0">
                <a:solidFill>
                  <a:srgbClr val="8CC63F"/>
                </a:solidFill>
                <a:ea typeface="ＭＳ Ｐゴシック" pitchFamily="34" charset="-128"/>
                <a:cs typeface="+mn-cs"/>
              </a:rPr>
            </a:br>
            <a:endParaRPr lang="en-US" dirty="0"/>
          </a:p>
        </p:txBody>
      </p:sp>
      <p:sp>
        <p:nvSpPr>
          <p:cNvPr id="3" name="Content Placeholder 2"/>
          <p:cNvSpPr>
            <a:spLocks noGrp="1"/>
          </p:cNvSpPr>
          <p:nvPr>
            <p:ph idx="1"/>
          </p:nvPr>
        </p:nvSpPr>
        <p:spPr>
          <a:xfrm>
            <a:off x="457200" y="1600200"/>
            <a:ext cx="3886200" cy="4571999"/>
          </a:xfrm>
        </p:spPr>
        <p:txBody>
          <a:bodyPr/>
          <a:lstStyle/>
          <a:p>
            <a:pPr marL="0" lvl="0" indent="0" eaLnBrk="1" fontAlgn="auto" hangingPunct="1">
              <a:spcBef>
                <a:spcPts val="0"/>
              </a:spcBef>
              <a:spcAft>
                <a:spcPts val="0"/>
              </a:spcAft>
              <a:buNone/>
            </a:pPr>
            <a:r>
              <a:rPr lang="en-US" sz="2000" b="1" kern="1200" dirty="0">
                <a:solidFill>
                  <a:prstClr val="black">
                    <a:lumMod val="50000"/>
                    <a:lumOff val="50000"/>
                  </a:prstClr>
                </a:solidFill>
                <a:latin typeface="Calibri"/>
                <a:ea typeface="Times New Roman"/>
                <a:cs typeface="Interstate-Light"/>
              </a:rPr>
              <a:t>Describes the work environment for creativity and innovation: </a:t>
            </a:r>
          </a:p>
          <a:p>
            <a:pPr lvl="0" eaLnBrk="1" fontAlgn="auto" hangingPunct="1">
              <a:spcBef>
                <a:spcPts val="0"/>
              </a:spcBef>
              <a:spcAft>
                <a:spcPts val="0"/>
              </a:spcAft>
              <a:buFont typeface="Arial" pitchFamily="34" charset="0"/>
              <a:buChar char="•"/>
            </a:pPr>
            <a:r>
              <a:rPr lang="en-US" sz="2000" b="1" kern="1200" dirty="0" smtClean="0">
                <a:solidFill>
                  <a:prstClr val="black">
                    <a:lumMod val="50000"/>
                    <a:lumOff val="50000"/>
                  </a:prstClr>
                </a:solidFill>
                <a:latin typeface="Calibri"/>
                <a:ea typeface="Times New Roman"/>
                <a:cs typeface="Interstate-Light"/>
              </a:rPr>
              <a:t>Management </a:t>
            </a:r>
            <a:r>
              <a:rPr lang="en-US" sz="2000" b="1" kern="1200" dirty="0">
                <a:solidFill>
                  <a:prstClr val="black">
                    <a:lumMod val="50000"/>
                    <a:lumOff val="50000"/>
                  </a:prstClr>
                </a:solidFill>
                <a:latin typeface="Calibri"/>
                <a:ea typeface="Times New Roman"/>
                <a:cs typeface="Interstate-Light"/>
              </a:rPr>
              <a:t>Practices </a:t>
            </a:r>
            <a:endParaRPr lang="en-US" sz="2000" b="1" kern="1200" dirty="0">
              <a:solidFill>
                <a:prstClr val="black">
                  <a:lumMod val="50000"/>
                  <a:lumOff val="50000"/>
                </a:prstClr>
              </a:solidFill>
              <a:latin typeface="Times New Roman"/>
              <a:ea typeface="Times New Roman"/>
            </a:endParaRPr>
          </a:p>
          <a:p>
            <a:pPr lvl="0" eaLnBrk="1" fontAlgn="auto" hangingPunct="1">
              <a:spcBef>
                <a:spcPts val="0"/>
              </a:spcBef>
              <a:spcAft>
                <a:spcPts val="0"/>
              </a:spcAft>
              <a:buFont typeface="Arial" pitchFamily="34" charset="0"/>
              <a:buChar char="•"/>
            </a:pPr>
            <a:r>
              <a:rPr lang="en-US" sz="2000" b="1" kern="1200" dirty="0">
                <a:solidFill>
                  <a:prstClr val="black">
                    <a:lumMod val="50000"/>
                    <a:lumOff val="50000"/>
                  </a:prstClr>
                </a:solidFill>
                <a:latin typeface="Calibri"/>
                <a:ea typeface="Times New Roman"/>
                <a:cs typeface="Interstate-Light"/>
              </a:rPr>
              <a:t>Organizational Motivation</a:t>
            </a:r>
            <a:endParaRPr lang="en-US" sz="2000" b="1" kern="1200" dirty="0">
              <a:solidFill>
                <a:prstClr val="black">
                  <a:lumMod val="50000"/>
                  <a:lumOff val="50000"/>
                </a:prstClr>
              </a:solidFill>
              <a:latin typeface="Times New Roman"/>
              <a:ea typeface="Times New Roman"/>
            </a:endParaRPr>
          </a:p>
          <a:p>
            <a:pPr lvl="0" eaLnBrk="1" fontAlgn="auto" hangingPunct="1">
              <a:spcBef>
                <a:spcPts val="0"/>
              </a:spcBef>
              <a:spcAft>
                <a:spcPts val="0"/>
              </a:spcAft>
              <a:buFont typeface="Arial" pitchFamily="34" charset="0"/>
              <a:buChar char="•"/>
            </a:pPr>
            <a:r>
              <a:rPr lang="en-US" sz="2000" b="1" kern="1200" dirty="0">
                <a:solidFill>
                  <a:prstClr val="black">
                    <a:lumMod val="50000"/>
                    <a:lumOff val="50000"/>
                  </a:prstClr>
                </a:solidFill>
                <a:latin typeface="Calibri"/>
                <a:ea typeface="Times New Roman"/>
                <a:cs typeface="Interstate-Light"/>
              </a:rPr>
              <a:t>Resources and Workload Pressure</a:t>
            </a:r>
            <a:endParaRPr lang="en-US" sz="2000" b="1" kern="1200" dirty="0">
              <a:solidFill>
                <a:prstClr val="black">
                  <a:lumMod val="50000"/>
                  <a:lumOff val="50000"/>
                </a:prstClr>
              </a:solidFill>
              <a:latin typeface="Times New Roman"/>
              <a:ea typeface="Times New Roman"/>
            </a:endParaRPr>
          </a:p>
          <a:p>
            <a:pPr marL="0" lvl="0" indent="0" eaLnBrk="1" fontAlgn="auto" hangingPunct="1">
              <a:spcBef>
                <a:spcPts val="0"/>
              </a:spcBef>
              <a:spcAft>
                <a:spcPts val="0"/>
              </a:spcAft>
              <a:buNone/>
            </a:pPr>
            <a:r>
              <a:rPr lang="en-US" sz="2000" b="1" kern="1200" dirty="0" smtClean="0">
                <a:solidFill>
                  <a:prstClr val="black">
                    <a:lumMod val="50000"/>
                    <a:lumOff val="50000"/>
                  </a:prstClr>
                </a:solidFill>
                <a:latin typeface="Calibri"/>
                <a:ea typeface="Times New Roman"/>
                <a:cs typeface="Interstate-Light"/>
              </a:rPr>
              <a:t>Outcomes </a:t>
            </a:r>
            <a:r>
              <a:rPr lang="en-US" sz="2000" b="1" kern="1200" dirty="0">
                <a:solidFill>
                  <a:prstClr val="black">
                    <a:lumMod val="50000"/>
                    <a:lumOff val="50000"/>
                  </a:prstClr>
                </a:solidFill>
                <a:latin typeface="Calibri"/>
                <a:ea typeface="Times New Roman"/>
                <a:cs typeface="Interstate-Light"/>
              </a:rPr>
              <a:t>– Creativity and </a:t>
            </a:r>
            <a:r>
              <a:rPr lang="en-US" sz="2000" b="1" kern="1200" dirty="0" smtClean="0">
                <a:solidFill>
                  <a:prstClr val="black">
                    <a:lumMod val="50000"/>
                    <a:lumOff val="50000"/>
                  </a:prstClr>
                </a:solidFill>
                <a:latin typeface="Calibri"/>
                <a:ea typeface="Times New Roman"/>
                <a:cs typeface="Interstate-Light"/>
              </a:rPr>
              <a:t>Productivity</a:t>
            </a:r>
          </a:p>
          <a:p>
            <a:pPr marL="0" lvl="0" indent="0" eaLnBrk="1" fontAlgn="auto" hangingPunct="1">
              <a:spcBef>
                <a:spcPts val="0"/>
              </a:spcBef>
              <a:spcAft>
                <a:spcPts val="0"/>
              </a:spcAft>
              <a:buNone/>
            </a:pPr>
            <a:endParaRPr lang="en-US" sz="2000" b="1" kern="1200" dirty="0">
              <a:solidFill>
                <a:prstClr val="black">
                  <a:lumMod val="50000"/>
                  <a:lumOff val="50000"/>
                </a:prstClr>
              </a:solidFill>
              <a:latin typeface="Calibri"/>
              <a:ea typeface="Times New Roman"/>
            </a:endParaRPr>
          </a:p>
          <a:p>
            <a:pPr marL="0" lvl="0" indent="0" eaLnBrk="1" fontAlgn="auto" hangingPunct="1">
              <a:spcBef>
                <a:spcPts val="0"/>
              </a:spcBef>
              <a:spcAft>
                <a:spcPts val="0"/>
              </a:spcAft>
              <a:buNone/>
            </a:pPr>
            <a:r>
              <a:rPr lang="en-US" sz="2000" b="1" kern="1200" dirty="0" smtClean="0">
                <a:solidFill>
                  <a:prstClr val="black">
                    <a:lumMod val="50000"/>
                    <a:lumOff val="50000"/>
                  </a:prstClr>
                </a:solidFill>
                <a:latin typeface="Calibri"/>
                <a:ea typeface="Times New Roman"/>
              </a:rPr>
              <a:t>Answers the question:  “what are the current levels of stimulants and obstacles to creativity and innovation that exist in my work environment?”</a:t>
            </a:r>
            <a:endParaRPr lang="en-US" sz="2000" b="1" kern="1200" dirty="0">
              <a:solidFill>
                <a:prstClr val="black">
                  <a:lumMod val="50000"/>
                  <a:lumOff val="50000"/>
                </a:prstClr>
              </a:solidFill>
              <a:latin typeface="Times New Roman"/>
              <a:ea typeface="Times New Roman"/>
            </a:endParaRPr>
          </a:p>
          <a:p>
            <a:pPr marL="222250" lvl="0" indent="0" eaLnBrk="1" fontAlgn="auto" hangingPunct="1">
              <a:spcBef>
                <a:spcPts val="0"/>
              </a:spcBef>
              <a:spcAft>
                <a:spcPts val="0"/>
              </a:spcAft>
              <a:buNone/>
            </a:pPr>
            <a:r>
              <a:rPr lang="en-US" sz="2400" kern="1200" dirty="0">
                <a:solidFill>
                  <a:prstClr val="black"/>
                </a:solidFill>
                <a:latin typeface="Calibri"/>
                <a:ea typeface="Times New Roman"/>
                <a:cs typeface="Interstate-Light"/>
              </a:rPr>
              <a:t> </a:t>
            </a:r>
            <a:endParaRPr lang="en-US" sz="2400" kern="1200" dirty="0">
              <a:solidFill>
                <a:prstClr val="black"/>
              </a:solidFill>
              <a:latin typeface="Times New Roman"/>
              <a:ea typeface="Times New Roman"/>
            </a:endParaRPr>
          </a:p>
          <a:p>
            <a:endParaRPr lang="en-US" dirty="0"/>
          </a:p>
        </p:txBody>
      </p:sp>
      <p:sp>
        <p:nvSpPr>
          <p:cNvPr id="4" name="Rectangle 3"/>
          <p:cNvSpPr/>
          <p:nvPr/>
        </p:nvSpPr>
        <p:spPr>
          <a:xfrm>
            <a:off x="4476750" y="1600200"/>
            <a:ext cx="3905250" cy="3862596"/>
          </a:xfrm>
          <a:prstGeom prst="rect">
            <a:avLst/>
          </a:prstGeom>
        </p:spPr>
        <p:txBody>
          <a:bodyPr wrap="square">
            <a:spAutoFit/>
          </a:bodyPr>
          <a:lstStyle/>
          <a:p>
            <a:pPr eaLnBrk="0" hangingPunct="0">
              <a:spcBef>
                <a:spcPts val="400"/>
              </a:spcBef>
              <a:spcAft>
                <a:spcPts val="200"/>
              </a:spcAft>
              <a:buClr>
                <a:srgbClr val="014983"/>
              </a:buClr>
              <a:buSzPct val="100000"/>
            </a:pPr>
            <a:r>
              <a:rPr lang="en-US" sz="2000" b="1" dirty="0">
                <a:solidFill>
                  <a:schemeClr val="bg2"/>
                </a:solidFill>
                <a:latin typeface="Calibri" pitchFamily="34" charset="0"/>
                <a:ea typeface="ＭＳ Ｐゴシック" pitchFamily="34" charset="-128"/>
                <a:cs typeface="Arial" charset="0"/>
              </a:rPr>
              <a:t>Addresses </a:t>
            </a:r>
            <a:r>
              <a:rPr lang="en-US" sz="2000" b="1" dirty="0" smtClean="0">
                <a:solidFill>
                  <a:schemeClr val="bg2"/>
                </a:solidFill>
                <a:latin typeface="Calibri" pitchFamily="34" charset="0"/>
                <a:ea typeface="ＭＳ Ｐゴシック" pitchFamily="34" charset="-128"/>
                <a:cs typeface="Arial" charset="0"/>
              </a:rPr>
              <a:t>three </a:t>
            </a:r>
            <a:r>
              <a:rPr lang="en-US" sz="2000" b="1" dirty="0">
                <a:solidFill>
                  <a:schemeClr val="bg2"/>
                </a:solidFill>
                <a:latin typeface="Calibri" pitchFamily="34" charset="0"/>
                <a:ea typeface="ＭＳ Ｐゴシック" pitchFamily="34" charset="-128"/>
                <a:cs typeface="Arial" charset="0"/>
              </a:rPr>
              <a:t>Human Capital Assessment Accountability Framework systems (HCAAF</a:t>
            </a:r>
            <a:r>
              <a:rPr lang="en-US" sz="2000" b="1" dirty="0" smtClean="0">
                <a:solidFill>
                  <a:schemeClr val="bg2"/>
                </a:solidFill>
                <a:latin typeface="Calibri" pitchFamily="34" charset="0"/>
                <a:ea typeface="ＭＳ Ｐゴシック" pitchFamily="34" charset="-128"/>
                <a:cs typeface="Arial" charset="0"/>
              </a:rPr>
              <a:t>):</a:t>
            </a:r>
          </a:p>
          <a:p>
            <a:pPr marL="342900" indent="-342900" eaLnBrk="0" hangingPunct="0">
              <a:spcBef>
                <a:spcPts val="400"/>
              </a:spcBef>
              <a:spcAft>
                <a:spcPts val="200"/>
              </a:spcAft>
              <a:buClr>
                <a:srgbClr val="014983"/>
              </a:buClr>
              <a:buSzPct val="100000"/>
              <a:buFont typeface="Arial" pitchFamily="34" charset="0"/>
              <a:buChar char="•"/>
            </a:pPr>
            <a:r>
              <a:rPr lang="en-US" sz="2000" b="1" dirty="0" smtClean="0">
                <a:solidFill>
                  <a:schemeClr val="bg2"/>
                </a:solidFill>
                <a:latin typeface="Calibri" pitchFamily="34" charset="0"/>
                <a:ea typeface="ＭＳ Ｐゴシック" pitchFamily="34" charset="-128"/>
                <a:cs typeface="Arial" charset="0"/>
              </a:rPr>
              <a:t>Leadership/Knowledge Management</a:t>
            </a:r>
          </a:p>
          <a:p>
            <a:pPr marL="342900" indent="-342900" eaLnBrk="0" hangingPunct="0">
              <a:spcBef>
                <a:spcPts val="400"/>
              </a:spcBef>
              <a:spcAft>
                <a:spcPts val="200"/>
              </a:spcAft>
              <a:buClr>
                <a:srgbClr val="014983"/>
              </a:buClr>
              <a:buSzPct val="100000"/>
              <a:buFont typeface="Arial" pitchFamily="34" charset="0"/>
              <a:buChar char="•"/>
            </a:pPr>
            <a:r>
              <a:rPr lang="en-US" sz="2000" b="1" dirty="0" smtClean="0">
                <a:solidFill>
                  <a:schemeClr val="bg2"/>
                </a:solidFill>
                <a:latin typeface="Calibri" pitchFamily="34" charset="0"/>
                <a:ea typeface="ＭＳ Ｐゴシック" pitchFamily="34" charset="-128"/>
                <a:cs typeface="Arial" charset="0"/>
              </a:rPr>
              <a:t>Results-Oriented Performance</a:t>
            </a:r>
          </a:p>
          <a:p>
            <a:pPr marL="342900" indent="-342900" eaLnBrk="0" hangingPunct="0">
              <a:spcBef>
                <a:spcPts val="400"/>
              </a:spcBef>
              <a:spcAft>
                <a:spcPts val="200"/>
              </a:spcAft>
              <a:buClr>
                <a:srgbClr val="014983"/>
              </a:buClr>
              <a:buSzPct val="100000"/>
              <a:buFont typeface="Arial" pitchFamily="34" charset="0"/>
              <a:buChar char="•"/>
            </a:pPr>
            <a:r>
              <a:rPr lang="en-US" sz="2000" b="1" dirty="0" smtClean="0">
                <a:solidFill>
                  <a:schemeClr val="bg2"/>
                </a:solidFill>
                <a:latin typeface="Calibri" pitchFamily="34" charset="0"/>
                <a:ea typeface="ＭＳ Ｐゴシック" pitchFamily="34" charset="-128"/>
                <a:cs typeface="Arial" charset="0"/>
              </a:rPr>
              <a:t>Talent </a:t>
            </a:r>
            <a:r>
              <a:rPr lang="en-US" sz="2000" b="1" dirty="0">
                <a:solidFill>
                  <a:schemeClr val="bg2"/>
                </a:solidFill>
                <a:latin typeface="Calibri" pitchFamily="34" charset="0"/>
                <a:ea typeface="ＭＳ Ｐゴシック" pitchFamily="34" charset="-128"/>
                <a:cs typeface="Arial" charset="0"/>
              </a:rPr>
              <a:t>Management </a:t>
            </a:r>
          </a:p>
          <a:p>
            <a:pPr eaLnBrk="0" hangingPunct="0">
              <a:spcBef>
                <a:spcPts val="400"/>
              </a:spcBef>
              <a:spcAft>
                <a:spcPts val="200"/>
              </a:spcAft>
              <a:buClr>
                <a:srgbClr val="014983"/>
              </a:buClr>
              <a:buSzPct val="100000"/>
            </a:pPr>
            <a:endParaRPr lang="en-US" sz="2000" b="1" dirty="0" smtClean="0">
              <a:solidFill>
                <a:schemeClr val="bg2"/>
              </a:solidFill>
              <a:latin typeface="Calibri" pitchFamily="34" charset="0"/>
              <a:ea typeface="ＭＳ Ｐゴシック" pitchFamily="34" charset="-128"/>
              <a:cs typeface="Arial" charset="0"/>
            </a:endParaRPr>
          </a:p>
          <a:p>
            <a:pPr eaLnBrk="0" hangingPunct="0">
              <a:spcBef>
                <a:spcPts val="400"/>
              </a:spcBef>
              <a:spcAft>
                <a:spcPts val="200"/>
              </a:spcAft>
              <a:buClr>
                <a:srgbClr val="014983"/>
              </a:buClr>
              <a:buSzPct val="100000"/>
            </a:pPr>
            <a:r>
              <a:rPr lang="en-US" sz="2000" b="1" dirty="0" smtClean="0">
                <a:solidFill>
                  <a:schemeClr val="bg2"/>
                </a:solidFill>
                <a:latin typeface="Calibri" pitchFamily="34" charset="0"/>
                <a:ea typeface="ＭＳ Ｐゴシック" pitchFamily="34" charset="-128"/>
                <a:cs typeface="Arial" charset="0"/>
              </a:rPr>
              <a:t>Answers </a:t>
            </a:r>
            <a:r>
              <a:rPr lang="en-US" sz="2000" b="1" dirty="0">
                <a:solidFill>
                  <a:schemeClr val="bg2"/>
                </a:solidFill>
                <a:latin typeface="Calibri" pitchFamily="34" charset="0"/>
                <a:ea typeface="ＭＳ Ｐゴシック" pitchFamily="34" charset="-128"/>
                <a:cs typeface="Arial" charset="0"/>
              </a:rPr>
              <a:t>the question</a:t>
            </a:r>
            <a:r>
              <a:rPr lang="en-US" sz="2000" b="1" dirty="0" smtClean="0">
                <a:solidFill>
                  <a:schemeClr val="bg2"/>
                </a:solidFill>
                <a:latin typeface="Calibri" pitchFamily="34" charset="0"/>
                <a:ea typeface="ＭＳ Ｐゴシック" pitchFamily="34" charset="-128"/>
                <a:cs typeface="Arial" charset="0"/>
              </a:rPr>
              <a:t>:  “do I want to join, stay and help the agency meet its mission?” </a:t>
            </a:r>
          </a:p>
        </p:txBody>
      </p:sp>
      <p:sp>
        <p:nvSpPr>
          <p:cNvPr id="5" name="Title 1"/>
          <p:cNvSpPr txBox="1">
            <a:spLocks/>
          </p:cNvSpPr>
          <p:nvPr/>
        </p:nvSpPr>
        <p:spPr>
          <a:xfrm>
            <a:off x="4724400" y="561975"/>
            <a:ext cx="35052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pitchFamily="1" charset="-128"/>
              </a:defRPr>
            </a:lvl2pPr>
            <a:lvl3pPr algn="ctr" rtl="0" eaLnBrk="0" fontAlgn="base" hangingPunct="0">
              <a:spcBef>
                <a:spcPct val="0"/>
              </a:spcBef>
              <a:spcAft>
                <a:spcPct val="0"/>
              </a:spcAft>
              <a:defRPr sz="4400">
                <a:solidFill>
                  <a:schemeClr val="tx2"/>
                </a:solidFill>
                <a:latin typeface="Arial" charset="0"/>
                <a:ea typeface="Osaka" pitchFamily="1" charset="-128"/>
              </a:defRPr>
            </a:lvl3pPr>
            <a:lvl4pPr algn="ctr" rtl="0" eaLnBrk="0" fontAlgn="base" hangingPunct="0">
              <a:spcBef>
                <a:spcPct val="0"/>
              </a:spcBef>
              <a:spcAft>
                <a:spcPct val="0"/>
              </a:spcAft>
              <a:defRPr sz="4400">
                <a:solidFill>
                  <a:schemeClr val="tx2"/>
                </a:solidFill>
                <a:latin typeface="Arial" charset="0"/>
                <a:ea typeface="Osaka" pitchFamily="1" charset="-128"/>
              </a:defRPr>
            </a:lvl4pPr>
            <a:lvl5pPr algn="ctr" rtl="0" eaLnBrk="0" fontAlgn="base" hangingPunct="0">
              <a:spcBef>
                <a:spcPct val="0"/>
              </a:spcBef>
              <a:spcAft>
                <a:spcPct val="0"/>
              </a:spcAft>
              <a:defRPr sz="4400">
                <a:solidFill>
                  <a:schemeClr val="tx2"/>
                </a:solidFill>
                <a:latin typeface="Arial" charset="0"/>
                <a:ea typeface="Osaka" pitchFamily="1" charset="-128"/>
              </a:defRPr>
            </a:lvl5pPr>
            <a:lvl6pPr marL="457200" algn="ctr" rtl="0" fontAlgn="base">
              <a:spcBef>
                <a:spcPct val="0"/>
              </a:spcBef>
              <a:spcAft>
                <a:spcPct val="0"/>
              </a:spcAft>
              <a:defRPr sz="4400">
                <a:solidFill>
                  <a:schemeClr val="tx2"/>
                </a:solidFill>
                <a:latin typeface="Arial" charset="0"/>
                <a:ea typeface="Osaka" pitchFamily="1" charset="-128"/>
              </a:defRPr>
            </a:lvl6pPr>
            <a:lvl7pPr marL="914400" algn="ctr" rtl="0" fontAlgn="base">
              <a:spcBef>
                <a:spcPct val="0"/>
              </a:spcBef>
              <a:spcAft>
                <a:spcPct val="0"/>
              </a:spcAft>
              <a:defRPr sz="4400">
                <a:solidFill>
                  <a:schemeClr val="tx2"/>
                </a:solidFill>
                <a:latin typeface="Arial" charset="0"/>
                <a:ea typeface="Osaka" pitchFamily="1" charset="-128"/>
              </a:defRPr>
            </a:lvl7pPr>
            <a:lvl8pPr marL="1371600" algn="ctr" rtl="0" fontAlgn="base">
              <a:spcBef>
                <a:spcPct val="0"/>
              </a:spcBef>
              <a:spcAft>
                <a:spcPct val="0"/>
              </a:spcAft>
              <a:defRPr sz="4400">
                <a:solidFill>
                  <a:schemeClr val="tx2"/>
                </a:solidFill>
                <a:latin typeface="Arial" charset="0"/>
                <a:ea typeface="Osaka" pitchFamily="1" charset="-128"/>
              </a:defRPr>
            </a:lvl8pPr>
            <a:lvl9pPr marL="1828800" algn="ctr" rtl="0" fontAlgn="base">
              <a:spcBef>
                <a:spcPct val="0"/>
              </a:spcBef>
              <a:spcAft>
                <a:spcPct val="0"/>
              </a:spcAft>
              <a:defRPr sz="4400">
                <a:solidFill>
                  <a:schemeClr val="tx2"/>
                </a:solidFill>
                <a:latin typeface="Arial" charset="0"/>
                <a:ea typeface="Osaka" pitchFamily="1" charset="-128"/>
              </a:defRPr>
            </a:lvl9pPr>
          </a:lstStyle>
          <a:p>
            <a:pPr eaLnBrk="1" hangingPunct="1"/>
            <a:r>
              <a:rPr lang="en-US" sz="2600" kern="1200" dirty="0" err="1" smtClean="0">
                <a:solidFill>
                  <a:srgbClr val="8CC63F"/>
                </a:solidFill>
                <a:ea typeface="ＭＳ Ｐゴシック" pitchFamily="34" charset="-128"/>
                <a:cs typeface="+mn-cs"/>
              </a:rPr>
              <a:t>FedView</a:t>
            </a:r>
            <a:r>
              <a:rPr lang="en-US" sz="2600" kern="1200" dirty="0" smtClean="0">
                <a:solidFill>
                  <a:srgbClr val="8CC63F"/>
                </a:solidFill>
                <a:ea typeface="ＭＳ Ｐゴシック" pitchFamily="34" charset="-128"/>
                <a:cs typeface="+mn-cs"/>
              </a:rPr>
              <a:t> Survey</a:t>
            </a:r>
            <a:endParaRPr lang="en-US" dirty="0"/>
          </a:p>
        </p:txBody>
      </p:sp>
    </p:spTree>
    <p:extLst>
      <p:ext uri="{BB962C8B-B14F-4D97-AF65-F5344CB8AC3E}">
        <p14:creationId xmlns:p14="http://schemas.microsoft.com/office/powerpoint/2010/main" xmlns="" val="3662475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685800" y="990600"/>
            <a:ext cx="6096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fontAlgn="base">
              <a:spcBef>
                <a:spcPct val="0"/>
              </a:spcBef>
              <a:spcAft>
                <a:spcPct val="0"/>
              </a:spcAft>
            </a:pPr>
            <a:r>
              <a:rPr lang="en-US" sz="2600" dirty="0" smtClean="0">
                <a:solidFill>
                  <a:srgbClr val="8CC63F"/>
                </a:solidFill>
                <a:ea typeface="ＭＳ Ｐゴシック" pitchFamily="34" charset="-128"/>
              </a:rPr>
              <a:t>KEYS Insights</a:t>
            </a:r>
          </a:p>
        </p:txBody>
      </p:sp>
      <p:pic>
        <p:nvPicPr>
          <p:cNvPr id="15363"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600200"/>
            <a:ext cx="9140825" cy="5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Rectangle 1027"/>
          <p:cNvSpPr txBox="1">
            <a:spLocks noChangeArrowheads="1"/>
          </p:cNvSpPr>
          <p:nvPr/>
        </p:nvSpPr>
        <p:spPr bwMode="auto">
          <a:xfrm>
            <a:off x="1295400" y="2286000"/>
            <a:ext cx="64008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eaLnBrk="1" fontAlgn="base" hangingPunct="1">
              <a:spcBef>
                <a:spcPct val="20000"/>
              </a:spcBef>
              <a:spcAft>
                <a:spcPct val="0"/>
              </a:spcAft>
              <a:buFontTx/>
              <a:buChar char="•"/>
            </a:pPr>
            <a:r>
              <a:rPr lang="en-US" sz="2800" dirty="0" smtClean="0">
                <a:solidFill>
                  <a:srgbClr val="0093C5"/>
                </a:solidFill>
                <a:ea typeface="ＭＳ Ｐゴシック" pitchFamily="34" charset="-128"/>
              </a:rPr>
              <a:t>Vision:</a:t>
            </a:r>
            <a:r>
              <a:rPr lang="en-US" sz="2800" dirty="0" smtClean="0">
                <a:solidFill>
                  <a:srgbClr val="808080"/>
                </a:solidFill>
                <a:ea typeface="ＭＳ Ｐゴシック" pitchFamily="34" charset="-128"/>
              </a:rPr>
              <a:t> Where do we want to go?</a:t>
            </a:r>
          </a:p>
          <a:p>
            <a:pPr eaLnBrk="1" fontAlgn="base" hangingPunct="1">
              <a:spcBef>
                <a:spcPct val="20000"/>
              </a:spcBef>
              <a:spcAft>
                <a:spcPct val="0"/>
              </a:spcAft>
            </a:pPr>
            <a:endParaRPr lang="en-US" sz="2800" dirty="0" smtClean="0">
              <a:solidFill>
                <a:srgbClr val="808080"/>
              </a:solidFill>
              <a:ea typeface="ＭＳ Ｐゴシック" pitchFamily="34" charset="-128"/>
            </a:endParaRPr>
          </a:p>
          <a:p>
            <a:pPr eaLnBrk="1" fontAlgn="base" hangingPunct="1">
              <a:spcBef>
                <a:spcPct val="20000"/>
              </a:spcBef>
              <a:spcAft>
                <a:spcPct val="0"/>
              </a:spcAft>
              <a:buFontTx/>
              <a:buChar char="•"/>
            </a:pPr>
            <a:r>
              <a:rPr lang="en-US" sz="2800" dirty="0" smtClean="0">
                <a:solidFill>
                  <a:srgbClr val="0093C5"/>
                </a:solidFill>
                <a:ea typeface="ＭＳ Ｐゴシック" pitchFamily="34" charset="-128"/>
              </a:rPr>
              <a:t>KEYS Data:</a:t>
            </a:r>
            <a:r>
              <a:rPr lang="en-US" sz="2800" dirty="0" smtClean="0">
                <a:solidFill>
                  <a:srgbClr val="808080"/>
                </a:solidFill>
                <a:ea typeface="ＭＳ Ｐゴシック" pitchFamily="34" charset="-128"/>
              </a:rPr>
              <a:t> Where are we now?</a:t>
            </a:r>
          </a:p>
          <a:p>
            <a:pPr eaLnBrk="1" fontAlgn="base" hangingPunct="1">
              <a:spcBef>
                <a:spcPct val="20000"/>
              </a:spcBef>
              <a:spcAft>
                <a:spcPct val="0"/>
              </a:spcAft>
            </a:pPr>
            <a:endParaRPr lang="en-US" sz="2800" dirty="0" smtClean="0">
              <a:solidFill>
                <a:srgbClr val="808080"/>
              </a:solidFill>
              <a:ea typeface="ＭＳ Ｐゴシック" pitchFamily="34" charset="-128"/>
            </a:endParaRPr>
          </a:p>
          <a:p>
            <a:pPr eaLnBrk="1" fontAlgn="base" hangingPunct="1">
              <a:spcBef>
                <a:spcPct val="20000"/>
              </a:spcBef>
              <a:spcAft>
                <a:spcPct val="0"/>
              </a:spcAft>
              <a:buFontTx/>
              <a:buChar char="•"/>
            </a:pPr>
            <a:r>
              <a:rPr lang="en-US" sz="2800" dirty="0" smtClean="0">
                <a:solidFill>
                  <a:srgbClr val="0093C5"/>
                </a:solidFill>
                <a:ea typeface="ＭＳ Ｐゴシック" pitchFamily="34" charset="-128"/>
              </a:rPr>
              <a:t>Action Plan:</a:t>
            </a:r>
            <a:r>
              <a:rPr lang="en-US" sz="2800" dirty="0" smtClean="0">
                <a:solidFill>
                  <a:srgbClr val="808080"/>
                </a:solidFill>
                <a:ea typeface="ＭＳ Ｐゴシック" pitchFamily="34" charset="-128"/>
              </a:rPr>
              <a:t> How do we get there?</a:t>
            </a:r>
          </a:p>
        </p:txBody>
      </p:sp>
    </p:spTree>
    <p:extLst>
      <p:ext uri="{BB962C8B-B14F-4D97-AF65-F5344CB8AC3E}">
        <p14:creationId xmlns:p14="http://schemas.microsoft.com/office/powerpoint/2010/main" xmlns="" val="4817653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What Drives Innovation?</a:t>
            </a:r>
            <a:endParaRPr lang="en-US" dirty="0">
              <a:solidFill>
                <a:schemeClr val="bg2"/>
              </a:solidFill>
            </a:endParaRPr>
          </a:p>
        </p:txBody>
      </p:sp>
      <p:sp>
        <p:nvSpPr>
          <p:cNvPr id="3" name="Content Placeholder 2"/>
          <p:cNvSpPr>
            <a:spLocks noGrp="1"/>
          </p:cNvSpPr>
          <p:nvPr>
            <p:ph idx="1"/>
          </p:nvPr>
        </p:nvSpPr>
        <p:spPr>
          <a:xfrm>
            <a:off x="457200" y="1371600"/>
            <a:ext cx="8229600" cy="4525963"/>
          </a:xfrm>
        </p:spPr>
        <p:txBody>
          <a:bodyPr/>
          <a:lstStyle/>
          <a:p>
            <a:pPr marL="0" indent="0">
              <a:buNone/>
            </a:pPr>
            <a:r>
              <a:rPr lang="en-US" dirty="0" smtClean="0">
                <a:solidFill>
                  <a:schemeClr val="bg2"/>
                </a:solidFill>
              </a:rPr>
              <a:t>“Leaders </a:t>
            </a:r>
            <a:r>
              <a:rPr lang="en-US" dirty="0">
                <a:solidFill>
                  <a:schemeClr val="bg2"/>
                </a:solidFill>
              </a:rPr>
              <a:t>will get the most innovative results from their teams if they view their role as providing their teams with the environment they need to be </a:t>
            </a:r>
            <a:r>
              <a:rPr lang="en-US" dirty="0" smtClean="0">
                <a:solidFill>
                  <a:schemeClr val="bg2"/>
                </a:solidFill>
              </a:rPr>
              <a:t>effective</a:t>
            </a:r>
            <a:r>
              <a:rPr lang="en-US" dirty="0">
                <a:solidFill>
                  <a:schemeClr val="bg2"/>
                </a:solidFill>
              </a:rPr>
              <a:t>, and then giving them the </a:t>
            </a:r>
            <a:r>
              <a:rPr lang="en-US" dirty="0" smtClean="0">
                <a:solidFill>
                  <a:schemeClr val="bg2"/>
                </a:solidFill>
              </a:rPr>
              <a:t>respect</a:t>
            </a:r>
            <a:r>
              <a:rPr lang="en-US" dirty="0">
                <a:solidFill>
                  <a:schemeClr val="bg2"/>
                </a:solidFill>
              </a:rPr>
              <a:t>, responsibility, </a:t>
            </a:r>
            <a:r>
              <a:rPr lang="en-US" dirty="0" smtClean="0">
                <a:solidFill>
                  <a:schemeClr val="bg2"/>
                </a:solidFill>
              </a:rPr>
              <a:t>and  </a:t>
            </a:r>
            <a:r>
              <a:rPr lang="en-US" dirty="0">
                <a:solidFill>
                  <a:schemeClr val="bg2"/>
                </a:solidFill>
              </a:rPr>
              <a:t>freedom to do good </a:t>
            </a:r>
            <a:r>
              <a:rPr lang="en-US" dirty="0" smtClean="0">
                <a:solidFill>
                  <a:schemeClr val="bg2"/>
                </a:solidFill>
              </a:rPr>
              <a:t>work” </a:t>
            </a:r>
            <a:r>
              <a:rPr lang="en-US" sz="1600" dirty="0" err="1" smtClean="0">
                <a:solidFill>
                  <a:schemeClr val="bg2"/>
                </a:solidFill>
              </a:rPr>
              <a:t>PPS</a:t>
            </a:r>
            <a:r>
              <a:rPr lang="en-US" dirty="0" err="1" smtClean="0">
                <a:solidFill>
                  <a:schemeClr val="bg2"/>
                </a:solidFill>
              </a:rPr>
              <a:t>-</a:t>
            </a:r>
            <a:r>
              <a:rPr lang="en-US" sz="1600" dirty="0" err="1" smtClean="0">
                <a:solidFill>
                  <a:schemeClr val="bg2"/>
                </a:solidFill>
              </a:rPr>
              <a:t>SNAPSHOT:August</a:t>
            </a:r>
            <a:r>
              <a:rPr lang="en-US" sz="1600" dirty="0" smtClean="0">
                <a:solidFill>
                  <a:schemeClr val="bg2"/>
                </a:solidFill>
              </a:rPr>
              <a:t> 2011</a:t>
            </a:r>
          </a:p>
          <a:p>
            <a:pPr marL="0" indent="0">
              <a:buNone/>
            </a:pPr>
            <a:endParaRPr lang="en-US" sz="1600" dirty="0"/>
          </a:p>
          <a:p>
            <a:pPr marL="0" indent="0">
              <a:buNone/>
            </a:pPr>
            <a:endParaRPr lang="en-US" sz="1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4724400"/>
            <a:ext cx="5819775" cy="1285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322975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609600" y="1653858"/>
            <a:ext cx="8001000" cy="4289425"/>
          </a:xfrm>
        </p:spPr>
        <p:txBody>
          <a:bodyPr>
            <a:normAutofit/>
          </a:bodyPr>
          <a:lstStyle/>
          <a:p>
            <a:pPr eaLnBrk="1" hangingPunct="1"/>
            <a:r>
              <a:rPr lang="en-US" sz="3200" b="1" dirty="0" smtClean="0">
                <a:solidFill>
                  <a:schemeClr val="bg2"/>
                </a:solidFill>
                <a:latin typeface="Calibri" pitchFamily="34" charset="0"/>
              </a:rPr>
              <a:t>Direction:  </a:t>
            </a:r>
            <a:r>
              <a:rPr lang="en-US" sz="3200" dirty="0" smtClean="0">
                <a:solidFill>
                  <a:schemeClr val="bg2"/>
                </a:solidFill>
                <a:latin typeface="Calibri" pitchFamily="34" charset="0"/>
              </a:rPr>
              <a:t>Agreement on what the collective is trying to achieve together </a:t>
            </a:r>
          </a:p>
          <a:p>
            <a:pPr eaLnBrk="1" hangingPunct="1"/>
            <a:r>
              <a:rPr lang="en-US" sz="3200" b="1" dirty="0" smtClean="0">
                <a:solidFill>
                  <a:schemeClr val="bg2"/>
                </a:solidFill>
                <a:latin typeface="Calibri" pitchFamily="34" charset="0"/>
              </a:rPr>
              <a:t>Alignment:  </a:t>
            </a:r>
            <a:r>
              <a:rPr lang="en-US" sz="3200" dirty="0" smtClean="0">
                <a:solidFill>
                  <a:schemeClr val="bg2"/>
                </a:solidFill>
                <a:latin typeface="Calibri" pitchFamily="34" charset="0"/>
              </a:rPr>
              <a:t>Effective coordination and integration of work so that it fits together</a:t>
            </a:r>
          </a:p>
          <a:p>
            <a:pPr eaLnBrk="1" hangingPunct="1"/>
            <a:r>
              <a:rPr lang="en-US" sz="3200" b="1" dirty="0" smtClean="0">
                <a:solidFill>
                  <a:schemeClr val="bg2"/>
                </a:solidFill>
                <a:latin typeface="Calibri" pitchFamily="34" charset="0"/>
              </a:rPr>
              <a:t>Commitment:  </a:t>
            </a:r>
            <a:r>
              <a:rPr lang="en-US" sz="3200" dirty="0" smtClean="0">
                <a:solidFill>
                  <a:schemeClr val="bg2"/>
                </a:solidFill>
                <a:latin typeface="Calibri" pitchFamily="34" charset="0"/>
              </a:rPr>
              <a:t>Willingness to make the success of the collective (not just individual success) a personal priority</a:t>
            </a:r>
          </a:p>
        </p:txBody>
      </p:sp>
      <p:sp>
        <p:nvSpPr>
          <p:cNvPr id="3074" name="Rectangle 2"/>
          <p:cNvSpPr>
            <a:spLocks noGrp="1" noChangeArrowheads="1"/>
          </p:cNvSpPr>
          <p:nvPr>
            <p:ph type="title"/>
          </p:nvPr>
        </p:nvSpPr>
        <p:spPr>
          <a:xfrm>
            <a:off x="457200" y="304800"/>
            <a:ext cx="7848600" cy="914400"/>
          </a:xfrm>
        </p:spPr>
        <p:txBody>
          <a:bodyPr/>
          <a:lstStyle/>
          <a:p>
            <a:pPr eaLnBrk="1" hangingPunct="1"/>
            <a:r>
              <a:rPr lang="en-US" sz="5400" dirty="0" smtClean="0">
                <a:solidFill>
                  <a:schemeClr val="bg2"/>
                </a:solidFill>
                <a:latin typeface="Calibri" pitchFamily="34" charset="0"/>
              </a:rPr>
              <a:t>DAC</a:t>
            </a:r>
            <a:endParaRPr lang="en-US" sz="5400" b="1" dirty="0" smtClean="0">
              <a:solidFill>
                <a:schemeClr val="bg2"/>
              </a:solidFill>
              <a:latin typeface="Calibri" pitchFamily="34" charset="0"/>
            </a:endParaRPr>
          </a:p>
        </p:txBody>
      </p:sp>
    </p:spTree>
    <p:extLst>
      <p:ext uri="{BB962C8B-B14F-4D97-AF65-F5344CB8AC3E}">
        <p14:creationId xmlns:p14="http://schemas.microsoft.com/office/powerpoint/2010/main" xmlns="" val="10745786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Graphic Design-77.5\~Jobs In Progress\Michelle\Sylvester Taylor Projects\Leadership Practices Circles 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937" y="438150"/>
            <a:ext cx="8420100" cy="58102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3"/>
          <p:cNvSpPr txBox="1">
            <a:spLocks/>
          </p:cNvSpPr>
          <p:nvPr/>
        </p:nvSpPr>
        <p:spPr>
          <a:xfrm>
            <a:off x="3657600" y="685800"/>
            <a:ext cx="4572000" cy="1143000"/>
          </a:xfrm>
          <a:prstGeom prst="rect">
            <a:avLst/>
          </a:prstGeom>
        </p:spPr>
        <p:txBody>
          <a:bodyPr>
            <a:normAutofit fontScale="92500" lnSpcReduction="2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pitchFamily="1" charset="-128"/>
              </a:defRPr>
            </a:lvl2pPr>
            <a:lvl3pPr algn="ctr" rtl="0" eaLnBrk="0" fontAlgn="base" hangingPunct="0">
              <a:spcBef>
                <a:spcPct val="0"/>
              </a:spcBef>
              <a:spcAft>
                <a:spcPct val="0"/>
              </a:spcAft>
              <a:defRPr sz="4400">
                <a:solidFill>
                  <a:schemeClr val="tx2"/>
                </a:solidFill>
                <a:latin typeface="Arial" charset="0"/>
                <a:ea typeface="Osaka" pitchFamily="1" charset="-128"/>
              </a:defRPr>
            </a:lvl3pPr>
            <a:lvl4pPr algn="ctr" rtl="0" eaLnBrk="0" fontAlgn="base" hangingPunct="0">
              <a:spcBef>
                <a:spcPct val="0"/>
              </a:spcBef>
              <a:spcAft>
                <a:spcPct val="0"/>
              </a:spcAft>
              <a:defRPr sz="4400">
                <a:solidFill>
                  <a:schemeClr val="tx2"/>
                </a:solidFill>
                <a:latin typeface="Arial" charset="0"/>
                <a:ea typeface="Osaka" pitchFamily="1" charset="-128"/>
              </a:defRPr>
            </a:lvl4pPr>
            <a:lvl5pPr algn="ctr" rtl="0" eaLnBrk="0" fontAlgn="base" hangingPunct="0">
              <a:spcBef>
                <a:spcPct val="0"/>
              </a:spcBef>
              <a:spcAft>
                <a:spcPct val="0"/>
              </a:spcAft>
              <a:defRPr sz="4400">
                <a:solidFill>
                  <a:schemeClr val="tx2"/>
                </a:solidFill>
                <a:latin typeface="Arial" charset="0"/>
                <a:ea typeface="Osaka" pitchFamily="1" charset="-128"/>
              </a:defRPr>
            </a:lvl5pPr>
            <a:lvl6pPr marL="457200" algn="ctr" rtl="0" fontAlgn="base">
              <a:spcBef>
                <a:spcPct val="0"/>
              </a:spcBef>
              <a:spcAft>
                <a:spcPct val="0"/>
              </a:spcAft>
              <a:defRPr sz="4400">
                <a:solidFill>
                  <a:schemeClr val="tx2"/>
                </a:solidFill>
                <a:latin typeface="Arial" charset="0"/>
                <a:ea typeface="Osaka" pitchFamily="1" charset="-128"/>
              </a:defRPr>
            </a:lvl6pPr>
            <a:lvl7pPr marL="914400" algn="ctr" rtl="0" fontAlgn="base">
              <a:spcBef>
                <a:spcPct val="0"/>
              </a:spcBef>
              <a:spcAft>
                <a:spcPct val="0"/>
              </a:spcAft>
              <a:defRPr sz="4400">
                <a:solidFill>
                  <a:schemeClr val="tx2"/>
                </a:solidFill>
                <a:latin typeface="Arial" charset="0"/>
                <a:ea typeface="Osaka" pitchFamily="1" charset="-128"/>
              </a:defRPr>
            </a:lvl7pPr>
            <a:lvl8pPr marL="1371600" algn="ctr" rtl="0" fontAlgn="base">
              <a:spcBef>
                <a:spcPct val="0"/>
              </a:spcBef>
              <a:spcAft>
                <a:spcPct val="0"/>
              </a:spcAft>
              <a:defRPr sz="4400">
                <a:solidFill>
                  <a:schemeClr val="tx2"/>
                </a:solidFill>
                <a:latin typeface="Arial" charset="0"/>
                <a:ea typeface="Osaka" pitchFamily="1" charset="-128"/>
              </a:defRPr>
            </a:lvl8pPr>
            <a:lvl9pPr marL="1828800" algn="ctr" rtl="0" fontAlgn="base">
              <a:spcBef>
                <a:spcPct val="0"/>
              </a:spcBef>
              <a:spcAft>
                <a:spcPct val="0"/>
              </a:spcAft>
              <a:defRPr sz="4400">
                <a:solidFill>
                  <a:schemeClr val="tx2"/>
                </a:solidFill>
                <a:latin typeface="Arial" charset="0"/>
                <a:ea typeface="Osaka" pitchFamily="1" charset="-128"/>
              </a:defRPr>
            </a:lvl9pPr>
          </a:lstStyle>
          <a:p>
            <a:r>
              <a:rPr lang="en-US" dirty="0" smtClean="0">
                <a:solidFill>
                  <a:schemeClr val="bg2"/>
                </a:solidFill>
                <a:latin typeface="Calibri" pitchFamily="34" charset="0"/>
              </a:rPr>
              <a:t>Leader’s Role in Generating DAC</a:t>
            </a:r>
            <a:endParaRPr lang="en-US" dirty="0">
              <a:solidFill>
                <a:schemeClr val="bg2"/>
              </a:solidFill>
              <a:latin typeface="Calibri" pitchFamily="34" charset="0"/>
            </a:endParaRPr>
          </a:p>
        </p:txBody>
      </p:sp>
      <p:sp>
        <p:nvSpPr>
          <p:cNvPr id="4" name="TextBox 3"/>
          <p:cNvSpPr txBox="1"/>
          <p:nvPr/>
        </p:nvSpPr>
        <p:spPr>
          <a:xfrm>
            <a:off x="3680524" y="3581400"/>
            <a:ext cx="1043876" cy="369332"/>
          </a:xfrm>
          <a:prstGeom prst="rect">
            <a:avLst/>
          </a:prstGeom>
          <a:noFill/>
        </p:spPr>
        <p:txBody>
          <a:bodyPr wrap="none" rtlCol="0">
            <a:spAutoFit/>
          </a:bodyPr>
          <a:lstStyle/>
          <a:p>
            <a:r>
              <a:rPr lang="en-US" i="1" dirty="0" smtClean="0">
                <a:solidFill>
                  <a:schemeClr val="tx1">
                    <a:lumMod val="50000"/>
                    <a:lumOff val="50000"/>
                  </a:schemeClr>
                </a:solidFill>
              </a:rPr>
              <a:t>Produce</a:t>
            </a:r>
            <a:endParaRPr lang="en-US" i="1" dirty="0">
              <a:solidFill>
                <a:schemeClr val="tx1">
                  <a:lumMod val="50000"/>
                  <a:lumOff val="50000"/>
                </a:schemeClr>
              </a:solidFill>
            </a:endParaRPr>
          </a:p>
        </p:txBody>
      </p:sp>
      <p:sp>
        <p:nvSpPr>
          <p:cNvPr id="5" name="TextBox 4"/>
          <p:cNvSpPr txBox="1"/>
          <p:nvPr/>
        </p:nvSpPr>
        <p:spPr>
          <a:xfrm>
            <a:off x="6096000" y="3581400"/>
            <a:ext cx="877163" cy="369332"/>
          </a:xfrm>
          <a:prstGeom prst="rect">
            <a:avLst/>
          </a:prstGeom>
          <a:noFill/>
        </p:spPr>
        <p:txBody>
          <a:bodyPr wrap="none" rtlCol="0">
            <a:spAutoFit/>
          </a:bodyPr>
          <a:lstStyle/>
          <a:p>
            <a:r>
              <a:rPr lang="en-US" i="1" dirty="0" smtClean="0">
                <a:solidFill>
                  <a:schemeClr val="tx1">
                    <a:lumMod val="50000"/>
                    <a:lumOff val="50000"/>
                  </a:schemeClr>
                </a:solidFill>
              </a:rPr>
              <a:t>Impact</a:t>
            </a:r>
            <a:endParaRPr lang="en-US" i="1" dirty="0">
              <a:solidFill>
                <a:schemeClr val="tx1">
                  <a:lumMod val="50000"/>
                  <a:lumOff val="50000"/>
                </a:schemeClr>
              </a:solidFill>
            </a:endParaRPr>
          </a:p>
        </p:txBody>
      </p:sp>
      <p:sp>
        <p:nvSpPr>
          <p:cNvPr id="6" name="TextBox 5"/>
          <p:cNvSpPr txBox="1"/>
          <p:nvPr/>
        </p:nvSpPr>
        <p:spPr>
          <a:xfrm>
            <a:off x="1600200" y="3505200"/>
            <a:ext cx="723275" cy="369332"/>
          </a:xfrm>
          <a:prstGeom prst="rect">
            <a:avLst/>
          </a:prstGeom>
          <a:noFill/>
        </p:spPr>
        <p:txBody>
          <a:bodyPr wrap="square" rtlCol="0">
            <a:spAutoFit/>
          </a:bodyPr>
          <a:lstStyle/>
          <a:p>
            <a:r>
              <a:rPr lang="en-US" i="1" dirty="0" smtClean="0">
                <a:solidFill>
                  <a:schemeClr val="tx1">
                    <a:lumMod val="50000"/>
                    <a:lumOff val="50000"/>
                  </a:schemeClr>
                </a:solidFill>
              </a:rPr>
              <a:t>Have</a:t>
            </a:r>
            <a:endParaRPr lang="en-US" i="1" dirty="0">
              <a:solidFill>
                <a:schemeClr val="tx1">
                  <a:lumMod val="50000"/>
                  <a:lumOff val="50000"/>
                </a:schemeClr>
              </a:solidFill>
            </a:endParaRPr>
          </a:p>
        </p:txBody>
      </p:sp>
      <p:sp>
        <p:nvSpPr>
          <p:cNvPr id="7" name="TextBox 6"/>
          <p:cNvSpPr txBox="1"/>
          <p:nvPr/>
        </p:nvSpPr>
        <p:spPr>
          <a:xfrm>
            <a:off x="2948876" y="4572000"/>
            <a:ext cx="1752600" cy="1569660"/>
          </a:xfrm>
          <a:prstGeom prst="rect">
            <a:avLst/>
          </a:prstGeom>
          <a:noFill/>
        </p:spPr>
        <p:txBody>
          <a:bodyPr wrap="square" rtlCol="0">
            <a:spAutoFit/>
          </a:bodyPr>
          <a:lstStyle/>
          <a:p>
            <a:pPr marL="285750" indent="-285750">
              <a:buFont typeface="Arial" pitchFamily="34" charset="0"/>
              <a:buChar char="•"/>
            </a:pPr>
            <a:r>
              <a:rPr lang="en-US" sz="1600" dirty="0" smtClean="0">
                <a:solidFill>
                  <a:schemeClr val="bg2"/>
                </a:solidFill>
              </a:rPr>
              <a:t>Equip people with skills to participate</a:t>
            </a:r>
          </a:p>
          <a:p>
            <a:pPr marL="285750" indent="-285750">
              <a:buFont typeface="Arial" pitchFamily="34" charset="0"/>
              <a:buChar char="•"/>
            </a:pPr>
            <a:r>
              <a:rPr lang="en-US" sz="1600" dirty="0" smtClean="0">
                <a:solidFill>
                  <a:schemeClr val="bg2"/>
                </a:solidFill>
              </a:rPr>
              <a:t>Improve your own ability to participate</a:t>
            </a:r>
            <a:endParaRPr lang="en-US" sz="1600" dirty="0">
              <a:solidFill>
                <a:schemeClr val="bg2"/>
              </a:solidFill>
            </a:endParaRPr>
          </a:p>
        </p:txBody>
      </p:sp>
      <p:sp>
        <p:nvSpPr>
          <p:cNvPr id="2" name="Rectangle 1"/>
          <p:cNvSpPr/>
          <p:nvPr/>
        </p:nvSpPr>
        <p:spPr>
          <a:xfrm>
            <a:off x="4781981" y="4572000"/>
            <a:ext cx="1828800" cy="1569660"/>
          </a:xfrm>
          <a:prstGeom prst="rect">
            <a:avLst/>
          </a:prstGeom>
        </p:spPr>
        <p:txBody>
          <a:bodyPr wrap="square">
            <a:spAutoFit/>
          </a:bodyPr>
          <a:lstStyle/>
          <a:p>
            <a:pPr marL="285750" indent="-285750">
              <a:buFont typeface="Arial" pitchFamily="34" charset="0"/>
              <a:buChar char="•"/>
            </a:pPr>
            <a:r>
              <a:rPr lang="en-US" sz="1600" dirty="0">
                <a:solidFill>
                  <a:schemeClr val="bg2"/>
                </a:solidFill>
              </a:rPr>
              <a:t>Create more leadership processes</a:t>
            </a:r>
          </a:p>
          <a:p>
            <a:pPr marL="285750" indent="-285750">
              <a:buFont typeface="Arial" pitchFamily="34" charset="0"/>
              <a:buChar char="•"/>
            </a:pPr>
            <a:r>
              <a:rPr lang="en-US" sz="1600" dirty="0">
                <a:solidFill>
                  <a:schemeClr val="bg2"/>
                </a:solidFill>
              </a:rPr>
              <a:t>Create better leadership processes</a:t>
            </a:r>
          </a:p>
        </p:txBody>
      </p:sp>
      <p:sp>
        <p:nvSpPr>
          <p:cNvPr id="9" name="TextBox 8"/>
          <p:cNvSpPr txBox="1"/>
          <p:nvPr/>
        </p:nvSpPr>
        <p:spPr>
          <a:xfrm>
            <a:off x="6658406" y="4590545"/>
            <a:ext cx="1962581" cy="1077218"/>
          </a:xfrm>
          <a:prstGeom prst="rect">
            <a:avLst/>
          </a:prstGeom>
          <a:noFill/>
        </p:spPr>
        <p:txBody>
          <a:bodyPr wrap="square" rtlCol="0">
            <a:spAutoFit/>
          </a:bodyPr>
          <a:lstStyle/>
          <a:p>
            <a:pPr marL="342900" indent="-342900">
              <a:buFont typeface="Arial" pitchFamily="34" charset="0"/>
              <a:buChar char="•"/>
            </a:pPr>
            <a:r>
              <a:rPr lang="en-US" sz="1600" dirty="0" smtClean="0">
                <a:solidFill>
                  <a:schemeClr val="bg2"/>
                </a:solidFill>
              </a:rPr>
              <a:t>Pay attention to whether leadership is happening</a:t>
            </a:r>
            <a:endParaRPr lang="en-US" sz="1600" dirty="0">
              <a:solidFill>
                <a:schemeClr val="bg2"/>
              </a:solidFill>
            </a:endParaRPr>
          </a:p>
        </p:txBody>
      </p:sp>
    </p:spTree>
    <p:extLst>
      <p:ext uri="{BB962C8B-B14F-4D97-AF65-F5344CB8AC3E}">
        <p14:creationId xmlns:p14="http://schemas.microsoft.com/office/powerpoint/2010/main" xmlns="" val="777871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Implications - Reflection</a:t>
            </a:r>
            <a:endParaRPr lang="en-US" dirty="0">
              <a:solidFill>
                <a:schemeClr val="bg2"/>
              </a:solidFill>
            </a:endParaRPr>
          </a:p>
        </p:txBody>
      </p:sp>
      <p:sp>
        <p:nvSpPr>
          <p:cNvPr id="3" name="Content Placeholder 2"/>
          <p:cNvSpPr>
            <a:spLocks noGrp="1"/>
          </p:cNvSpPr>
          <p:nvPr>
            <p:ph idx="1"/>
          </p:nvPr>
        </p:nvSpPr>
        <p:spPr>
          <a:xfrm>
            <a:off x="457200" y="1143000"/>
            <a:ext cx="8458200" cy="5029200"/>
          </a:xfrm>
        </p:spPr>
        <p:txBody>
          <a:bodyPr/>
          <a:lstStyle/>
          <a:p>
            <a:pPr marL="0" indent="0">
              <a:buNone/>
            </a:pPr>
            <a:r>
              <a:rPr lang="en-US" sz="2400" dirty="0" smtClean="0">
                <a:solidFill>
                  <a:schemeClr val="bg2"/>
                </a:solidFill>
              </a:rPr>
              <a:t>What questions do these data create?</a:t>
            </a:r>
          </a:p>
          <a:p>
            <a:r>
              <a:rPr lang="en-US" sz="2000" dirty="0" smtClean="0">
                <a:solidFill>
                  <a:schemeClr val="bg2"/>
                </a:solidFill>
              </a:rPr>
              <a:t>Does KEYS data support the results of the FEVS and other information you know?</a:t>
            </a:r>
          </a:p>
          <a:p>
            <a:r>
              <a:rPr lang="en-US" sz="2000" dirty="0" smtClean="0">
                <a:solidFill>
                  <a:schemeClr val="bg2"/>
                </a:solidFill>
              </a:rPr>
              <a:t>How </a:t>
            </a:r>
            <a:r>
              <a:rPr lang="en-US" sz="2000" dirty="0">
                <a:solidFill>
                  <a:schemeClr val="bg2"/>
                </a:solidFill>
              </a:rPr>
              <a:t>to </a:t>
            </a:r>
            <a:r>
              <a:rPr lang="en-US" sz="2000" dirty="0" smtClean="0">
                <a:solidFill>
                  <a:schemeClr val="bg2"/>
                </a:solidFill>
              </a:rPr>
              <a:t>sustain a positive climate for creativity and innovation?</a:t>
            </a:r>
          </a:p>
          <a:p>
            <a:r>
              <a:rPr lang="en-US" sz="2000" dirty="0" smtClean="0">
                <a:solidFill>
                  <a:schemeClr val="bg2"/>
                </a:solidFill>
              </a:rPr>
              <a:t>What </a:t>
            </a:r>
            <a:r>
              <a:rPr lang="en-US" sz="2000" dirty="0">
                <a:solidFill>
                  <a:schemeClr val="bg2"/>
                </a:solidFill>
              </a:rPr>
              <a:t>might get in the </a:t>
            </a:r>
            <a:r>
              <a:rPr lang="en-US" sz="2000" dirty="0" smtClean="0">
                <a:solidFill>
                  <a:schemeClr val="bg2"/>
                </a:solidFill>
              </a:rPr>
              <a:t>way; how </a:t>
            </a:r>
            <a:r>
              <a:rPr lang="en-US" sz="2000" dirty="0">
                <a:solidFill>
                  <a:schemeClr val="bg2"/>
                </a:solidFill>
              </a:rPr>
              <a:t>to prevent that from happening?</a:t>
            </a:r>
          </a:p>
          <a:p>
            <a:r>
              <a:rPr lang="en-US" sz="2000" dirty="0" smtClean="0">
                <a:solidFill>
                  <a:schemeClr val="bg2"/>
                </a:solidFill>
              </a:rPr>
              <a:t>What role can leadership play at NASA </a:t>
            </a:r>
            <a:r>
              <a:rPr lang="en-US" sz="2000" dirty="0" err="1" smtClean="0">
                <a:solidFill>
                  <a:schemeClr val="bg2"/>
                </a:solidFill>
              </a:rPr>
              <a:t>LaRC</a:t>
            </a:r>
            <a:r>
              <a:rPr lang="en-US" sz="2000" dirty="0" smtClean="0">
                <a:solidFill>
                  <a:schemeClr val="bg2"/>
                </a:solidFill>
              </a:rPr>
              <a:t> to continue improving the work environment?</a:t>
            </a:r>
          </a:p>
          <a:p>
            <a:r>
              <a:rPr lang="en-US" sz="2000" dirty="0" smtClean="0">
                <a:solidFill>
                  <a:schemeClr val="bg2"/>
                </a:solidFill>
              </a:rPr>
              <a:t>What leadership issues need to be addressed at the executive team level (Directors)?</a:t>
            </a:r>
          </a:p>
          <a:p>
            <a:r>
              <a:rPr lang="en-US" sz="2000" dirty="0" smtClean="0">
                <a:solidFill>
                  <a:schemeClr val="bg2"/>
                </a:solidFill>
              </a:rPr>
              <a:t>When is it acceptable to put in a good work effort and fail?</a:t>
            </a:r>
          </a:p>
          <a:p>
            <a:r>
              <a:rPr lang="en-US" sz="2000" dirty="0" smtClean="0">
                <a:solidFill>
                  <a:schemeClr val="bg2"/>
                </a:solidFill>
              </a:rPr>
              <a:t>What are the implications of staff protecting their territory?</a:t>
            </a:r>
          </a:p>
          <a:p>
            <a:r>
              <a:rPr lang="en-US" sz="2000" dirty="0" smtClean="0">
                <a:solidFill>
                  <a:schemeClr val="bg2"/>
                </a:solidFill>
              </a:rPr>
              <a:t>How can “challenging work” and “freedom” be improved in the contractor employee population? </a:t>
            </a:r>
          </a:p>
          <a:p>
            <a:endParaRPr lang="en-US" sz="2400" dirty="0" smtClean="0">
              <a:solidFill>
                <a:schemeClr val="bg2"/>
              </a:solidFill>
            </a:endParaRPr>
          </a:p>
          <a:p>
            <a:endParaRPr lang="en-US" dirty="0"/>
          </a:p>
          <a:p>
            <a:endParaRPr lang="en-US" dirty="0"/>
          </a:p>
        </p:txBody>
      </p:sp>
    </p:spTree>
    <p:extLst>
      <p:ext uri="{BB962C8B-B14F-4D97-AF65-F5344CB8AC3E}">
        <p14:creationId xmlns:p14="http://schemas.microsoft.com/office/powerpoint/2010/main" xmlns="" val="1550192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r>
              <a:rPr lang="en-US" sz="2600" kern="1200" dirty="0">
                <a:solidFill>
                  <a:srgbClr val="8CC63F"/>
                </a:solidFill>
                <a:ea typeface="ＭＳ Ｐゴシック" pitchFamily="34" charset="-128"/>
                <a:cs typeface="+mn-cs"/>
              </a:rPr>
              <a:t>KEYS to Creativity and Innovation…</a:t>
            </a:r>
            <a:br>
              <a:rPr lang="en-US" sz="2600" kern="1200" dirty="0">
                <a:solidFill>
                  <a:srgbClr val="8CC63F"/>
                </a:solidFill>
                <a:ea typeface="ＭＳ Ｐゴシック" pitchFamily="34" charset="-128"/>
                <a:cs typeface="+mn-cs"/>
              </a:rPr>
            </a:br>
            <a:endParaRPr lang="en-US" dirty="0"/>
          </a:p>
        </p:txBody>
      </p:sp>
      <p:sp>
        <p:nvSpPr>
          <p:cNvPr id="3" name="Content Placeholder 2"/>
          <p:cNvSpPr>
            <a:spLocks noGrp="1"/>
          </p:cNvSpPr>
          <p:nvPr>
            <p:ph idx="1"/>
          </p:nvPr>
        </p:nvSpPr>
        <p:spPr>
          <a:xfrm>
            <a:off x="457200" y="1143000"/>
            <a:ext cx="8229600" cy="4525963"/>
          </a:xfrm>
        </p:spPr>
        <p:txBody>
          <a:bodyPr/>
          <a:lstStyle/>
          <a:p>
            <a:pPr marL="0" lvl="0" indent="0" eaLnBrk="1" fontAlgn="auto" hangingPunct="1">
              <a:spcBef>
                <a:spcPts val="0"/>
              </a:spcBef>
              <a:spcAft>
                <a:spcPts val="0"/>
              </a:spcAft>
              <a:buNone/>
            </a:pPr>
            <a:r>
              <a:rPr lang="en-US" sz="2800" b="1" kern="1200" dirty="0">
                <a:solidFill>
                  <a:prstClr val="black">
                    <a:lumMod val="50000"/>
                    <a:lumOff val="50000"/>
                  </a:prstClr>
                </a:solidFill>
                <a:latin typeface="Calibri"/>
                <a:ea typeface="Times New Roman"/>
                <a:cs typeface="Interstate-Light"/>
              </a:rPr>
              <a:t>Factors/Scales</a:t>
            </a:r>
          </a:p>
          <a:p>
            <a:pPr lvl="0" eaLnBrk="1" fontAlgn="auto" hangingPunct="1">
              <a:spcBef>
                <a:spcPts val="0"/>
              </a:spcBef>
              <a:spcAft>
                <a:spcPts val="0"/>
              </a:spcAft>
              <a:buFont typeface="Arial" pitchFamily="34" charset="0"/>
              <a:buChar char="•"/>
            </a:pPr>
            <a:r>
              <a:rPr lang="en-US" sz="2800" b="1" kern="1200" dirty="0">
                <a:solidFill>
                  <a:prstClr val="black">
                    <a:lumMod val="50000"/>
                    <a:lumOff val="50000"/>
                  </a:prstClr>
                </a:solidFill>
                <a:latin typeface="Calibri"/>
                <a:ea typeface="Times New Roman"/>
                <a:cs typeface="Interstate-Light"/>
              </a:rPr>
              <a:t>Freedom</a:t>
            </a:r>
          </a:p>
          <a:p>
            <a:pPr lvl="0" eaLnBrk="1" fontAlgn="auto" hangingPunct="1">
              <a:spcBef>
                <a:spcPts val="0"/>
              </a:spcBef>
              <a:spcAft>
                <a:spcPts val="0"/>
              </a:spcAft>
              <a:buFont typeface="Arial" pitchFamily="34" charset="0"/>
              <a:buChar char="•"/>
            </a:pPr>
            <a:r>
              <a:rPr lang="en-US" sz="2800" b="1" kern="1200" dirty="0">
                <a:solidFill>
                  <a:prstClr val="black">
                    <a:lumMod val="50000"/>
                    <a:lumOff val="50000"/>
                  </a:prstClr>
                </a:solidFill>
                <a:latin typeface="Calibri"/>
                <a:ea typeface="Times New Roman"/>
                <a:cs typeface="Interstate-Light"/>
              </a:rPr>
              <a:t>Challenge</a:t>
            </a:r>
          </a:p>
          <a:p>
            <a:pPr lvl="0" eaLnBrk="1" fontAlgn="auto" hangingPunct="1">
              <a:spcBef>
                <a:spcPts val="0"/>
              </a:spcBef>
              <a:spcAft>
                <a:spcPts val="0"/>
              </a:spcAft>
              <a:buFont typeface="Arial" pitchFamily="34" charset="0"/>
              <a:buChar char="•"/>
            </a:pPr>
            <a:r>
              <a:rPr lang="en-US" sz="2800" b="1" kern="1200" dirty="0">
                <a:solidFill>
                  <a:prstClr val="black">
                    <a:lumMod val="50000"/>
                    <a:lumOff val="50000"/>
                  </a:prstClr>
                </a:solidFill>
                <a:latin typeface="Calibri"/>
                <a:ea typeface="Times New Roman"/>
                <a:cs typeface="Interstate-Light"/>
              </a:rPr>
              <a:t>Managerial Encouragement</a:t>
            </a:r>
          </a:p>
          <a:p>
            <a:pPr lvl="0" eaLnBrk="1" fontAlgn="auto" hangingPunct="1">
              <a:spcBef>
                <a:spcPts val="0"/>
              </a:spcBef>
              <a:spcAft>
                <a:spcPts val="0"/>
              </a:spcAft>
              <a:buFont typeface="Arial" pitchFamily="34" charset="0"/>
              <a:buChar char="•"/>
            </a:pPr>
            <a:r>
              <a:rPr lang="en-US" sz="2800" b="1" kern="1200" dirty="0">
                <a:solidFill>
                  <a:prstClr val="black">
                    <a:lumMod val="50000"/>
                    <a:lumOff val="50000"/>
                  </a:prstClr>
                </a:solidFill>
                <a:latin typeface="Calibri"/>
                <a:ea typeface="Times New Roman"/>
                <a:cs typeface="Interstate-Light"/>
              </a:rPr>
              <a:t>Work Group Supports</a:t>
            </a:r>
          </a:p>
          <a:p>
            <a:pPr lvl="0" eaLnBrk="1" fontAlgn="auto" hangingPunct="1">
              <a:spcBef>
                <a:spcPts val="0"/>
              </a:spcBef>
              <a:spcAft>
                <a:spcPts val="0"/>
              </a:spcAft>
              <a:buFont typeface="Arial" pitchFamily="34" charset="0"/>
              <a:buChar char="•"/>
            </a:pPr>
            <a:r>
              <a:rPr lang="en-US" sz="2800" b="1" kern="1200" dirty="0">
                <a:solidFill>
                  <a:prstClr val="black">
                    <a:lumMod val="50000"/>
                    <a:lumOff val="50000"/>
                  </a:prstClr>
                </a:solidFill>
                <a:latin typeface="Calibri"/>
                <a:ea typeface="Times New Roman"/>
                <a:cs typeface="Interstate-Light"/>
              </a:rPr>
              <a:t>Organizational Encouragement</a:t>
            </a:r>
          </a:p>
          <a:p>
            <a:pPr lvl="0" eaLnBrk="1" fontAlgn="auto" hangingPunct="1">
              <a:spcBef>
                <a:spcPts val="0"/>
              </a:spcBef>
              <a:spcAft>
                <a:spcPts val="0"/>
              </a:spcAft>
              <a:buFont typeface="Arial" pitchFamily="34" charset="0"/>
              <a:buChar char="•"/>
            </a:pPr>
            <a:r>
              <a:rPr lang="en-US" sz="2800" b="1" kern="1200" dirty="0">
                <a:solidFill>
                  <a:prstClr val="black">
                    <a:lumMod val="50000"/>
                    <a:lumOff val="50000"/>
                  </a:prstClr>
                </a:solidFill>
                <a:latin typeface="Calibri"/>
                <a:ea typeface="Times New Roman"/>
                <a:cs typeface="Interstate-Light"/>
              </a:rPr>
              <a:t>Lack of Organizational Impediments</a:t>
            </a:r>
          </a:p>
          <a:p>
            <a:pPr lvl="0" eaLnBrk="1" fontAlgn="auto" hangingPunct="1">
              <a:spcBef>
                <a:spcPts val="0"/>
              </a:spcBef>
              <a:spcAft>
                <a:spcPts val="0"/>
              </a:spcAft>
              <a:buFont typeface="Arial" pitchFamily="34" charset="0"/>
              <a:buChar char="•"/>
            </a:pPr>
            <a:r>
              <a:rPr lang="en-US" sz="2800" b="1" kern="1200" dirty="0">
                <a:solidFill>
                  <a:prstClr val="black">
                    <a:lumMod val="50000"/>
                    <a:lumOff val="50000"/>
                  </a:prstClr>
                </a:solidFill>
                <a:latin typeface="Calibri"/>
                <a:ea typeface="Times New Roman"/>
                <a:cs typeface="Interstate-Light"/>
              </a:rPr>
              <a:t>Sufficient Resources</a:t>
            </a:r>
          </a:p>
          <a:p>
            <a:pPr lvl="0" eaLnBrk="1" fontAlgn="auto" hangingPunct="1">
              <a:spcBef>
                <a:spcPts val="0"/>
              </a:spcBef>
              <a:spcAft>
                <a:spcPts val="0"/>
              </a:spcAft>
              <a:buFont typeface="Arial" pitchFamily="34" charset="0"/>
              <a:buChar char="•"/>
            </a:pPr>
            <a:r>
              <a:rPr lang="en-US" sz="2800" b="1" kern="1200" dirty="0">
                <a:solidFill>
                  <a:prstClr val="black">
                    <a:lumMod val="50000"/>
                    <a:lumOff val="50000"/>
                  </a:prstClr>
                </a:solidFill>
                <a:latin typeface="Calibri"/>
                <a:ea typeface="Times New Roman"/>
                <a:cs typeface="Interstate-Light"/>
              </a:rPr>
              <a:t>Realistic Workload Pressure</a:t>
            </a:r>
            <a:endParaRPr lang="en-US" sz="2800" b="1" kern="1200" dirty="0">
              <a:solidFill>
                <a:prstClr val="black">
                  <a:lumMod val="50000"/>
                  <a:lumOff val="50000"/>
                </a:prstClr>
              </a:solidFill>
              <a:latin typeface="Times New Roman"/>
              <a:ea typeface="Times New Roman"/>
            </a:endParaRPr>
          </a:p>
          <a:p>
            <a:pPr lvl="0" eaLnBrk="1" fontAlgn="auto" hangingPunct="1">
              <a:spcBef>
                <a:spcPts val="0"/>
              </a:spcBef>
              <a:spcAft>
                <a:spcPts val="0"/>
              </a:spcAft>
              <a:buFont typeface="Arial" pitchFamily="34" charset="0"/>
              <a:buChar char="•"/>
            </a:pPr>
            <a:endParaRPr lang="en-US" sz="2800" b="1" kern="1200" dirty="0">
              <a:solidFill>
                <a:prstClr val="black">
                  <a:lumMod val="50000"/>
                  <a:lumOff val="50000"/>
                </a:prstClr>
              </a:solidFill>
              <a:latin typeface="Calibri"/>
              <a:ea typeface="Times New Roman"/>
              <a:cs typeface="Interstate-Light"/>
            </a:endParaRPr>
          </a:p>
          <a:p>
            <a:pPr marL="0" lvl="0" indent="0" eaLnBrk="1" fontAlgn="auto" hangingPunct="1">
              <a:spcBef>
                <a:spcPts val="0"/>
              </a:spcBef>
              <a:spcAft>
                <a:spcPts val="0"/>
              </a:spcAft>
              <a:buNone/>
            </a:pPr>
            <a:r>
              <a:rPr lang="en-US" sz="2800" b="1" kern="1200" dirty="0">
                <a:solidFill>
                  <a:prstClr val="black">
                    <a:lumMod val="50000"/>
                    <a:lumOff val="50000"/>
                  </a:prstClr>
                </a:solidFill>
                <a:latin typeface="Calibri"/>
                <a:ea typeface="Times New Roman"/>
                <a:cs typeface="Interstate-Light"/>
              </a:rPr>
              <a:t>Outcomes – Creativity and Productivity</a:t>
            </a:r>
            <a:endParaRPr lang="en-US" sz="2800" b="1" kern="1200" dirty="0">
              <a:solidFill>
                <a:prstClr val="black">
                  <a:lumMod val="50000"/>
                  <a:lumOff val="50000"/>
                </a:prstClr>
              </a:solidFill>
              <a:latin typeface="Times New Roman"/>
              <a:ea typeface="Times New Roman"/>
            </a:endParaRPr>
          </a:p>
          <a:p>
            <a:endParaRPr lang="en-US" dirty="0"/>
          </a:p>
        </p:txBody>
      </p:sp>
    </p:spTree>
    <p:extLst>
      <p:ext uri="{BB962C8B-B14F-4D97-AF65-F5344CB8AC3E}">
        <p14:creationId xmlns:p14="http://schemas.microsoft.com/office/powerpoint/2010/main" xmlns="" val="3227902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600200"/>
            <a:ext cx="9140825" cy="5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Text Box 8"/>
          <p:cNvSpPr txBox="1">
            <a:spLocks noChangeArrowheads="1"/>
          </p:cNvSpPr>
          <p:nvPr/>
        </p:nvSpPr>
        <p:spPr bwMode="auto">
          <a:xfrm>
            <a:off x="685800" y="990600"/>
            <a:ext cx="6096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fontAlgn="base">
              <a:spcBef>
                <a:spcPct val="0"/>
              </a:spcBef>
              <a:spcAft>
                <a:spcPct val="0"/>
              </a:spcAft>
            </a:pPr>
            <a:r>
              <a:rPr lang="en-US" sz="2600" smtClean="0">
                <a:solidFill>
                  <a:srgbClr val="8CC63F"/>
                </a:solidFill>
                <a:ea typeface="ＭＳ Ｐゴシック" pitchFamily="34" charset="-128"/>
              </a:rPr>
              <a:t>Impact of the Work Environment</a:t>
            </a:r>
          </a:p>
        </p:txBody>
      </p:sp>
      <p:sp>
        <p:nvSpPr>
          <p:cNvPr id="6" name="Oval 5"/>
          <p:cNvSpPr/>
          <p:nvPr/>
        </p:nvSpPr>
        <p:spPr>
          <a:xfrm>
            <a:off x="3075892" y="2362200"/>
            <a:ext cx="1219200" cy="1219200"/>
          </a:xfrm>
          <a:prstGeom prst="ellipse">
            <a:avLst/>
          </a:prstGeom>
          <a:solidFill>
            <a:srgbClr val="8CC63F">
              <a:alpha val="55000"/>
            </a:srgbClr>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7" name="Oval 6"/>
          <p:cNvSpPr/>
          <p:nvPr/>
        </p:nvSpPr>
        <p:spPr>
          <a:xfrm>
            <a:off x="4066492" y="2362200"/>
            <a:ext cx="1219200" cy="1219200"/>
          </a:xfrm>
          <a:prstGeom prst="ellipse">
            <a:avLst/>
          </a:prstGeom>
          <a:solidFill>
            <a:srgbClr val="8CC63F">
              <a:alpha val="55000"/>
            </a:srgb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8" name="Oval 7"/>
          <p:cNvSpPr/>
          <p:nvPr/>
        </p:nvSpPr>
        <p:spPr>
          <a:xfrm>
            <a:off x="3526254" y="2895600"/>
            <a:ext cx="1219200" cy="1219200"/>
          </a:xfrm>
          <a:prstGeom prst="ellipse">
            <a:avLst/>
          </a:prstGeom>
          <a:solidFill>
            <a:srgbClr val="8CC63F">
              <a:alpha val="55000"/>
            </a:srgbClr>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7181" name="TextBox 8"/>
          <p:cNvSpPr txBox="1">
            <a:spLocks noChangeArrowheads="1"/>
          </p:cNvSpPr>
          <p:nvPr/>
        </p:nvSpPr>
        <p:spPr bwMode="auto">
          <a:xfrm>
            <a:off x="3144838" y="2633663"/>
            <a:ext cx="96837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algn="ctr" eaLnBrk="1" fontAlgn="base" hangingPunct="1">
              <a:spcBef>
                <a:spcPct val="0"/>
              </a:spcBef>
              <a:spcAft>
                <a:spcPct val="0"/>
              </a:spcAft>
            </a:pPr>
            <a:r>
              <a:rPr lang="en-US" sz="1100" b="1" smtClean="0">
                <a:solidFill>
                  <a:srgbClr val="5F5F5F"/>
                </a:solidFill>
              </a:rPr>
              <a:t>resources</a:t>
            </a:r>
          </a:p>
        </p:txBody>
      </p:sp>
      <p:sp>
        <p:nvSpPr>
          <p:cNvPr id="7182" name="TextBox 9"/>
          <p:cNvSpPr txBox="1">
            <a:spLocks noChangeArrowheads="1"/>
          </p:cNvSpPr>
          <p:nvPr/>
        </p:nvSpPr>
        <p:spPr bwMode="auto">
          <a:xfrm>
            <a:off x="4075113" y="2590800"/>
            <a:ext cx="127952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algn="ctr" eaLnBrk="1" fontAlgn="base" hangingPunct="1">
              <a:spcBef>
                <a:spcPct val="0"/>
              </a:spcBef>
              <a:spcAft>
                <a:spcPct val="0"/>
              </a:spcAft>
            </a:pPr>
            <a:r>
              <a:rPr lang="en-US" sz="1100" b="1" smtClean="0">
                <a:solidFill>
                  <a:srgbClr val="5F5F5F"/>
                </a:solidFill>
              </a:rPr>
              <a:t>management practices</a:t>
            </a:r>
          </a:p>
        </p:txBody>
      </p:sp>
      <p:sp>
        <p:nvSpPr>
          <p:cNvPr id="7183" name="TextBox 10"/>
          <p:cNvSpPr txBox="1">
            <a:spLocks noChangeArrowheads="1"/>
          </p:cNvSpPr>
          <p:nvPr/>
        </p:nvSpPr>
        <p:spPr bwMode="auto">
          <a:xfrm>
            <a:off x="3587750" y="3505200"/>
            <a:ext cx="115728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algn="ctr" eaLnBrk="1" fontAlgn="base" hangingPunct="1">
              <a:spcBef>
                <a:spcPct val="0"/>
              </a:spcBef>
              <a:spcAft>
                <a:spcPct val="0"/>
              </a:spcAft>
            </a:pPr>
            <a:r>
              <a:rPr lang="en-US" sz="1100" b="1" smtClean="0">
                <a:solidFill>
                  <a:srgbClr val="5F5F5F"/>
                </a:solidFill>
              </a:rPr>
              <a:t>organizational motivation</a:t>
            </a:r>
          </a:p>
        </p:txBody>
      </p:sp>
      <p:sp>
        <p:nvSpPr>
          <p:cNvPr id="12" name="Rectangle 11"/>
          <p:cNvSpPr/>
          <p:nvPr/>
        </p:nvSpPr>
        <p:spPr>
          <a:xfrm>
            <a:off x="4077942" y="2891135"/>
            <a:ext cx="182801" cy="400110"/>
          </a:xfrm>
          <a:prstGeom prst="rect">
            <a:avLst/>
          </a:prstGeom>
          <a:noFill/>
        </p:spPr>
        <p:txBody>
          <a:bodyPr>
            <a:spAutoFit/>
            <a:scene3d>
              <a:camera prst="orthographicFront"/>
              <a:lightRig rig="threePt" dir="t"/>
            </a:scene3d>
            <a:sp3d extrusionH="57150">
              <a:bevelT w="82550" h="38100" prst="coolSlant"/>
            </a:sp3d>
          </a:bodyPr>
          <a:lstStyle/>
          <a:p>
            <a:pPr algn="ctr" fontAlgn="base">
              <a:spcBef>
                <a:spcPct val="0"/>
              </a:spcBef>
              <a:spcAft>
                <a:spcPct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I</a:t>
            </a:r>
          </a:p>
        </p:txBody>
      </p:sp>
      <p:sp>
        <p:nvSpPr>
          <p:cNvPr id="21" name="Oval 20"/>
          <p:cNvSpPr/>
          <p:nvPr/>
        </p:nvSpPr>
        <p:spPr>
          <a:xfrm>
            <a:off x="3069054" y="4267200"/>
            <a:ext cx="1219200" cy="1219200"/>
          </a:xfrm>
          <a:prstGeom prst="ellipse">
            <a:avLst/>
          </a:prstGeom>
          <a:solidFill>
            <a:srgbClr val="0093C5">
              <a:alpha val="55000"/>
            </a:srgbClr>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22" name="Oval 21"/>
          <p:cNvSpPr/>
          <p:nvPr/>
        </p:nvSpPr>
        <p:spPr>
          <a:xfrm>
            <a:off x="4059654" y="4267200"/>
            <a:ext cx="1219200" cy="1219200"/>
          </a:xfrm>
          <a:prstGeom prst="ellipse">
            <a:avLst/>
          </a:prstGeom>
          <a:solidFill>
            <a:srgbClr val="0093C5">
              <a:alpha val="55000"/>
            </a:srgb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3" name="Oval 22"/>
          <p:cNvSpPr/>
          <p:nvPr/>
        </p:nvSpPr>
        <p:spPr>
          <a:xfrm>
            <a:off x="3526254" y="4800600"/>
            <a:ext cx="1219200" cy="1219200"/>
          </a:xfrm>
          <a:prstGeom prst="ellipse">
            <a:avLst/>
          </a:prstGeom>
          <a:solidFill>
            <a:srgbClr val="0093C5">
              <a:alpha val="55000"/>
            </a:srgbClr>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7194" name="TextBox 23"/>
          <p:cNvSpPr txBox="1">
            <a:spLocks noChangeArrowheads="1"/>
          </p:cNvSpPr>
          <p:nvPr/>
        </p:nvSpPr>
        <p:spPr bwMode="auto">
          <a:xfrm>
            <a:off x="3144838" y="4538663"/>
            <a:ext cx="96837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algn="ctr" eaLnBrk="1" fontAlgn="base" hangingPunct="1">
              <a:spcBef>
                <a:spcPct val="0"/>
              </a:spcBef>
              <a:spcAft>
                <a:spcPct val="0"/>
              </a:spcAft>
            </a:pPr>
            <a:r>
              <a:rPr lang="en-US" sz="1100" b="1" smtClean="0">
                <a:solidFill>
                  <a:srgbClr val="5F5F5F"/>
                </a:solidFill>
              </a:rPr>
              <a:t>expertise</a:t>
            </a:r>
          </a:p>
        </p:txBody>
      </p:sp>
      <p:sp>
        <p:nvSpPr>
          <p:cNvPr id="7195" name="TextBox 24"/>
          <p:cNvSpPr txBox="1">
            <a:spLocks noChangeArrowheads="1"/>
          </p:cNvSpPr>
          <p:nvPr/>
        </p:nvSpPr>
        <p:spPr bwMode="auto">
          <a:xfrm>
            <a:off x="4075113" y="4495800"/>
            <a:ext cx="127952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algn="ctr" eaLnBrk="1" fontAlgn="base" hangingPunct="1">
              <a:spcBef>
                <a:spcPct val="0"/>
              </a:spcBef>
              <a:spcAft>
                <a:spcPct val="0"/>
              </a:spcAft>
            </a:pPr>
            <a:r>
              <a:rPr lang="en-US" sz="1100" b="1" smtClean="0">
                <a:solidFill>
                  <a:srgbClr val="5F5F5F"/>
                </a:solidFill>
              </a:rPr>
              <a:t>creativity</a:t>
            </a:r>
          </a:p>
          <a:p>
            <a:pPr algn="ctr" eaLnBrk="1" fontAlgn="base" hangingPunct="1">
              <a:spcBef>
                <a:spcPct val="0"/>
              </a:spcBef>
              <a:spcAft>
                <a:spcPct val="0"/>
              </a:spcAft>
            </a:pPr>
            <a:r>
              <a:rPr lang="en-US" sz="1100" b="1" smtClean="0">
                <a:solidFill>
                  <a:srgbClr val="5F5F5F"/>
                </a:solidFill>
              </a:rPr>
              <a:t>skills</a:t>
            </a:r>
          </a:p>
        </p:txBody>
      </p:sp>
      <p:sp>
        <p:nvSpPr>
          <p:cNvPr id="7196" name="TextBox 25"/>
          <p:cNvSpPr txBox="1">
            <a:spLocks noChangeArrowheads="1"/>
          </p:cNvSpPr>
          <p:nvPr/>
        </p:nvSpPr>
        <p:spPr bwMode="auto">
          <a:xfrm>
            <a:off x="3587750" y="5410200"/>
            <a:ext cx="115728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algn="ctr" eaLnBrk="1" fontAlgn="base" hangingPunct="1">
              <a:spcBef>
                <a:spcPct val="0"/>
              </a:spcBef>
              <a:spcAft>
                <a:spcPct val="0"/>
              </a:spcAft>
            </a:pPr>
            <a:r>
              <a:rPr lang="en-US" sz="1100" b="1" smtClean="0">
                <a:solidFill>
                  <a:srgbClr val="5F5F5F"/>
                </a:solidFill>
              </a:rPr>
              <a:t>intrinsic</a:t>
            </a:r>
          </a:p>
          <a:p>
            <a:pPr algn="ctr" eaLnBrk="1" fontAlgn="base" hangingPunct="1">
              <a:spcBef>
                <a:spcPct val="0"/>
              </a:spcBef>
              <a:spcAft>
                <a:spcPct val="0"/>
              </a:spcAft>
            </a:pPr>
            <a:r>
              <a:rPr lang="en-US" sz="1100" b="1" smtClean="0">
                <a:solidFill>
                  <a:srgbClr val="5F5F5F"/>
                </a:solidFill>
              </a:rPr>
              <a:t>motivation</a:t>
            </a:r>
          </a:p>
        </p:txBody>
      </p:sp>
      <p:sp>
        <p:nvSpPr>
          <p:cNvPr id="27" name="Rectangle 26"/>
          <p:cNvSpPr/>
          <p:nvPr/>
        </p:nvSpPr>
        <p:spPr>
          <a:xfrm>
            <a:off x="4077942" y="4781490"/>
            <a:ext cx="182801" cy="400110"/>
          </a:xfrm>
          <a:prstGeom prst="rect">
            <a:avLst/>
          </a:prstGeom>
          <a:noFill/>
        </p:spPr>
        <p:txBody>
          <a:bodyPr>
            <a:spAutoFit/>
            <a:scene3d>
              <a:camera prst="orthographicFront"/>
              <a:lightRig rig="threePt" dir="t"/>
            </a:scene3d>
            <a:sp3d extrusionH="57150">
              <a:bevelT w="82550" h="38100" prst="coolSlant"/>
            </a:sp3d>
          </a:bodyPr>
          <a:lstStyle/>
          <a:p>
            <a:pPr algn="ctr" fontAlgn="base">
              <a:spcBef>
                <a:spcPct val="0"/>
              </a:spcBef>
              <a:spcAft>
                <a:spcPct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p>
        </p:txBody>
      </p:sp>
      <p:sp>
        <p:nvSpPr>
          <p:cNvPr id="7198" name="TextBox 27"/>
          <p:cNvSpPr txBox="1">
            <a:spLocks noChangeArrowheads="1"/>
          </p:cNvSpPr>
          <p:nvPr/>
        </p:nvSpPr>
        <p:spPr bwMode="auto">
          <a:xfrm>
            <a:off x="457200" y="2743200"/>
            <a:ext cx="20780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algn="ctr" eaLnBrk="1" fontAlgn="base" hangingPunct="1">
              <a:spcBef>
                <a:spcPct val="0"/>
              </a:spcBef>
              <a:spcAft>
                <a:spcPct val="0"/>
              </a:spcAft>
            </a:pPr>
            <a:r>
              <a:rPr lang="en-US" smtClean="0">
                <a:solidFill>
                  <a:srgbClr val="0093C5"/>
                </a:solidFill>
              </a:rPr>
              <a:t>Work Environment</a:t>
            </a:r>
          </a:p>
        </p:txBody>
      </p:sp>
      <p:sp>
        <p:nvSpPr>
          <p:cNvPr id="7199" name="TextBox 28"/>
          <p:cNvSpPr txBox="1">
            <a:spLocks noChangeArrowheads="1"/>
          </p:cNvSpPr>
          <p:nvPr/>
        </p:nvSpPr>
        <p:spPr bwMode="auto">
          <a:xfrm>
            <a:off x="706438" y="4535488"/>
            <a:ext cx="17875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algn="r" eaLnBrk="1" fontAlgn="base" hangingPunct="1">
              <a:spcBef>
                <a:spcPct val="0"/>
              </a:spcBef>
              <a:spcAft>
                <a:spcPct val="0"/>
              </a:spcAft>
            </a:pPr>
            <a:r>
              <a:rPr lang="en-US" smtClean="0">
                <a:solidFill>
                  <a:srgbClr val="0093C5"/>
                </a:solidFill>
              </a:rPr>
              <a:t>Individual/Team</a:t>
            </a:r>
          </a:p>
          <a:p>
            <a:pPr algn="r" eaLnBrk="1" fontAlgn="base" hangingPunct="1">
              <a:spcBef>
                <a:spcPct val="0"/>
              </a:spcBef>
              <a:spcAft>
                <a:spcPct val="0"/>
              </a:spcAft>
            </a:pPr>
            <a:r>
              <a:rPr lang="en-US" smtClean="0">
                <a:solidFill>
                  <a:srgbClr val="0093C5"/>
                </a:solidFill>
              </a:rPr>
              <a:t>Creativity</a:t>
            </a:r>
          </a:p>
        </p:txBody>
      </p:sp>
      <p:sp>
        <p:nvSpPr>
          <p:cNvPr id="7200" name="TextBox 29"/>
          <p:cNvSpPr txBox="1">
            <a:spLocks noChangeArrowheads="1"/>
          </p:cNvSpPr>
          <p:nvPr/>
        </p:nvSpPr>
        <p:spPr bwMode="auto">
          <a:xfrm>
            <a:off x="5659438" y="2743200"/>
            <a:ext cx="12493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algn="r" eaLnBrk="1" fontAlgn="base" hangingPunct="1">
              <a:spcBef>
                <a:spcPct val="0"/>
              </a:spcBef>
              <a:spcAft>
                <a:spcPct val="0"/>
              </a:spcAft>
            </a:pPr>
            <a:r>
              <a:rPr lang="en-US" smtClean="0">
                <a:solidFill>
                  <a:srgbClr val="0093C5"/>
                </a:solidFill>
              </a:rPr>
              <a:t>Innovation</a:t>
            </a:r>
          </a:p>
        </p:txBody>
      </p:sp>
      <p:sp>
        <p:nvSpPr>
          <p:cNvPr id="7201" name="TextBox 30"/>
          <p:cNvSpPr txBox="1">
            <a:spLocks noChangeArrowheads="1"/>
          </p:cNvSpPr>
          <p:nvPr/>
        </p:nvSpPr>
        <p:spPr bwMode="auto">
          <a:xfrm>
            <a:off x="5735638" y="4648200"/>
            <a:ext cx="11461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algn="r" eaLnBrk="1" fontAlgn="base" hangingPunct="1">
              <a:spcBef>
                <a:spcPct val="0"/>
              </a:spcBef>
              <a:spcAft>
                <a:spcPct val="0"/>
              </a:spcAft>
            </a:pPr>
            <a:r>
              <a:rPr lang="en-US" smtClean="0">
                <a:solidFill>
                  <a:srgbClr val="0093C5"/>
                </a:solidFill>
              </a:rPr>
              <a:t>Creativity</a:t>
            </a:r>
          </a:p>
        </p:txBody>
      </p:sp>
      <p:sp>
        <p:nvSpPr>
          <p:cNvPr id="38" name="Curved Right Arrow 37"/>
          <p:cNvSpPr/>
          <p:nvPr/>
        </p:nvSpPr>
        <p:spPr>
          <a:xfrm>
            <a:off x="1392238" y="3200400"/>
            <a:ext cx="990600" cy="1295400"/>
          </a:xfrm>
          <a:prstGeom prst="curvedRightArrow">
            <a:avLst>
              <a:gd name="adj1" fmla="val 2956"/>
              <a:gd name="adj2" fmla="val 31766"/>
              <a:gd name="adj3" fmla="val 24095"/>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000000"/>
              </a:solidFill>
            </a:endParaRPr>
          </a:p>
        </p:txBody>
      </p:sp>
      <p:sp>
        <p:nvSpPr>
          <p:cNvPr id="39" name="Curved Right Arrow 38"/>
          <p:cNvSpPr/>
          <p:nvPr/>
        </p:nvSpPr>
        <p:spPr>
          <a:xfrm>
            <a:off x="5811838" y="3200400"/>
            <a:ext cx="990600" cy="1295400"/>
          </a:xfrm>
          <a:prstGeom prst="curvedRightArrow">
            <a:avLst>
              <a:gd name="adj1" fmla="val 2956"/>
              <a:gd name="adj2" fmla="val 31766"/>
              <a:gd name="adj3" fmla="val 24095"/>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000000"/>
              </a:solidFill>
            </a:endParaRPr>
          </a:p>
        </p:txBody>
      </p:sp>
      <p:sp>
        <p:nvSpPr>
          <p:cNvPr id="40" name="Curved Right Arrow 39"/>
          <p:cNvSpPr/>
          <p:nvPr/>
        </p:nvSpPr>
        <p:spPr>
          <a:xfrm rot="10800000">
            <a:off x="7267575" y="2819400"/>
            <a:ext cx="990600" cy="2100263"/>
          </a:xfrm>
          <a:prstGeom prst="curvedRightArrow">
            <a:avLst>
              <a:gd name="adj1" fmla="val 10304"/>
              <a:gd name="adj2" fmla="val 31766"/>
              <a:gd name="adj3" fmla="val 24095"/>
            </a:avLst>
          </a:prstGeom>
          <a:solidFill>
            <a:srgbClr val="5F5F5F"/>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000000"/>
              </a:solidFill>
            </a:endParaRPr>
          </a:p>
        </p:txBody>
      </p:sp>
      <p:sp>
        <p:nvSpPr>
          <p:cNvPr id="7205" name="TextBox 40"/>
          <p:cNvSpPr txBox="1">
            <a:spLocks noChangeArrowheads="1"/>
          </p:cNvSpPr>
          <p:nvPr/>
        </p:nvSpPr>
        <p:spPr bwMode="auto">
          <a:xfrm rot="5400000">
            <a:off x="7546181" y="3739357"/>
            <a:ext cx="18891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eaLnBrk="1" fontAlgn="base" hangingPunct="1">
              <a:spcBef>
                <a:spcPct val="0"/>
              </a:spcBef>
              <a:spcAft>
                <a:spcPct val="0"/>
              </a:spcAft>
            </a:pPr>
            <a:r>
              <a:rPr lang="en-US" b="1" smtClean="0">
                <a:solidFill>
                  <a:srgbClr val="8CC63F"/>
                </a:solidFill>
              </a:rPr>
              <a:t>Implementation</a:t>
            </a:r>
          </a:p>
        </p:txBody>
      </p:sp>
    </p:spTree>
    <p:extLst>
      <p:ext uri="{BB962C8B-B14F-4D97-AF65-F5344CB8AC3E}">
        <p14:creationId xmlns:p14="http://schemas.microsoft.com/office/powerpoint/2010/main" xmlns="" val="3228622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457200" y="609600"/>
            <a:ext cx="6324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fontAlgn="base">
              <a:spcBef>
                <a:spcPct val="0"/>
              </a:spcBef>
              <a:spcAft>
                <a:spcPct val="0"/>
              </a:spcAft>
            </a:pPr>
            <a:r>
              <a:rPr lang="en-US" sz="3200" dirty="0" smtClean="0">
                <a:solidFill>
                  <a:srgbClr val="8CC63F"/>
                </a:solidFill>
              </a:rPr>
              <a:t>KEYS to Creativity and Innovation</a:t>
            </a:r>
            <a:endParaRPr lang="en-US" sz="3200" dirty="0" smtClean="0">
              <a:solidFill>
                <a:srgbClr val="8CC63F"/>
              </a:solidFill>
              <a:ea typeface="ＭＳ Ｐゴシック" pitchFamily="34" charset="-128"/>
            </a:endParaRPr>
          </a:p>
        </p:txBody>
      </p:sp>
      <p:pic>
        <p:nvPicPr>
          <p:cNvPr id="1433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600200"/>
            <a:ext cx="9140825" cy="5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0" name="Rectangle 3"/>
          <p:cNvSpPr txBox="1">
            <a:spLocks noChangeArrowheads="1"/>
          </p:cNvSpPr>
          <p:nvPr/>
        </p:nvSpPr>
        <p:spPr bwMode="auto">
          <a:xfrm>
            <a:off x="1219200" y="2209800"/>
            <a:ext cx="68580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eaLnBrk="1" fontAlgn="base" hangingPunct="1">
              <a:spcBef>
                <a:spcPct val="20000"/>
              </a:spcBef>
              <a:spcAft>
                <a:spcPct val="0"/>
              </a:spcAft>
            </a:pPr>
            <a:r>
              <a:rPr lang="en-US" sz="2800" smtClean="0">
                <a:solidFill>
                  <a:srgbClr val="0093C5"/>
                </a:solidFill>
                <a:ea typeface="ＭＳ Ｐゴシック" pitchFamily="34" charset="-128"/>
              </a:rPr>
              <a:t>“Most important factors…</a:t>
            </a:r>
          </a:p>
          <a:p>
            <a:pPr eaLnBrk="1" fontAlgn="base" hangingPunct="1">
              <a:spcBef>
                <a:spcPct val="20000"/>
              </a:spcBef>
              <a:spcAft>
                <a:spcPct val="0"/>
              </a:spcAft>
            </a:pPr>
            <a:r>
              <a:rPr lang="en-US" sz="1200" smtClean="0">
                <a:solidFill>
                  <a:srgbClr val="0093C5"/>
                </a:solidFill>
                <a:ea typeface="ＭＳ Ｐゴシック" pitchFamily="34" charset="-128"/>
              </a:rPr>
              <a:t> </a:t>
            </a:r>
          </a:p>
          <a:p>
            <a:pPr eaLnBrk="1" fontAlgn="base" hangingPunct="1">
              <a:spcBef>
                <a:spcPct val="20000"/>
              </a:spcBef>
              <a:spcAft>
                <a:spcPct val="0"/>
              </a:spcAft>
            </a:pPr>
            <a:r>
              <a:rPr lang="en-US" sz="2800" smtClean="0">
                <a:solidFill>
                  <a:srgbClr val="8CC63F"/>
                </a:solidFill>
                <a:ea typeface="ＭＳ Ｐゴシック" pitchFamily="34" charset="-128"/>
              </a:rPr>
              <a:t>	</a:t>
            </a:r>
            <a:r>
              <a:rPr lang="en-US" sz="2800" smtClean="0">
                <a:solidFill>
                  <a:srgbClr val="808080"/>
                </a:solidFill>
                <a:ea typeface="ＭＳ Ｐゴシック" pitchFamily="34" charset="-128"/>
              </a:rPr>
              <a:t>A)  Supporting</a:t>
            </a:r>
          </a:p>
          <a:p>
            <a:pPr eaLnBrk="1" fontAlgn="base" hangingPunct="1">
              <a:spcBef>
                <a:spcPct val="20000"/>
              </a:spcBef>
              <a:spcAft>
                <a:spcPct val="0"/>
              </a:spcAft>
            </a:pPr>
            <a:r>
              <a:rPr lang="en-US" sz="2800" smtClean="0">
                <a:solidFill>
                  <a:srgbClr val="808080"/>
                </a:solidFill>
                <a:ea typeface="ＭＳ Ｐゴシック" pitchFamily="34" charset="-128"/>
              </a:rPr>
              <a:t>	B)  Inhibiting</a:t>
            </a:r>
          </a:p>
          <a:p>
            <a:pPr eaLnBrk="1" fontAlgn="base" hangingPunct="1">
              <a:spcBef>
                <a:spcPct val="20000"/>
              </a:spcBef>
              <a:spcAft>
                <a:spcPct val="0"/>
              </a:spcAft>
            </a:pPr>
            <a:r>
              <a:rPr lang="en-US" sz="2800" smtClean="0">
                <a:solidFill>
                  <a:srgbClr val="808080"/>
                </a:solidFill>
                <a:ea typeface="ＭＳ Ｐゴシック" pitchFamily="34" charset="-128"/>
              </a:rPr>
              <a:t>	C)  To Improve</a:t>
            </a:r>
          </a:p>
          <a:p>
            <a:pPr eaLnBrk="1" fontAlgn="base" hangingPunct="1">
              <a:spcBef>
                <a:spcPct val="20000"/>
              </a:spcBef>
              <a:spcAft>
                <a:spcPct val="0"/>
              </a:spcAft>
            </a:pPr>
            <a:endParaRPr lang="en-US" sz="1200" smtClean="0">
              <a:solidFill>
                <a:srgbClr val="808080"/>
              </a:solidFill>
              <a:ea typeface="ＭＳ Ｐゴシック" pitchFamily="34" charset="-128"/>
            </a:endParaRPr>
          </a:p>
          <a:p>
            <a:pPr eaLnBrk="1" fontAlgn="base" hangingPunct="1">
              <a:spcBef>
                <a:spcPct val="20000"/>
              </a:spcBef>
              <a:spcAft>
                <a:spcPct val="0"/>
              </a:spcAft>
            </a:pPr>
            <a:r>
              <a:rPr lang="en-US" sz="2800" smtClean="0">
                <a:solidFill>
                  <a:srgbClr val="0093C5"/>
                </a:solidFill>
                <a:ea typeface="ＭＳ Ｐゴシック" pitchFamily="34" charset="-128"/>
              </a:rPr>
              <a:t>the climate for creativity and innovation.”</a:t>
            </a:r>
          </a:p>
        </p:txBody>
      </p:sp>
    </p:spTree>
    <p:extLst>
      <p:ext uri="{BB962C8B-B14F-4D97-AF65-F5344CB8AC3E}">
        <p14:creationId xmlns:p14="http://schemas.microsoft.com/office/powerpoint/2010/main" xmlns="" val="373281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85800" y="457200"/>
            <a:ext cx="6096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fontAlgn="base">
              <a:spcBef>
                <a:spcPct val="0"/>
              </a:spcBef>
              <a:spcAft>
                <a:spcPct val="0"/>
              </a:spcAft>
            </a:pPr>
            <a:r>
              <a:rPr lang="en-US" sz="2600" dirty="0" smtClean="0">
                <a:solidFill>
                  <a:srgbClr val="8CC63F"/>
                </a:solidFill>
                <a:ea typeface="ＭＳ Ｐゴシック" pitchFamily="34" charset="-128"/>
              </a:rPr>
              <a:t>Sample Graph</a:t>
            </a:r>
          </a:p>
        </p:txBody>
      </p:sp>
      <p:pic>
        <p:nvPicPr>
          <p:cNvPr id="1331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600200"/>
            <a:ext cx="9140825" cy="5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932" y="990600"/>
            <a:ext cx="8864659"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97859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685800" y="990600"/>
            <a:ext cx="76962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fontAlgn="base">
              <a:spcBef>
                <a:spcPct val="0"/>
              </a:spcBef>
              <a:spcAft>
                <a:spcPct val="0"/>
              </a:spcAft>
            </a:pPr>
            <a:r>
              <a:rPr lang="en-US" sz="2600" dirty="0" smtClean="0">
                <a:solidFill>
                  <a:srgbClr val="8CC63F"/>
                </a:solidFill>
                <a:ea typeface="ＭＳ Ｐゴシック" pitchFamily="34" charset="-128"/>
              </a:rPr>
              <a:t>KEYS Normative Group </a:t>
            </a:r>
          </a:p>
        </p:txBody>
      </p:sp>
      <p:pic>
        <p:nvPicPr>
          <p:cNvPr id="11267"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600200"/>
            <a:ext cx="9140825" cy="5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8" name="Rectangle 3"/>
          <p:cNvSpPr txBox="1">
            <a:spLocks noChangeArrowheads="1"/>
          </p:cNvSpPr>
          <p:nvPr/>
        </p:nvSpPr>
        <p:spPr bwMode="auto">
          <a:xfrm>
            <a:off x="381000" y="1905000"/>
            <a:ext cx="83058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Osaka" pitchFamily="1" charset="-128"/>
              </a:defRPr>
            </a:lvl1pPr>
            <a:lvl2pPr marL="742950" indent="-285750" eaLnBrk="0" hangingPunct="0">
              <a:defRPr>
                <a:solidFill>
                  <a:schemeClr val="tx1"/>
                </a:solidFill>
                <a:latin typeface="Arial" charset="0"/>
                <a:ea typeface="Osaka" pitchFamily="1" charset="-128"/>
              </a:defRPr>
            </a:lvl2pPr>
            <a:lvl3pPr marL="1143000" indent="-228600" eaLnBrk="0" hangingPunct="0">
              <a:defRPr>
                <a:solidFill>
                  <a:schemeClr val="tx1"/>
                </a:solidFill>
                <a:latin typeface="Arial" charset="0"/>
                <a:ea typeface="Osaka" pitchFamily="1" charset="-128"/>
              </a:defRPr>
            </a:lvl3pPr>
            <a:lvl4pPr marL="1600200" indent="-228600" eaLnBrk="0" hangingPunct="0">
              <a:defRPr>
                <a:solidFill>
                  <a:schemeClr val="tx1"/>
                </a:solidFill>
                <a:latin typeface="Arial" charset="0"/>
                <a:ea typeface="Osaka" pitchFamily="1" charset="-128"/>
              </a:defRPr>
            </a:lvl4pPr>
            <a:lvl5pPr marL="2057400" indent="-228600" eaLnBrk="0" hangingPunct="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eaLnBrk="1" fontAlgn="base" hangingPunct="1">
              <a:lnSpc>
                <a:spcPts val="3000"/>
              </a:lnSpc>
              <a:spcBef>
                <a:spcPct val="20000"/>
              </a:spcBef>
              <a:spcAft>
                <a:spcPct val="0"/>
              </a:spcAft>
              <a:buFont typeface="Arial" charset="0"/>
              <a:buChar char="•"/>
            </a:pPr>
            <a:r>
              <a:rPr lang="en-US" sz="1600" dirty="0" smtClean="0">
                <a:solidFill>
                  <a:srgbClr val="808080"/>
                </a:solidFill>
                <a:ea typeface="ＭＳ Ｐゴシック" pitchFamily="34" charset="-128"/>
              </a:rPr>
              <a:t>The </a:t>
            </a:r>
            <a:r>
              <a:rPr lang="en-US" sz="1600" dirty="0">
                <a:solidFill>
                  <a:srgbClr val="808080"/>
                </a:solidFill>
                <a:ea typeface="ＭＳ Ｐゴシック" pitchFamily="34" charset="-128"/>
              </a:rPr>
              <a:t>KEYS norm group consists of 186 </a:t>
            </a:r>
            <a:r>
              <a:rPr lang="en-US" sz="1600" dirty="0" smtClean="0">
                <a:solidFill>
                  <a:srgbClr val="808080"/>
                </a:solidFill>
                <a:ea typeface="ＭＳ Ｐゴシック" pitchFamily="34" charset="-128"/>
              </a:rPr>
              <a:t>groups made up of 22,000 </a:t>
            </a:r>
            <a:r>
              <a:rPr lang="en-US" sz="1600" dirty="0">
                <a:solidFill>
                  <a:srgbClr val="808080"/>
                </a:solidFill>
                <a:ea typeface="ＭＳ Ｐゴシック" pitchFamily="34" charset="-128"/>
              </a:rPr>
              <a:t>individuals </a:t>
            </a:r>
            <a:r>
              <a:rPr lang="en-US" sz="1600" dirty="0" smtClean="0">
                <a:solidFill>
                  <a:srgbClr val="808080"/>
                </a:solidFill>
                <a:ea typeface="ＭＳ Ｐゴシック" pitchFamily="34" charset="-128"/>
              </a:rPr>
              <a:t>with the </a:t>
            </a:r>
            <a:r>
              <a:rPr lang="en-US" sz="1600" dirty="0">
                <a:solidFill>
                  <a:srgbClr val="808080"/>
                </a:solidFill>
                <a:ea typeface="ＭＳ Ｐゴシック" pitchFamily="34" charset="-128"/>
              </a:rPr>
              <a:t>data </a:t>
            </a:r>
            <a:r>
              <a:rPr lang="en-US" sz="1600" dirty="0" smtClean="0">
                <a:solidFill>
                  <a:srgbClr val="808080"/>
                </a:solidFill>
                <a:ea typeface="ＭＳ Ｐゴシック" pitchFamily="34" charset="-128"/>
              </a:rPr>
              <a:t>representing a </a:t>
            </a:r>
            <a:r>
              <a:rPr lang="en-US" sz="1600" dirty="0">
                <a:solidFill>
                  <a:srgbClr val="808080"/>
                </a:solidFill>
                <a:ea typeface="ＭＳ Ｐゴシック" pitchFamily="34" charset="-128"/>
              </a:rPr>
              <a:t>variety of </a:t>
            </a:r>
            <a:r>
              <a:rPr lang="en-US" sz="1600" b="1" dirty="0">
                <a:solidFill>
                  <a:srgbClr val="808080"/>
                </a:solidFill>
                <a:ea typeface="ＭＳ Ｐゴシック" pitchFamily="34" charset="-128"/>
              </a:rPr>
              <a:t>functions</a:t>
            </a:r>
            <a:r>
              <a:rPr lang="en-US" sz="1600" dirty="0">
                <a:solidFill>
                  <a:srgbClr val="808080"/>
                </a:solidFill>
                <a:ea typeface="ＭＳ Ｐゴシック" pitchFamily="34" charset="-128"/>
              </a:rPr>
              <a:t> and </a:t>
            </a:r>
            <a:r>
              <a:rPr lang="en-US" sz="1600" b="1" dirty="0">
                <a:solidFill>
                  <a:srgbClr val="808080"/>
                </a:solidFill>
                <a:ea typeface="ＭＳ Ｐゴシック" pitchFamily="34" charset="-128"/>
              </a:rPr>
              <a:t>departments</a:t>
            </a:r>
            <a:r>
              <a:rPr lang="en-US" sz="1600" dirty="0">
                <a:solidFill>
                  <a:srgbClr val="808080"/>
                </a:solidFill>
                <a:ea typeface="ＭＳ Ｐゴシック" pitchFamily="34" charset="-128"/>
              </a:rPr>
              <a:t> in hundreds of different </a:t>
            </a:r>
            <a:r>
              <a:rPr lang="en-US" sz="1600" b="1" dirty="0">
                <a:solidFill>
                  <a:srgbClr val="808080"/>
                </a:solidFill>
                <a:ea typeface="ＭＳ Ｐゴシック" pitchFamily="34" charset="-128"/>
              </a:rPr>
              <a:t>organizations</a:t>
            </a:r>
            <a:r>
              <a:rPr lang="en-US" sz="1600" dirty="0">
                <a:solidFill>
                  <a:srgbClr val="808080"/>
                </a:solidFill>
                <a:ea typeface="ＭＳ Ｐゴシック" pitchFamily="34" charset="-128"/>
              </a:rPr>
              <a:t>. </a:t>
            </a:r>
          </a:p>
          <a:p>
            <a:pPr eaLnBrk="1" fontAlgn="base" hangingPunct="1">
              <a:lnSpc>
                <a:spcPts val="3000"/>
              </a:lnSpc>
              <a:spcBef>
                <a:spcPct val="20000"/>
              </a:spcBef>
              <a:spcAft>
                <a:spcPct val="0"/>
              </a:spcAft>
              <a:buFont typeface="Arial" charset="0"/>
              <a:buChar char="•"/>
            </a:pPr>
            <a:r>
              <a:rPr lang="en-US" sz="1600" dirty="0">
                <a:solidFill>
                  <a:srgbClr val="808080"/>
                </a:solidFill>
                <a:ea typeface="ＭＳ Ｐゴシック" pitchFamily="34" charset="-128"/>
              </a:rPr>
              <a:t>These organizations represent </a:t>
            </a:r>
            <a:r>
              <a:rPr lang="en-US" sz="1600" dirty="0" smtClean="0">
                <a:solidFill>
                  <a:srgbClr val="808080"/>
                </a:solidFill>
                <a:ea typeface="ＭＳ Ｐゴシック" pitchFamily="34" charset="-128"/>
              </a:rPr>
              <a:t>many </a:t>
            </a:r>
            <a:r>
              <a:rPr lang="en-US" sz="1600" b="1" dirty="0" smtClean="0">
                <a:solidFill>
                  <a:srgbClr val="808080"/>
                </a:solidFill>
                <a:ea typeface="ＭＳ Ｐゴシック" pitchFamily="34" charset="-128"/>
              </a:rPr>
              <a:t>industries</a:t>
            </a:r>
            <a:r>
              <a:rPr lang="en-US" sz="1600" dirty="0" smtClean="0">
                <a:solidFill>
                  <a:srgbClr val="808080"/>
                </a:solidFill>
                <a:ea typeface="ＭＳ Ｐゴシック" pitchFamily="34" charset="-128"/>
              </a:rPr>
              <a:t> </a:t>
            </a:r>
            <a:r>
              <a:rPr lang="en-US" sz="1600" dirty="0">
                <a:solidFill>
                  <a:srgbClr val="808080"/>
                </a:solidFill>
                <a:ea typeface="ＭＳ Ｐゴシック" pitchFamily="34" charset="-128"/>
              </a:rPr>
              <a:t>including:  automotive, high tech, </a:t>
            </a:r>
            <a:r>
              <a:rPr lang="en-US" sz="1600" b="1" dirty="0">
                <a:solidFill>
                  <a:srgbClr val="808080"/>
                </a:solidFill>
                <a:ea typeface="ＭＳ Ｐゴシック" pitchFamily="34" charset="-128"/>
              </a:rPr>
              <a:t>government</a:t>
            </a:r>
            <a:r>
              <a:rPr lang="en-US" sz="1600" dirty="0">
                <a:solidFill>
                  <a:srgbClr val="808080"/>
                </a:solidFill>
                <a:ea typeface="ＭＳ Ｐゴシック" pitchFamily="34" charset="-128"/>
              </a:rPr>
              <a:t>, biotechnology, electronics, chemicals, pharmaceuticals, health care products, and consumer products.  Various functions include:  traditional research and development, engineering, marketing, sales, manufacturing, and administration</a:t>
            </a:r>
            <a:r>
              <a:rPr lang="en-US" sz="1600" dirty="0" smtClean="0">
                <a:solidFill>
                  <a:srgbClr val="808080"/>
                </a:solidFill>
                <a:ea typeface="ＭＳ Ｐゴシック" pitchFamily="34" charset="-128"/>
              </a:rPr>
              <a:t>.</a:t>
            </a:r>
            <a:endParaRPr lang="en-US" sz="1600" dirty="0">
              <a:solidFill>
                <a:srgbClr val="808080"/>
              </a:solidFill>
              <a:ea typeface="ＭＳ Ｐゴシック" pitchFamily="34" charset="-128"/>
            </a:endParaRPr>
          </a:p>
          <a:p>
            <a:pPr eaLnBrk="1" fontAlgn="base" hangingPunct="1">
              <a:lnSpc>
                <a:spcPts val="3000"/>
              </a:lnSpc>
              <a:spcBef>
                <a:spcPct val="20000"/>
              </a:spcBef>
              <a:spcAft>
                <a:spcPct val="0"/>
              </a:spcAft>
              <a:buFont typeface="Arial" charset="0"/>
              <a:buChar char="•"/>
            </a:pPr>
            <a:r>
              <a:rPr lang="en-US" sz="1600" dirty="0">
                <a:solidFill>
                  <a:srgbClr val="808080"/>
                </a:solidFill>
                <a:ea typeface="ＭＳ Ｐゴシック" pitchFamily="34" charset="-128"/>
              </a:rPr>
              <a:t>Scoring is standardized for ease in making comparison; 10 points represents 1 Standard Deviation.  68% of the scores in the normative group fall within the shaded blue area; 16% in the Very High and 16% in the Very Low (white).</a:t>
            </a:r>
          </a:p>
          <a:p>
            <a:pPr eaLnBrk="1" fontAlgn="base" hangingPunct="1">
              <a:lnSpc>
                <a:spcPts val="3000"/>
              </a:lnSpc>
              <a:spcBef>
                <a:spcPct val="20000"/>
              </a:spcBef>
              <a:spcAft>
                <a:spcPct val="0"/>
              </a:spcAft>
              <a:buFont typeface="Arial" charset="0"/>
              <a:buChar char="•"/>
            </a:pPr>
            <a:endParaRPr lang="en-US" sz="1600" dirty="0" smtClean="0">
              <a:solidFill>
                <a:srgbClr val="808080"/>
              </a:solidFill>
              <a:ea typeface="ＭＳ Ｐゴシック" pitchFamily="34" charset="-128"/>
            </a:endParaRPr>
          </a:p>
        </p:txBody>
      </p:sp>
    </p:spTree>
    <p:extLst>
      <p:ext uri="{BB962C8B-B14F-4D97-AF65-F5344CB8AC3E}">
        <p14:creationId xmlns:p14="http://schemas.microsoft.com/office/powerpoint/2010/main" xmlns="" val="2348585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20D54FF6782249880D8C4859D47AE1" ma:contentTypeVersion="0" ma:contentTypeDescription="Create a new document." ma:contentTypeScope="" ma:versionID="19aa39f221ca45d8e06c131ff44c5c6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8B7C0D7-EC48-4151-A96B-D7335D716A7C}">
  <ds:schemaRefs>
    <ds:schemaRef ds:uri="http://schemas.microsoft.com/sharepoint/v3/contenttype/forms"/>
  </ds:schemaRefs>
</ds:datastoreItem>
</file>

<file path=customXml/itemProps2.xml><?xml version="1.0" encoding="utf-8"?>
<ds:datastoreItem xmlns:ds="http://schemas.openxmlformats.org/officeDocument/2006/customXml" ds:itemID="{EA39F835-DB33-4C8D-A98A-FAAD2BE2A3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00E2839-260E-446B-909F-F81064BB0338}">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Flow</Template>
  <TotalTime>2709</TotalTime>
  <Words>2299</Words>
  <Application>Microsoft Office PowerPoint</Application>
  <PresentationFormat>On-screen Show (4:3)</PresentationFormat>
  <Paragraphs>263</Paragraphs>
  <Slides>44</Slides>
  <Notes>14</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Office Theme</vt:lpstr>
      <vt:lpstr>1_Office Theme</vt:lpstr>
      <vt:lpstr>Blank Presentation</vt:lpstr>
      <vt:lpstr>Slide 1</vt:lpstr>
      <vt:lpstr>LaRC Mission Strategy</vt:lpstr>
      <vt:lpstr>Slide 3</vt:lpstr>
      <vt:lpstr>KEYS to Creativity and Innovation… </vt:lpstr>
      <vt:lpstr>KEYS to Creativity and Innovation… </vt:lpstr>
      <vt:lpstr>Slide 6</vt:lpstr>
      <vt:lpstr>Slide 7</vt:lpstr>
      <vt:lpstr>Slide 8</vt:lpstr>
      <vt:lpstr>Slide 9</vt:lpstr>
      <vt:lpstr>This graph compares dimension ratings (as standard scores) to a specific normative group  (detail provided in the heading).  The mid-range line marks the average of the CCL normative group (a mean of 50 and a standard deviation of 10). In this graph, ratings range from 20 to 80. Because the ratings are close to normally distributed, less than 1%  of ratings fall outside the 20-80 range and two-thirds of all groups will fall between 40 and 60. </vt:lpstr>
      <vt:lpstr>Slide 11</vt:lpstr>
      <vt:lpstr>Key Findings?</vt:lpstr>
      <vt:lpstr>Slide 13</vt:lpstr>
      <vt:lpstr>Key Findings (Overall) </vt:lpstr>
      <vt:lpstr>Slide 15</vt:lpstr>
      <vt:lpstr>Slide 16</vt:lpstr>
      <vt:lpstr>Slide 17</vt:lpstr>
      <vt:lpstr>Slide 18</vt:lpstr>
      <vt:lpstr>Slide 19</vt:lpstr>
      <vt:lpstr>Slide 20</vt:lpstr>
      <vt:lpstr>Slide 21</vt:lpstr>
      <vt:lpstr>Slide 22</vt:lpstr>
      <vt:lpstr>Slide 23</vt:lpstr>
      <vt:lpstr>Key Findings (Director Level)</vt:lpstr>
      <vt:lpstr>Slide 25</vt:lpstr>
      <vt:lpstr>Slide 26</vt:lpstr>
      <vt:lpstr>Slide 27</vt:lpstr>
      <vt:lpstr>Key Findings (Contractors – Civil Servants)</vt:lpstr>
      <vt:lpstr>Key Findings (Contractors – Civil Servants)</vt:lpstr>
      <vt:lpstr>Slide 30</vt:lpstr>
      <vt:lpstr>Slide 31</vt:lpstr>
      <vt:lpstr>Slide 32</vt:lpstr>
      <vt:lpstr>Slide 33</vt:lpstr>
      <vt:lpstr>Key Findings (Perm – Term Employees)</vt:lpstr>
      <vt:lpstr>Slide 35</vt:lpstr>
      <vt:lpstr>Slide 36</vt:lpstr>
      <vt:lpstr>Slide 37</vt:lpstr>
      <vt:lpstr>Key Findings (Level)</vt:lpstr>
      <vt:lpstr>Slide 39</vt:lpstr>
      <vt:lpstr>Slide 40</vt:lpstr>
      <vt:lpstr>What Drives Innovation?</vt:lpstr>
      <vt:lpstr>DAC</vt:lpstr>
      <vt:lpstr>Slide 43</vt:lpstr>
      <vt:lpstr>Implications - Reflection</vt:lpstr>
    </vt:vector>
  </TitlesOfParts>
  <Company>CCL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BARTSD</dc:creator>
  <cp:lastModifiedBy>David Peterson</cp:lastModifiedBy>
  <cp:revision>210</cp:revision>
  <cp:lastPrinted>2011-09-09T14:54:29Z</cp:lastPrinted>
  <dcterms:created xsi:type="dcterms:W3CDTF">2010-03-29T12:56:15Z</dcterms:created>
  <dcterms:modified xsi:type="dcterms:W3CDTF">2011-11-02T14:44:41Z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ID">
    <vt:lpwstr>1706375394e344efb25e75484ddcf453</vt:lpwstr>
  </property>
</Properties>
</file>