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9" r:id="rId1"/>
  </p:sldMasterIdLst>
  <p:notesMasterIdLst>
    <p:notesMasterId r:id="rId22"/>
  </p:notesMasterIdLst>
  <p:handoutMasterIdLst>
    <p:handoutMasterId r:id="rId23"/>
  </p:handoutMasterIdLst>
  <p:sldIdLst>
    <p:sldId id="451" r:id="rId2"/>
    <p:sldId id="456" r:id="rId3"/>
    <p:sldId id="404" r:id="rId4"/>
    <p:sldId id="455" r:id="rId5"/>
    <p:sldId id="409" r:id="rId6"/>
    <p:sldId id="410" r:id="rId7"/>
    <p:sldId id="460" r:id="rId8"/>
    <p:sldId id="411" r:id="rId9"/>
    <p:sldId id="407" r:id="rId10"/>
    <p:sldId id="463" r:id="rId11"/>
    <p:sldId id="486" r:id="rId12"/>
    <p:sldId id="487" r:id="rId13"/>
    <p:sldId id="488" r:id="rId14"/>
    <p:sldId id="415" r:id="rId15"/>
    <p:sldId id="485" r:id="rId16"/>
    <p:sldId id="478" r:id="rId17"/>
    <p:sldId id="424" r:id="rId18"/>
    <p:sldId id="425" r:id="rId19"/>
    <p:sldId id="427" r:id="rId20"/>
    <p:sldId id="426" r:id="rId21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san J. Lemon" initials="s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9"/>
    <a:srgbClr val="8BF070"/>
    <a:srgbClr val="FFFF71"/>
    <a:srgbClr val="EDADEA"/>
    <a:srgbClr val="79DCFF"/>
    <a:srgbClr val="EEB500"/>
    <a:srgbClr val="20394E"/>
    <a:srgbClr val="DD804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 autoAdjust="0"/>
    <p:restoredTop sz="94708" autoAdjust="0"/>
  </p:normalViewPr>
  <p:slideViewPr>
    <p:cSldViewPr snapToGrid="0" snapToObjects="1">
      <p:cViewPr>
        <p:scale>
          <a:sx n="110" d="100"/>
          <a:sy n="110" d="100"/>
        </p:scale>
        <p:origin x="-16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82"/>
    </p:cViewPr>
  </p:sorterViewPr>
  <p:notesViewPr>
    <p:cSldViewPr snapToGrid="0" snapToObjects="1">
      <p:cViewPr>
        <p:scale>
          <a:sx n="140" d="100"/>
          <a:sy n="140" d="100"/>
        </p:scale>
        <p:origin x="-72" y="210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22E2E-CD4E-45AF-800B-866D2B8803C5}" type="datetimeFigureOut">
              <a:rPr lang="en-US" smtClean="0"/>
              <a:pPr/>
              <a:t>10/20/2011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8A901-71E4-4E2B-8A8D-30497F923E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FCD7AB-DCC2-4A2A-80BE-2901F6A5205D}" type="datetimeFigureOut">
              <a:rPr lang="en-US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8"/>
            <a:ext cx="5504204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2793F-A83C-4913-8AB2-104985AB1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2793F-A83C-4913-8AB2-104985AB1E2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0292" y="4416428"/>
            <a:ext cx="6719964" cy="4183063"/>
          </a:xfrm>
        </p:spPr>
        <p:txBody>
          <a:bodyPr>
            <a:normAutofit fontScale="92500" lnSpcReduction="20000"/>
          </a:bodyPr>
          <a:lstStyle/>
          <a:p>
            <a:pPr marL="119063" indent="-1190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NASA established the IT Infrastructure Integration Program (I</a:t>
            </a:r>
            <a:r>
              <a:rPr lang="en-US" sz="1800" baseline="30000" dirty="0" smtClean="0"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P) to transform the Agency IT infrastructure to improve integration, security, and efficiency</a:t>
            </a:r>
          </a:p>
          <a:p>
            <a:pPr marL="119063" indent="-11906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ja-JP" sz="1800" dirty="0" smtClean="0">
                <a:latin typeface="Arial" pitchFamily="34" charset="0"/>
                <a:ea typeface="ＭＳ Ｐゴシック" pitchFamily="34" charset="-128"/>
              </a:rPr>
              <a:t>New Agency contracts for IT services:</a:t>
            </a:r>
          </a:p>
          <a:p>
            <a:pPr marL="681038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End User Services: ACES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(Agency Consolidated End-user Services)</a:t>
            </a:r>
          </a:p>
          <a:p>
            <a:pPr marL="681038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Communication Services: NICS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(NASA Integrated Communications)</a:t>
            </a:r>
          </a:p>
          <a:p>
            <a:pPr marL="681038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Enterprise Apps: EAST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(Enterprise Applications Service Technologies)</a:t>
            </a:r>
          </a:p>
          <a:p>
            <a:pPr marL="681038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Web Services: WEST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(Web Enterprise Services and Technology)</a:t>
            </a:r>
          </a:p>
          <a:p>
            <a:pPr marL="288925" lvl="1" indent="-2317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Will use NASA Shared Service Center (NSSC) to provide the I3P 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Enterprise Service Desk (ESD)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for a single point of contact between end users and for I</a:t>
            </a:r>
            <a:r>
              <a:rPr lang="en-US" sz="1800" baseline="30000" dirty="0" smtClean="0"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P contractors </a:t>
            </a:r>
          </a:p>
          <a:p>
            <a:pPr marL="688975" lvl="4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Trouble ticket reporting and tracking </a:t>
            </a:r>
          </a:p>
          <a:p>
            <a:pPr marL="688975" lvl="4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Service request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2793F-A83C-4913-8AB2-104985AB1E2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2793F-A83C-4913-8AB2-104985AB1E2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2793F-A83C-4913-8AB2-104985AB1E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2793F-A83C-4913-8AB2-104985AB1E2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rgbClr val="20394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6" descr="ocio_logo_new.png"/>
          <p:cNvPicPr>
            <a:picLocks noChangeAspect="1"/>
          </p:cNvPicPr>
          <p:nvPr userDrawn="1"/>
        </p:nvPicPr>
        <p:blipFill>
          <a:blip r:embed="rId3"/>
          <a:srcRect b="8000"/>
          <a:stretch>
            <a:fillRect/>
          </a:stretch>
        </p:blipFill>
        <p:spPr>
          <a:xfrm>
            <a:off x="2362200" y="2014538"/>
            <a:ext cx="2786063" cy="113665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 userDrawn="1"/>
        </p:nvSpPr>
        <p:spPr>
          <a:xfrm>
            <a:off x="1400175" y="3181350"/>
            <a:ext cx="716756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spc="3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Office of the Chief Information Officer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344738" y="3611563"/>
            <a:ext cx="6172200" cy="231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Information Management - Media Solutions - IT Infrastructure - STI Program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61976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21000">
                <a:srgbClr val="FFFFFF"/>
              </a:gs>
              <a:gs pos="100000">
                <a:schemeClr val="accent1"/>
              </a:gs>
              <a:gs pos="79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164263"/>
            <a:ext cx="9151938" cy="517525"/>
          </a:xfrm>
          <a:prstGeom prst="rect">
            <a:avLst/>
          </a:prstGeom>
          <a:solidFill>
            <a:srgbClr val="20394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5" descr="ocio_logo_new.png"/>
          <p:cNvPicPr>
            <a:picLocks noChangeAspect="1"/>
          </p:cNvPicPr>
          <p:nvPr userDrawn="1"/>
        </p:nvPicPr>
        <p:blipFill>
          <a:blip r:embed="rId2"/>
          <a:srcRect b="12000"/>
          <a:stretch>
            <a:fillRect/>
          </a:stretch>
        </p:blipFill>
        <p:spPr>
          <a:xfrm>
            <a:off x="556682" y="6197404"/>
            <a:ext cx="1151467" cy="449243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  <a:reflection stA="16000" endPos="75000" dist="25400" dir="5400000" sy="-100000" algn="bl" rotWithShape="0"/>
          </a:effectLst>
        </p:spPr>
      </p:pic>
      <p:sp>
        <p:nvSpPr>
          <p:cNvPr id="7" name="Rectangle 6"/>
          <p:cNvSpPr/>
          <p:nvPr userDrawn="1"/>
        </p:nvSpPr>
        <p:spPr>
          <a:xfrm>
            <a:off x="1814513" y="6400800"/>
            <a:ext cx="6288087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cs typeface="+mn-cs"/>
              </a:rPr>
              <a:t>Information Management - Media Solutions - IT Infrastructure - STI Program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58800" y="6721475"/>
            <a:ext cx="8594725" cy="136525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520700" cy="136525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3930"/>
            <a:ext cx="8153400" cy="990600"/>
          </a:xfrm>
        </p:spPr>
        <p:txBody>
          <a:bodyPr anchor="t">
            <a:normAutofit/>
          </a:bodyPr>
          <a:lstStyle>
            <a:lvl1pPr>
              <a:defRPr sz="34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25880"/>
            <a:ext cx="815340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229600" y="6369050"/>
            <a:ext cx="533400" cy="244475"/>
          </a:xfrm>
        </p:spPr>
        <p:txBody>
          <a:bodyPr>
            <a:noAutofit/>
          </a:bodyPr>
          <a:lstStyle>
            <a:lvl1pPr algn="r"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FDEC5DE9-4B4F-409B-AD82-6B39C0985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1040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1D8E-5502-4309-9853-5CB13D921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4814-DD0B-48FE-8584-79C660B48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D958-F170-4ED8-A711-857CCED85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8F9F0C-6FD8-46B8-9B56-4CA30B30A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mes.s.wolkowich@hp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io.larc.nasa.gov/i3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47595" y="4021494"/>
            <a:ext cx="6705601" cy="1567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4000" dirty="0" smtClean="0"/>
              <a:t>Langley I3P Transition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(I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P = </a:t>
            </a:r>
            <a:r>
              <a:rPr lang="en-US" sz="1800" u="sng" dirty="0" smtClean="0"/>
              <a:t>I</a:t>
            </a:r>
            <a:r>
              <a:rPr lang="en-US" sz="1800" dirty="0" smtClean="0"/>
              <a:t>T </a:t>
            </a:r>
            <a:r>
              <a:rPr lang="en-US" sz="1800" u="sng" dirty="0" smtClean="0"/>
              <a:t>I</a:t>
            </a:r>
            <a:r>
              <a:rPr lang="en-US" sz="1800" dirty="0" smtClean="0"/>
              <a:t>nfrastructure </a:t>
            </a:r>
            <a:r>
              <a:rPr lang="en-US" sz="1800" u="sng" dirty="0" smtClean="0"/>
              <a:t>I</a:t>
            </a:r>
            <a:r>
              <a:rPr lang="en-US" sz="1800" dirty="0" smtClean="0"/>
              <a:t>ntegration </a:t>
            </a:r>
            <a:r>
              <a:rPr lang="en-US" sz="1800" u="sng" dirty="0" smtClean="0"/>
              <a:t>P</a:t>
            </a:r>
            <a:r>
              <a:rPr lang="en-US" sz="1800" dirty="0" smtClean="0"/>
              <a:t>rogram)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Sue Lemon</a:t>
            </a:r>
          </a:p>
          <a:p>
            <a:pPr algn="ctr"/>
            <a:r>
              <a:rPr lang="en-US" dirty="0" smtClean="0"/>
              <a:t>October 20,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69050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999" y="335280"/>
            <a:ext cx="8153400" cy="816626"/>
          </a:xfrm>
        </p:spPr>
        <p:txBody>
          <a:bodyPr/>
          <a:lstStyle/>
          <a:p>
            <a:r>
              <a:rPr lang="en-US" dirty="0" smtClean="0"/>
              <a:t>Overview of Transition to 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999" y="1259457"/>
            <a:ext cx="8689848" cy="4623758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HP had initially planned to replace all ODIN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seats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with new ACES hardware during the 6-month Phase-In period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We had  been working with organization POCs to submit seat orders for the new ACES seats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HP has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proposed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revised transition approach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is currently under consideration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Computer Seats</a:t>
            </a:r>
          </a:p>
          <a:p>
            <a:pPr lvl="2"/>
            <a:r>
              <a:rPr lang="en-US" sz="1700" dirty="0" smtClean="0">
                <a:latin typeface="Arial" pitchFamily="34" charset="0"/>
                <a:cs typeface="Arial" pitchFamily="34" charset="0"/>
              </a:rPr>
              <a:t>Initial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focus on refreshing systems that are 3 years old or older</a:t>
            </a:r>
          </a:p>
          <a:p>
            <a:pPr lvl="2"/>
            <a:r>
              <a:rPr lang="en-US" sz="1700" dirty="0" smtClean="0">
                <a:latin typeface="Arial" pitchFamily="34" charset="0"/>
                <a:cs typeface="Arial" pitchFamily="34" charset="0"/>
              </a:rPr>
              <a:t>Other systems refreshed as they becomes 3 years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old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iPad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Cell/Smart Phones –replaced when ~18 months old; earlier if carrier or model change is required </a:t>
            </a:r>
          </a:p>
          <a:p>
            <a:pPr lvl="2"/>
            <a:r>
              <a:rPr lang="en-US" sz="18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rinter/MFDs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will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replaced in February/March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timeframe</a:t>
            </a:r>
          </a:p>
          <a:p>
            <a:pPr lvl="1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5280"/>
            <a:ext cx="8153400" cy="990600"/>
          </a:xfrm>
        </p:spPr>
        <p:txBody>
          <a:bodyPr/>
          <a:lstStyle/>
          <a:p>
            <a:r>
              <a:rPr lang="en-US" dirty="0" smtClean="0"/>
              <a:t>ACES Development Test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4902" y="1199072"/>
            <a:ext cx="8385048" cy="4800600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lab is available for end-users and System Administrators to evaluate and test unique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software and/or configurations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Building 1268, Room 2048</a:t>
            </a:r>
          </a:p>
          <a:p>
            <a:pPr lvl="1">
              <a:buFont typeface="Wingdings" pitchFamily="2" charset="2"/>
              <a:buChar char="q"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8:30am – 4:00pm, Monday thru Friday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Reserve time in the lab by message to </a:t>
            </a:r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>james.s.wolkowich@hp.com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 757-864-6059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After testing, please fill out the testing response form provided and leave it in the lab.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Lab test systems will include the ACES Gold Build standard load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313899"/>
            <a:ext cx="8153400" cy="643633"/>
          </a:xfrm>
        </p:spPr>
        <p:txBody>
          <a:bodyPr/>
          <a:lstStyle/>
          <a:p>
            <a:r>
              <a:rPr lang="en-US" dirty="0" smtClean="0"/>
              <a:t>Contractor </a:t>
            </a:r>
            <a:r>
              <a:rPr lang="en-US" dirty="0" smtClean="0"/>
              <a:t>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1648" y="1078302"/>
            <a:ext cx="8653560" cy="48006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Historically, contracts required Contractor to provide and manage desktop computers for its employees.</a:t>
            </a: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A few Contractors had their own Delivery Orders with LM/ODIN to obtain ODIN seats and pay for them directly to LM.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2007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Agency directive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managed seats/services be provided 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civil servants and for on-site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Contractors as Government-Furnished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Services (GFS)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LaRC’s approach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Initially focused on transition of civil servants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Since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early 2010, all new LaRC contracts have included the provision of ODIN/ACES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seats as GFS</a:t>
            </a:r>
          </a:p>
          <a:p>
            <a:pPr lvl="2"/>
            <a:r>
              <a:rPr lang="en-US" sz="2100" dirty="0" smtClean="0">
                <a:latin typeface="Arial" pitchFamily="34" charset="0"/>
                <a:cs typeface="Arial" pitchFamily="34" charset="0"/>
              </a:rPr>
              <a:t>No current plans to modify existing contracts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 new contracts will//////////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70" y="143930"/>
            <a:ext cx="8153400" cy="990600"/>
          </a:xfrm>
        </p:spPr>
        <p:txBody>
          <a:bodyPr/>
          <a:lstStyle/>
          <a:p>
            <a:r>
              <a:rPr lang="en-US" dirty="0" smtClean="0"/>
              <a:t>ACES Transition for Contractors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845389"/>
            <a:ext cx="8817634" cy="5168948"/>
          </a:xfrm>
        </p:spPr>
        <p:txBody>
          <a:bodyPr/>
          <a:lstStyle/>
          <a:p>
            <a:r>
              <a:rPr lang="en-US" sz="2400" dirty="0" smtClean="0"/>
              <a:t>TEAMS II and new Security Services contracts to start on January 1, 2012</a:t>
            </a:r>
          </a:p>
          <a:p>
            <a:pPr lvl="1"/>
            <a:r>
              <a:rPr lang="en-US" sz="2200" dirty="0" smtClean="0"/>
              <a:t>Once awarded, OCIO will coordinate with COTR, Contractor, and customers to</a:t>
            </a:r>
          </a:p>
          <a:p>
            <a:pPr lvl="2"/>
            <a:r>
              <a:rPr lang="en-US" sz="2000" dirty="0" smtClean="0"/>
              <a:t>Transfer current Contractor-funded (TEAMS/ATK) ODIN seats to appropriate government org</a:t>
            </a:r>
          </a:p>
          <a:p>
            <a:pPr lvl="2"/>
            <a:r>
              <a:rPr lang="en-US" sz="2000" dirty="0" smtClean="0"/>
              <a:t>Order government-funded temporary ODIN seats or new ACES seats for other on-site Contractor employees</a:t>
            </a:r>
          </a:p>
          <a:p>
            <a:r>
              <a:rPr lang="en-US" sz="2400" dirty="0" smtClean="0"/>
              <a:t>LAMPS and new Logistics contract to start on March 1, 2012</a:t>
            </a:r>
          </a:p>
          <a:p>
            <a:pPr lvl="1"/>
            <a:r>
              <a:rPr lang="en-US" sz="2200" dirty="0" smtClean="0"/>
              <a:t>Once contracts are awarded, OCIO will work with COTRs, Contractors, and customers to order appropriate ACES seats</a:t>
            </a:r>
          </a:p>
          <a:p>
            <a:r>
              <a:rPr lang="en-US" sz="2400" dirty="0" smtClean="0"/>
              <a:t>As other new contracts are awarded, OCIO will coordinate with COTRs, Contractors and customers to order appropriate ACES seats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391400" cy="1023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ea typeface="+mj-ea"/>
              </a:rPr>
              <a:t>LaRC Points of Contact</a:t>
            </a:r>
            <a:endParaRPr lang="en-US" sz="3200" dirty="0">
              <a:latin typeface="Arial" pitchFamily="34" charset="0"/>
              <a:ea typeface="+mj-ea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035170"/>
            <a:ext cx="8382000" cy="522012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Key Personnel for I</a:t>
            </a:r>
            <a:r>
              <a:rPr lang="en-US" sz="2400" b="1" baseline="30000" dirty="0" smtClean="0"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P at LaRC</a:t>
            </a:r>
          </a:p>
          <a:p>
            <a:endParaRPr lang="en-US" sz="600" dirty="0" smtClean="0">
              <a:latin typeface="Arial" pitchFamily="34" charset="0"/>
              <a:ea typeface="ＭＳ Ｐゴシック" pitchFamily="34" charset="-128"/>
            </a:endParaRPr>
          </a:p>
          <a:p>
            <a:pPr lvl="1">
              <a:buFont typeface="Calibri" pitchFamily="34" charset="0"/>
              <a:buChar char="‒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Sue Lemon (OCIO) – Center Integration Lead for I3P (CIL)</a:t>
            </a:r>
          </a:p>
          <a:p>
            <a:pPr lvl="1">
              <a:buFont typeface="Calibri" pitchFamily="34" charset="0"/>
              <a:buChar char="‒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Brian McCormick (ITIB/OCIO) – End User Services (ACES)</a:t>
            </a:r>
          </a:p>
          <a:p>
            <a:pPr lvl="1">
              <a:buFont typeface="Calibri" pitchFamily="34" charset="0"/>
              <a:buChar char="‒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Tony Arviola (ITIB/OCIO) – Communications (NICS)</a:t>
            </a:r>
          </a:p>
          <a:p>
            <a:pPr lvl="1">
              <a:buFont typeface="Calibri" pitchFamily="34" charset="0"/>
              <a:buChar char="‒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Kay Costulis (IMB/OCIO) – Web Services (WEST)</a:t>
            </a:r>
          </a:p>
          <a:p>
            <a:pPr lvl="1">
              <a:buFont typeface="Calibri" pitchFamily="34" charset="0"/>
              <a:buChar char="‒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Gene Griffith (OCFO) – Enterprise Application Services (EAST)</a:t>
            </a:r>
          </a:p>
          <a:p>
            <a:pPr lvl="1">
              <a:buFont typeface="Calibri" pitchFamily="34" charset="0"/>
              <a:buChar char="‒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Lori Jones (IMB/OCIO) – Enterprise Service Desk (ESD)</a:t>
            </a:r>
          </a:p>
          <a:p>
            <a:pPr lvl="1">
              <a:buFont typeface="Calibri" pitchFamily="34" charset="0"/>
              <a:buChar char="‒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Rolla Brown (OCIO/OCFO) – I3P Business Manager</a:t>
            </a:r>
          </a:p>
          <a:p>
            <a:pPr lvl="1">
              <a:buNone/>
            </a:pPr>
            <a:endParaRPr lang="en-US" sz="800" dirty="0" smtClean="0">
              <a:latin typeface="Arial" pitchFamily="34" charset="0"/>
              <a:ea typeface="ＭＳ Ｐゴシック" pitchFamily="34" charset="-128"/>
            </a:endParaRPr>
          </a:p>
          <a:p>
            <a:pPr marL="0" lvl="1" indent="23813">
              <a:buNone/>
            </a:pPr>
            <a:endParaRPr lang="en-US" sz="200" b="1" dirty="0" smtClean="0">
              <a:latin typeface="Arial" pitchFamily="34" charset="0"/>
              <a:ea typeface="ＭＳ Ｐゴシック" pitchFamily="34" charset="-128"/>
            </a:endParaRPr>
          </a:p>
          <a:p>
            <a:pPr marL="0" lvl="1" indent="23813">
              <a:buNone/>
            </a:pPr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ACES@LaRC</a:t>
            </a:r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 Website: 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ＭＳ Ｐゴシック" pitchFamily="34" charset="-128"/>
                <a:hlinkClick r:id="rId3"/>
              </a:rPr>
              <a:t>https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ea typeface="ＭＳ Ｐゴシック" pitchFamily="34" charset="-128"/>
                <a:hlinkClick r:id="rId3"/>
              </a:rPr>
              <a:t>://ocio.larc.nasa.gov/i3p</a:t>
            </a:r>
            <a:endParaRPr lang="en-US" sz="2400" b="1" dirty="0" smtClean="0">
              <a:solidFill>
                <a:srgbClr val="0070C0"/>
              </a:solidFill>
              <a:latin typeface="Arial" pitchFamily="34" charset="0"/>
              <a:ea typeface="ＭＳ Ｐゴシック" pitchFamily="34" charset="-128"/>
            </a:endParaRPr>
          </a:p>
          <a:p>
            <a:pPr marL="0" lvl="1" indent="23813">
              <a:buNone/>
            </a:pPr>
            <a:endParaRPr lang="en-US" sz="1800" b="1" dirty="0" smtClean="0">
              <a:latin typeface="Arial" pitchFamily="34" charset="0"/>
              <a:ea typeface="ＭＳ Ｐゴシック" pitchFamily="34" charset="-128"/>
            </a:endParaRPr>
          </a:p>
          <a:p>
            <a:pPr marL="0" lvl="1" indent="23813">
              <a:buNone/>
            </a:pPr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Email questions/concerns to LaRC-I3P@mail.nasa.gov</a:t>
            </a:r>
          </a:p>
          <a:p>
            <a:pPr lvl="1">
              <a:buNone/>
            </a:pPr>
            <a:endParaRPr lang="en-US" sz="18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Arial" charset="0"/>
              <a:buNone/>
            </a:pPr>
            <a:endParaRPr lang="en-US" sz="8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52438"/>
            <a:ext cx="8153400" cy="819150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ea typeface="+mj-ea"/>
              </a:rPr>
              <a:t>Questions</a:t>
            </a:r>
            <a:endParaRPr lang="en-US" sz="4400" dirty="0">
              <a:ea typeface="+mj-ea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E08AC4-D978-E643-AB3F-629A9163FA42}" type="slidenum">
              <a:rPr lang="en-US" sz="1100">
                <a:solidFill>
                  <a:srgbClr val="BFBFBF"/>
                </a:solidFill>
                <a:latin typeface="Tw Cen MT" charset="0"/>
              </a:rPr>
              <a:pPr eaLnBrk="1" hangingPunct="1"/>
              <a:t>15</a:t>
            </a:fld>
            <a:endParaRPr lang="en-US" sz="1100" dirty="0">
              <a:solidFill>
                <a:srgbClr val="BFBFBF"/>
              </a:solidFill>
              <a:latin typeface="Tw Cen MT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020" y="1940584"/>
            <a:ext cx="2857500" cy="2847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92249" y="4933507"/>
            <a:ext cx="615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A.K.A. Shots at the messenger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0287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79095"/>
            <a:ext cx="8153400" cy="4800600"/>
          </a:xfrm>
        </p:spPr>
        <p:txBody>
          <a:bodyPr/>
          <a:lstStyle/>
          <a:p>
            <a:pPr algn="ctr">
              <a:buNone/>
            </a:pPr>
            <a:endParaRPr lang="en-US" sz="4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Additional Info</a:t>
            </a:r>
          </a:p>
          <a:p>
            <a:pPr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(Backup Materials)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7391400" cy="10239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ea typeface="+mj-ea"/>
              </a:rPr>
              <a:t>ACES: Computing Seats</a:t>
            </a:r>
            <a:endParaRPr lang="en-US" dirty="0">
              <a:latin typeface="Arial" pitchFamily="34" charset="0"/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807522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2200" b="1" dirty="0" smtClean="0">
                <a:latin typeface="Arial" pitchFamily="34" charset="0"/>
                <a:ea typeface="ＭＳ Ｐゴシック" pitchFamily="34" charset="-128"/>
              </a:rPr>
              <a:t>S Seat (Standard Premium) 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– </a:t>
            </a:r>
            <a:r>
              <a:rPr lang="ja-JP" altLang="en-US" sz="22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2200" dirty="0" smtClean="0">
                <a:latin typeface="Arial" pitchFamily="34" charset="0"/>
                <a:ea typeface="ＭＳ Ｐゴシック" pitchFamily="34" charset="-128"/>
              </a:rPr>
              <a:t>Best Value</a:t>
            </a:r>
            <a:r>
              <a:rPr lang="ja-JP" altLang="en-US" sz="22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2200" dirty="0" smtClean="0">
                <a:latin typeface="Arial" pitchFamily="34" charset="0"/>
                <a:ea typeface="ＭＳ Ｐゴシック" pitchFamily="34" charset="-128"/>
              </a:rPr>
              <a:t> bundled solution to meet wide range of computing needs</a:t>
            </a:r>
            <a:endParaRPr lang="en-US" sz="2200" dirty="0" smtClean="0">
              <a:latin typeface="Arial" pitchFamily="34" charset="0"/>
              <a:ea typeface="ＭＳ Ｐゴシック" pitchFamily="34" charset="-128"/>
            </a:endParaRPr>
          </a:p>
          <a:p>
            <a:pPr lvl="1">
              <a:buFont typeface="Arial" pitchFamily="34" charset="0"/>
              <a:buChar char="■"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Hardware must meet NASA STD-2805, NASA Minimum Hardware Requirements   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Font typeface="Arial" pitchFamily="34" charset="0"/>
              <a:buChar char="■"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S Seats includes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System Administration Services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Standard Load Software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8 Hour Return to Service Maintenance Support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Local Data Backup/Restore Service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3-Year Hardware Refresh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Coverage by the ACES IT System Security Plan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Platform Options: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Wintel:   desktop   or   laptop with docking station</a:t>
            </a:r>
          </a:p>
          <a:p>
            <a:pPr marL="1027113" lvl="2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Apple:   desktop   or   laptop with docking station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The only service level option is Standard Monitor:  Yes / 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33" y="143930"/>
            <a:ext cx="8153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ACES: Computing Seats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1653"/>
            <a:ext cx="8989621" cy="5562600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M Seat (</a:t>
            </a:r>
            <a:r>
              <a:rPr lang="en-US" sz="2200" b="1" dirty="0" smtClean="0">
                <a:latin typeface="Arial" pitchFamily="34" charset="0"/>
                <a:ea typeface="ＭＳ Ｐゴシック" pitchFamily="34" charset="-128"/>
              </a:rPr>
              <a:t>Modifiable</a:t>
            </a:r>
            <a:r>
              <a:rPr lang="en-US" sz="2400" b="1" dirty="0" smtClean="0">
                <a:latin typeface="Arial" pitchFamily="34" charset="0"/>
                <a:ea typeface="ＭＳ Ｐゴシック" pitchFamily="34" charset="-128"/>
              </a:rPr>
              <a:t>) 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for additional </a:t>
            </a:r>
            <a:r>
              <a:rPr lang="en-US" altLang="ja-JP" sz="2200" dirty="0" smtClean="0">
                <a:latin typeface="Arial" pitchFamily="34" charset="0"/>
                <a:ea typeface="ＭＳ Ｐゴシック" pitchFamily="34" charset="-128"/>
              </a:rPr>
              <a:t>platform and service level options for more </a:t>
            </a:r>
            <a:r>
              <a:rPr lang="en-US" altLang="ja-JP" sz="2200" dirty="0" smtClean="0">
                <a:latin typeface="Arial" pitchFamily="34" charset="0"/>
                <a:ea typeface="ＭＳ Ｐゴシック" pitchFamily="34" charset="-128"/>
              </a:rPr>
              <a:t>flexibility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altLang="ja-JP" sz="22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altLang="ja-JP" sz="2200" dirty="0" smtClean="0">
                <a:latin typeface="Arial" pitchFamily="34" charset="0"/>
                <a:ea typeface="ＭＳ Ｐゴシック" pitchFamily="34" charset="-128"/>
              </a:rPr>
              <a:t>	- </a:t>
            </a:r>
            <a:r>
              <a:rPr lang="en-US" altLang="ja-JP" sz="2000" dirty="0" smtClean="0">
                <a:latin typeface="Arial" pitchFamily="34" charset="0"/>
                <a:ea typeface="ＭＳ Ｐゴシック" pitchFamily="34" charset="-128"/>
              </a:rPr>
              <a:t>Desktops			- Laptops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altLang="ja-JP" sz="2000" dirty="0" smtClean="0">
                <a:latin typeface="Arial" pitchFamily="34" charset="0"/>
                <a:ea typeface="ＭＳ Ｐゴシック" pitchFamily="34" charset="-128"/>
              </a:rPr>
              <a:t>	- Workstations			- Lightweight Laptops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altLang="ja-JP" sz="2000" dirty="0" smtClean="0">
                <a:latin typeface="Arial" pitchFamily="34" charset="0"/>
                <a:ea typeface="ＭＳ Ｐゴシック" pitchFamily="34" charset="-128"/>
              </a:rPr>
              <a:t>	       </a:t>
            </a:r>
            <a:r>
              <a:rPr lang="en-US" altLang="ja-JP" sz="2000" dirty="0" smtClean="0">
                <a:latin typeface="Arial"/>
                <a:ea typeface="ＭＳ Ｐゴシック" pitchFamily="34" charset="-128"/>
                <a:cs typeface="Arial"/>
              </a:rPr>
              <a:t>▪ </a:t>
            </a:r>
            <a:r>
              <a:rPr lang="en-US" altLang="ja-JP" sz="1800" dirty="0" smtClean="0">
                <a:latin typeface="Arial" pitchFamily="34" charset="0"/>
                <a:ea typeface="ＭＳ Ｐゴシック" pitchFamily="34" charset="-128"/>
              </a:rPr>
              <a:t>Standard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		- Ultra-Lightweight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Laptops</a:t>
            </a:r>
            <a:endParaRPr lang="en-US" altLang="ja-JP" sz="2000" dirty="0" smtClean="0">
              <a:latin typeface="Arial" pitchFamily="34" charset="0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	       </a:t>
            </a:r>
            <a:r>
              <a:rPr lang="en-US" altLang="ja-JP" sz="1800" dirty="0" smtClean="0">
                <a:latin typeface="Arial"/>
                <a:ea typeface="ＭＳ Ｐゴシック" pitchFamily="34" charset="-128"/>
                <a:cs typeface="Arial"/>
              </a:rPr>
              <a:t>▪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High Performance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- Mobile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Engineering Laptops</a:t>
            </a:r>
            <a:endParaRPr lang="en-US" sz="2000" dirty="0" smtClean="0">
              <a:latin typeface="Arial" pitchFamily="34" charset="0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- Tablets		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       </a:t>
            </a:r>
            <a:r>
              <a:rPr lang="en-US" altLang="ja-JP" sz="1800" dirty="0" smtClean="0">
                <a:latin typeface="Arial"/>
                <a:ea typeface="ＭＳ Ｐゴシック" pitchFamily="34" charset="-128"/>
                <a:cs typeface="Arial"/>
              </a:rPr>
              <a:t>▪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Standard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				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         </a:t>
            </a:r>
            <a:r>
              <a:rPr lang="en-US" altLang="ja-JP" sz="1800" dirty="0" smtClean="0">
                <a:latin typeface="Arial"/>
                <a:ea typeface="ＭＳ Ｐゴシック" pitchFamily="34" charset="-128"/>
                <a:cs typeface="Arial"/>
              </a:rPr>
              <a:t>▪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High Performance</a:t>
            </a:r>
          </a:p>
          <a:p>
            <a:pPr lvl="1">
              <a:buNone/>
              <a:defRPr/>
            </a:pPr>
            <a:endParaRPr lang="en-US" sz="800" dirty="0" smtClean="0">
              <a:latin typeface="Arial" pitchFamily="34" charset="0"/>
              <a:ea typeface="ＭＳ Ｐゴシック" pitchFamily="34" charset="-128"/>
            </a:endParaRPr>
          </a:p>
          <a:p>
            <a:pPr marL="803275" lvl="3"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Win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7 Virtual OS		 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      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▪ Return to Service:  None/2hr/8hr</a:t>
            </a:r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pPr marL="803275" lvl="3"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Larger or No Monitor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 		   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    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▪ With/Without System Administration</a:t>
            </a:r>
            <a:r>
              <a:rPr lang="en-US" sz="1600" b="1" dirty="0" smtClean="0">
                <a:latin typeface="Arial" pitchFamily="34" charset="0"/>
                <a:ea typeface="ＭＳ Ｐゴシック" pitchFamily="34" charset="-128"/>
                <a:sym typeface="Symbol"/>
              </a:rPr>
              <a:t>*</a:t>
            </a:r>
          </a:p>
          <a:p>
            <a:pPr marL="803275" lvl="3"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With/Without Backup/Restore Svc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    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▪ With/Without Standard Software</a:t>
            </a:r>
            <a:r>
              <a:rPr lang="en-US" sz="1600" b="1" dirty="0" smtClean="0">
                <a:latin typeface="Arial" pitchFamily="34" charset="0"/>
                <a:ea typeface="ＭＳ Ｐゴシック" pitchFamily="34" charset="-128"/>
                <a:sym typeface="Symbol"/>
              </a:rPr>
              <a:t>*</a:t>
            </a:r>
          </a:p>
          <a:p>
            <a:pPr marL="803275" lvl="3">
              <a:buNone/>
              <a:defRPr/>
            </a:pPr>
            <a:r>
              <a:rPr lang="en-US" sz="1600" b="1" dirty="0" smtClean="0">
                <a:latin typeface="Arial" pitchFamily="34" charset="0"/>
                <a:ea typeface="ＭＳ Ｐゴシック" pitchFamily="34" charset="-128"/>
                <a:sym typeface="Symbol"/>
              </a:rPr>
              <a:t>	*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 Opting out of ACES Sys Admin and/or Standard Load Software will </a:t>
            </a:r>
          </a:p>
          <a:p>
            <a:pPr marL="803275" lvl="3">
              <a:buNone/>
              <a:defRPr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  <a:sym typeface="Symbol"/>
              </a:rPr>
              <a:t>      require the system to be covered by the organization’s IT Security Plan.</a:t>
            </a:r>
            <a:endParaRPr lang="en-US" sz="16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Hardware must meet NASA STD-2805, Minimum Hardware Reqmts   </a:t>
            </a:r>
            <a:endParaRPr lang="en-US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7391400" cy="10239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ea typeface="+mj-ea"/>
              </a:rPr>
              <a:t>ACES: Computing Seats</a:t>
            </a:r>
            <a:endParaRPr lang="en-US" dirty="0">
              <a:latin typeface="Arial" pitchFamily="34" charset="0"/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806450"/>
            <a:ext cx="8686800" cy="5562600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B Seat (Build)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Intended to meet more diverse needs not addressed by </a:t>
            </a:r>
            <a:r>
              <a:rPr lang="ja-JP" altLang="en-US" sz="18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800" dirty="0" smtClean="0">
                <a:latin typeface="Arial" pitchFamily="34" charset="0"/>
                <a:ea typeface="ＭＳ Ｐゴシック" pitchFamily="34" charset="-128"/>
              </a:rPr>
              <a:t>S</a:t>
            </a:r>
            <a:r>
              <a:rPr lang="ja-JP" altLang="en-US" sz="18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800" dirty="0" smtClean="0">
                <a:latin typeface="Arial" pitchFamily="34" charset="0"/>
                <a:ea typeface="ＭＳ Ｐゴシック" pitchFamily="34" charset="-128"/>
              </a:rPr>
              <a:t> or </a:t>
            </a:r>
            <a:r>
              <a:rPr lang="ja-JP" altLang="en-US" sz="18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800" dirty="0" smtClean="0">
                <a:latin typeface="Arial" pitchFamily="34" charset="0"/>
                <a:ea typeface="ＭＳ Ｐゴシック" pitchFamily="34" charset="-128"/>
              </a:rPr>
              <a:t>M</a:t>
            </a:r>
            <a:r>
              <a:rPr lang="ja-JP" altLang="en-US" sz="18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800" dirty="0" smtClean="0">
                <a:latin typeface="Arial" pitchFamily="34" charset="0"/>
                <a:ea typeface="ＭＳ Ｐゴシック" pitchFamily="34" charset="-128"/>
              </a:rPr>
              <a:t> solutions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Hardware , services and system administration services purchased separately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Hardware can be paid all up-front or amortized; Gov-Owned once paid for, and not eligible for refresh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Provides full vendor product lines (Windows Compatible, Apple, Linux/UNIX workstations) at a 30% discount</a:t>
            </a:r>
          </a:p>
          <a:p>
            <a:pPr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X Systems     </a:t>
            </a:r>
            <a:r>
              <a:rPr lang="en-US" sz="2200" i="1" u="sng" dirty="0" smtClean="0">
                <a:latin typeface="Baskerville Old Face" pitchFamily="18" charset="0"/>
                <a:ea typeface="ＭＳ Ｐゴシック" pitchFamily="34" charset="-128"/>
              </a:rPr>
              <a:t>Not Yet Available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Intended to meet needs above/below current standards (e.g. test or lab units)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Includes all other OEM product lines</a:t>
            </a: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Hardware becomes Gov-Owned at purchase; not eligible for refresh</a:t>
            </a:r>
          </a:p>
          <a:p>
            <a:pPr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T </a:t>
            </a:r>
            <a:r>
              <a:rPr lang="en-US" sz="2200" dirty="0">
                <a:latin typeface="Arial" pitchFamily="34" charset="0"/>
                <a:ea typeface="ＭＳ Ｐゴシック" pitchFamily="34" charset="-128"/>
              </a:rPr>
              <a:t>Seat (Thin Client) 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  </a:t>
            </a:r>
            <a:r>
              <a:rPr lang="en-US" sz="2200" i="1" u="sng" dirty="0" smtClean="0">
                <a:latin typeface="Baskerville Old Face" pitchFamily="18" charset="0"/>
                <a:ea typeface="ＭＳ Ｐゴシック" pitchFamily="34" charset="-128"/>
              </a:rPr>
              <a:t>Not Yet Available</a:t>
            </a:r>
            <a:endParaRPr lang="en-US" sz="2200" i="1" u="sng" dirty="0">
              <a:latin typeface="Baskerville Old Face" pitchFamily="18" charset="0"/>
              <a:ea typeface="ＭＳ Ｐゴシック" pitchFamily="34" charset="-128"/>
            </a:endParaRPr>
          </a:p>
          <a:p>
            <a:pPr lvl="1">
              <a:buFont typeface="Arial" pitchFamily="34" charset="0"/>
              <a:buChar char="■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Appliances </a:t>
            </a:r>
            <a:r>
              <a:rPr lang="en-US" sz="1800" dirty="0">
                <a:latin typeface="Arial" pitchFamily="34" charset="0"/>
                <a:ea typeface="ＭＳ Ｐゴシック" pitchFamily="34" charset="-128"/>
              </a:rPr>
              <a:t>that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collaborate </a:t>
            </a:r>
            <a:r>
              <a:rPr lang="en-US" sz="1800" dirty="0">
                <a:latin typeface="Arial" pitchFamily="34" charset="0"/>
                <a:ea typeface="ＭＳ Ｐゴシック" pitchFamily="34" charset="-128"/>
              </a:rPr>
              <a:t>with a server to fulfill traditional computational roles.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   Available in desktop </a:t>
            </a:r>
            <a:r>
              <a:rPr lang="en-US" sz="1800" dirty="0">
                <a:latin typeface="Arial" pitchFamily="34" charset="0"/>
                <a:ea typeface="ＭＳ Ｐゴシック" pitchFamily="34" charset="-128"/>
              </a:rPr>
              <a:t>or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laptop versions with 5-year refresh.</a:t>
            </a:r>
            <a:endParaRPr lang="en-US" sz="800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5280"/>
            <a:ext cx="8153400" cy="82171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I</a:t>
            </a:r>
            <a:r>
              <a:rPr lang="en-US" baseline="30000" dirty="0" smtClean="0">
                <a:latin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</a:rPr>
              <a:t>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25880"/>
            <a:ext cx="81534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q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NASA  established the 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T 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nfrastructure 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ntegration 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P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rogram (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US" sz="1800" b="1" baseline="30000" dirty="0" smtClean="0"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P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) to transform the Agency IT infrastructure to improve integration, security, and efficiency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q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A key part of I</a:t>
            </a:r>
            <a:r>
              <a:rPr lang="en-US" sz="1800" baseline="30000" dirty="0" smtClean="0"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P is the Agency’</a:t>
            </a:r>
            <a:r>
              <a:rPr lang="en-US" altLang="ja-JP" sz="1800" dirty="0" smtClean="0">
                <a:latin typeface="Arial" pitchFamily="34" charset="0"/>
                <a:ea typeface="ＭＳ Ｐゴシック" pitchFamily="34" charset="-128"/>
              </a:rPr>
              <a:t>s commitment to the strategy of Agency-wide IT services, which resulted in several new Agency contracts for IT services:</a:t>
            </a:r>
          </a:p>
          <a:p>
            <a:pPr marL="800100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End User Services: ACES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(Agency Consolidated End-user Services)</a:t>
            </a:r>
          </a:p>
          <a:p>
            <a:pPr marL="800100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Communication Services: NICS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(NASA Integrated Communications)</a:t>
            </a:r>
          </a:p>
          <a:p>
            <a:pPr marL="800100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Enterprise Apps: EAST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(Enterprise Applications Service Technologies)</a:t>
            </a:r>
          </a:p>
          <a:p>
            <a:pPr marL="800100" lvl="2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000" b="1" dirty="0" smtClean="0">
                <a:latin typeface="Arial" pitchFamily="34" charset="0"/>
                <a:ea typeface="ＭＳ Ｐゴシック" pitchFamily="34" charset="-128"/>
              </a:rPr>
              <a:t>Web Services: WEST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(Web Enterprise Services and Technology)</a:t>
            </a:r>
          </a:p>
          <a:p>
            <a:pPr marL="288925" lvl="1" indent="-23177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I3P also includes the use of the NASA Shared Service Center (NSSC) to provide the I3P </a:t>
            </a:r>
            <a:r>
              <a:rPr lang="en-US" sz="1800" b="1" dirty="0" smtClean="0">
                <a:latin typeface="Arial" pitchFamily="34" charset="0"/>
                <a:ea typeface="ＭＳ Ｐゴシック" pitchFamily="34" charset="-128"/>
              </a:rPr>
              <a:t>Enterprise Service Desk (ESD) 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for a single point of contact between end users and for I</a:t>
            </a:r>
            <a:r>
              <a:rPr lang="en-US" sz="1800" baseline="30000" dirty="0" smtClean="0">
                <a:latin typeface="Arial" pitchFamily="34" charset="0"/>
                <a:ea typeface="ＭＳ Ｐゴシック" pitchFamily="34" charset="-128"/>
              </a:rPr>
              <a:t>3</a:t>
            </a: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P contractors for</a:t>
            </a:r>
          </a:p>
          <a:p>
            <a:pPr marL="798513" lvl="4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Trouble ticket reporting and tracking </a:t>
            </a:r>
          </a:p>
          <a:p>
            <a:pPr marL="798513" lvl="4" indent="-23177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-"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Service request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44738"/>
            <a:ext cx="6384925" cy="7633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</a:rPr>
              <a:t>Current ACES Seat Offerings</a:t>
            </a:r>
            <a:endParaRPr lang="en-US" dirty="0">
              <a:latin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3756" y="890650"/>
          <a:ext cx="8787740" cy="485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319"/>
                <a:gridCol w="3836967"/>
                <a:gridCol w="2909454"/>
              </a:tblGrid>
              <a:tr h="285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Seat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Type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Windows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Desktop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Lenovo ThinkCentre </a:t>
                      </a: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M81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Tower 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iMac 27”</a:t>
                      </a:r>
                      <a:endParaRPr lang="en-US" sz="1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Laptop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HP ProBook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15.6” 6560b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MacBook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</a:t>
                      </a:r>
                      <a:r>
                        <a:rPr lang="en-US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15.4”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    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Lightweight Laptop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Lenovo ThinkPad 14.1” T420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MacBook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 13.3”</a:t>
                      </a: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Ultra-Lightweight</a:t>
                      </a:r>
                      <a:r>
                        <a:rPr lang="en-US" sz="14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Laptop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Dell</a:t>
                      </a:r>
                      <a:r>
                        <a:rPr lang="en-US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Latitude 13.3” E6320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           </a:t>
                      </a:r>
                      <a:endParaRPr lang="en-US" sz="1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MacBook Pro Air 13”                 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Alternate Ultra-Lightweight Laptop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Lenovo</a:t>
                      </a:r>
                      <a:r>
                        <a:rPr lang="en-US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ThinkPad 12.5” X220 </a:t>
                      </a:r>
                      <a:endParaRPr lang="en-US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Tablet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HP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EliteBook 12.1” 2760p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Mobile Engineering Workstation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HP EliteBook 15” </a:t>
                      </a:r>
                      <a:r>
                        <a:rPr lang="en-US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8560W</a:t>
                      </a:r>
                      <a:endParaRPr lang="en-US" sz="1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 Performance</a:t>
                      </a:r>
                      <a:r>
                        <a:rPr lang="en-US" sz="14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Mobile Engr Worksta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HP EliteBook</a:t>
                      </a:r>
                      <a:r>
                        <a:rPr lang="en-US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17” 8760W</a:t>
                      </a:r>
                      <a:endParaRPr lang="en-US" sz="18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Workstation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HP Z 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400 Workstation              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Mac</a:t>
                      </a:r>
                      <a:r>
                        <a:rPr lang="en-US" sz="1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Workstation</a:t>
                      </a: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           </a:t>
                      </a:r>
                      <a:endParaRPr lang="en-US" sz="18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 Performance Engineering</a:t>
                      </a:r>
                      <a:r>
                        <a:rPr lang="en-US" sz="14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Worksta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HP Z 800 Workstation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8559799" y="6008687"/>
            <a:ext cx="584201" cy="8493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805A3B-0EAB-4383-8697-4580757958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47" y="5747704"/>
            <a:ext cx="7861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“Detailed Seat Model Specifications” document is posted on </a:t>
            </a:r>
            <a:r>
              <a:rPr lang="en-US" i="1" dirty="0" smtClean="0"/>
              <a:t>ACES@LaRC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799" y="569495"/>
            <a:ext cx="2967789" cy="55548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33363" indent="-233363"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Arial" pitchFamily="34" charset="0"/>
              </a:rPr>
              <a:t>Computers </a:t>
            </a:r>
            <a:r>
              <a:rPr lang="en-US" sz="1200" dirty="0">
                <a:latin typeface="Arial" pitchFamily="34" charset="0"/>
              </a:rPr>
              <a:t>(ODIN)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Desktop, Laptop, Workstation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Standard </a:t>
            </a:r>
            <a:r>
              <a:rPr lang="en-US" sz="1150" dirty="0" smtClean="0">
                <a:latin typeface="Arial" pitchFamily="34" charset="0"/>
              </a:rPr>
              <a:t>Load Software</a:t>
            </a:r>
            <a:endParaRPr lang="en-US" sz="1150" dirty="0">
              <a:latin typeface="Arial" pitchFamily="34" charset="0"/>
            </a:endParaRP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HW/SW Maintenance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Email/Calendaring</a:t>
            </a:r>
            <a:endParaRPr lang="en-US" sz="1150" dirty="0">
              <a:latin typeface="Arial" pitchFamily="34" charset="0"/>
            </a:endParaRP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Domain </a:t>
            </a:r>
            <a:r>
              <a:rPr lang="en-US" sz="1150" dirty="0" smtClean="0">
                <a:latin typeface="Arial" pitchFamily="34" charset="0"/>
              </a:rPr>
              <a:t>Accounts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WebEx</a:t>
            </a:r>
            <a:endParaRPr lang="en-US" sz="1150" dirty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>
                <a:latin typeface="Arial" pitchFamily="34" charset="0"/>
              </a:rPr>
              <a:t>Printers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Desktop/Network (ODIN)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MFD (Xerox)</a:t>
            </a: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Arial" pitchFamily="34" charset="0"/>
              </a:rPr>
              <a:t>Mobile </a:t>
            </a:r>
            <a:r>
              <a:rPr lang="en-US" sz="1200" b="1" dirty="0">
                <a:latin typeface="Arial" pitchFamily="34" charset="0"/>
              </a:rPr>
              <a:t>Devices </a:t>
            </a:r>
            <a:r>
              <a:rPr lang="en-US" sz="1200" dirty="0">
                <a:latin typeface="Arial" pitchFamily="34" charset="0"/>
              </a:rPr>
              <a:t>(ODIN)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Cell Phones/Smart Phones</a:t>
            </a:r>
          </a:p>
          <a:p>
            <a:pPr lvl="1" indent="-223838">
              <a:defRPr/>
            </a:pPr>
            <a:endParaRPr lang="en-US" sz="1000" dirty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>
                <a:latin typeface="Arial" pitchFamily="34" charset="0"/>
              </a:rPr>
              <a:t>Network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LAN (ODIN)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WAN (UNITeS)</a:t>
            </a: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>
                <a:latin typeface="Arial" pitchFamily="34" charset="0"/>
              </a:rPr>
              <a:t>Network Security </a:t>
            </a:r>
            <a:r>
              <a:rPr lang="en-US" sz="1200" dirty="0">
                <a:latin typeface="Arial" pitchFamily="34" charset="0"/>
              </a:rPr>
              <a:t>(LITES)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Firewall &amp; Remote Access/VPN</a:t>
            </a:r>
            <a:endParaRPr lang="en-US" sz="1150" dirty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>
                <a:latin typeface="Arial" pitchFamily="34" charset="0"/>
              </a:rPr>
              <a:t>LaRC Telephones </a:t>
            </a:r>
            <a:r>
              <a:rPr lang="en-US" sz="1200" dirty="0">
                <a:latin typeface="Arial" pitchFamily="34" charset="0"/>
              </a:rPr>
              <a:t>(ODIN</a:t>
            </a:r>
            <a:r>
              <a:rPr lang="en-US" sz="1200" dirty="0" smtClean="0">
                <a:latin typeface="Arial" pitchFamily="34" charset="0"/>
              </a:rPr>
              <a:t>)</a:t>
            </a: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Arial" pitchFamily="34" charset="0"/>
              </a:rPr>
              <a:t>Video &amp; Cable TV </a:t>
            </a:r>
            <a:r>
              <a:rPr lang="en-US" sz="1200" dirty="0" smtClean="0">
                <a:latin typeface="Arial" pitchFamily="34" charset="0"/>
              </a:rPr>
              <a:t>(ODIN)</a:t>
            </a:r>
            <a:endParaRPr lang="en-US" sz="1200" dirty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endParaRPr lang="en-US" sz="1000" dirty="0" smtClean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>
                <a:latin typeface="Arial" pitchFamily="34" charset="0"/>
              </a:rPr>
              <a:t>Enterprise Applications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IEMP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NASA Enterprise Directory</a:t>
            </a:r>
            <a:endParaRPr lang="en-US" sz="1150" dirty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endParaRPr lang="en-US" sz="1000" dirty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Arial" pitchFamily="34" charset="0"/>
              </a:rPr>
              <a:t>Web/App </a:t>
            </a:r>
            <a:r>
              <a:rPr lang="en-US" sz="1200" b="1" dirty="0">
                <a:latin typeface="Arial" pitchFamily="34" charset="0"/>
              </a:rPr>
              <a:t>Hosting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>
                <a:latin typeface="Arial" pitchFamily="34" charset="0"/>
              </a:rPr>
              <a:t>External Web/Apps (eTouch)</a:t>
            </a:r>
          </a:p>
          <a:p>
            <a:pPr marL="233363" indent="-233363">
              <a:buFont typeface="Wingdings" pitchFamily="2" charset="2"/>
              <a:buChar char="§"/>
              <a:defRPr/>
            </a:pPr>
            <a:endParaRPr lang="en-US" sz="1000" dirty="0" smtClean="0">
              <a:latin typeface="Arial" pitchFamily="34" charset="0"/>
            </a:endParaRPr>
          </a:p>
          <a:p>
            <a:pPr indent="-223838"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Arial" pitchFamily="34" charset="0"/>
              </a:rPr>
              <a:t>Centralized </a:t>
            </a:r>
            <a:r>
              <a:rPr lang="en-US" sz="1200" b="1" dirty="0">
                <a:latin typeface="Arial" pitchFamily="34" charset="0"/>
              </a:rPr>
              <a:t>Help Desk </a:t>
            </a:r>
            <a:r>
              <a:rPr lang="en-US" sz="1200" dirty="0">
                <a:latin typeface="Arial" pitchFamily="34" charset="0"/>
              </a:rPr>
              <a:t>(ODIN</a:t>
            </a:r>
            <a:r>
              <a:rPr lang="en-US" sz="1200" dirty="0" smtClean="0">
                <a:latin typeface="Arial" pitchFamily="34" charset="0"/>
              </a:rPr>
              <a:t>)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Ticket Reporting/Tracking</a:t>
            </a:r>
          </a:p>
          <a:p>
            <a:pPr marL="512763" lvl="1" indent="-168275">
              <a:buFont typeface="Courier New" pitchFamily="49" charset="0"/>
              <a:buChar char="o"/>
              <a:defRPr/>
            </a:pPr>
            <a:r>
              <a:rPr lang="en-US" sz="1150" dirty="0" smtClean="0">
                <a:latin typeface="Arial" pitchFamily="34" charset="0"/>
              </a:rPr>
              <a:t>Service Request System</a:t>
            </a:r>
            <a:endParaRPr lang="en-US" sz="1150" dirty="0">
              <a:latin typeface="Arial" pitchFamily="34" charset="0"/>
            </a:endParaRP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 rot="5400000">
            <a:off x="2924316" y="1441005"/>
            <a:ext cx="2139753" cy="769441"/>
          </a:xfrm>
          <a:prstGeom prst="rect">
            <a:avLst/>
          </a:prstGeom>
          <a:solidFill>
            <a:srgbClr val="EE9AE8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800" dirty="0"/>
          </a:p>
          <a:p>
            <a:pPr algn="ctr"/>
            <a:r>
              <a:rPr lang="en-US" sz="1400" dirty="0"/>
              <a:t>End User </a:t>
            </a:r>
            <a:r>
              <a:rPr lang="en-US" sz="1400" dirty="0" smtClean="0"/>
              <a:t>Services      </a:t>
            </a:r>
            <a:r>
              <a:rPr lang="en-US" sz="1400" b="1" dirty="0"/>
              <a:t>(ACES)</a:t>
            </a:r>
          </a:p>
          <a:p>
            <a:pPr algn="ctr"/>
            <a:endParaRPr lang="en-US" sz="800" dirty="0"/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 rot="5400000">
            <a:off x="3720195" y="2384301"/>
            <a:ext cx="2843465" cy="769938"/>
          </a:xfrm>
          <a:prstGeom prst="rect">
            <a:avLst/>
          </a:prstGeom>
          <a:solidFill>
            <a:srgbClr val="79DC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800" dirty="0"/>
          </a:p>
          <a:p>
            <a:pPr algn="ctr"/>
            <a:r>
              <a:rPr lang="en-US" sz="1400" dirty="0"/>
              <a:t>Communication Services</a:t>
            </a:r>
          </a:p>
          <a:p>
            <a:pPr algn="ctr"/>
            <a:r>
              <a:rPr lang="en-US" sz="1400" b="1" dirty="0"/>
              <a:t>(NICS)</a:t>
            </a:r>
          </a:p>
          <a:p>
            <a:endParaRPr lang="en-US" sz="800" dirty="0"/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 rot="5400000">
            <a:off x="6307610" y="4136420"/>
            <a:ext cx="2319541" cy="768350"/>
          </a:xfrm>
          <a:prstGeom prst="rect">
            <a:avLst/>
          </a:prstGeom>
          <a:solidFill>
            <a:srgbClr val="8AF953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sz="1400" dirty="0"/>
              <a:t>Web Services</a:t>
            </a:r>
          </a:p>
          <a:p>
            <a:pPr algn="ctr">
              <a:defRPr/>
            </a:pPr>
            <a:r>
              <a:rPr lang="en-US" sz="1400" b="1" dirty="0"/>
              <a:t>(WEST)</a:t>
            </a:r>
          </a:p>
          <a:p>
            <a:pPr algn="ctr">
              <a:defRPr/>
            </a:pPr>
            <a:endParaRPr lang="en-US" sz="800" dirty="0"/>
          </a:p>
        </p:txBody>
      </p:sp>
      <p:sp>
        <p:nvSpPr>
          <p:cNvPr id="26656" name="TextBox 8"/>
          <p:cNvSpPr txBox="1">
            <a:spLocks noChangeArrowheads="1"/>
          </p:cNvSpPr>
          <p:nvPr/>
        </p:nvSpPr>
        <p:spPr bwMode="auto">
          <a:xfrm rot="5400000">
            <a:off x="5982028" y="3106791"/>
            <a:ext cx="5265082" cy="769938"/>
          </a:xfrm>
          <a:prstGeom prst="rect">
            <a:avLst/>
          </a:prstGeom>
          <a:solidFill>
            <a:srgbClr val="F7B743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800" dirty="0"/>
          </a:p>
          <a:p>
            <a:pPr algn="ctr">
              <a:defRPr/>
            </a:pPr>
            <a:r>
              <a:rPr lang="en-US" sz="1400" dirty="0"/>
              <a:t>Enterprise Service Desk</a:t>
            </a:r>
          </a:p>
          <a:p>
            <a:pPr algn="ctr">
              <a:defRPr/>
            </a:pPr>
            <a:r>
              <a:rPr lang="en-US" sz="1400" b="1" dirty="0"/>
              <a:t>(NSSC)</a:t>
            </a:r>
          </a:p>
          <a:p>
            <a:pPr algn="ctr">
              <a:defRPr/>
            </a:pPr>
            <a:endParaRPr lang="en-US" sz="800" dirty="0"/>
          </a:p>
        </p:txBody>
      </p:sp>
      <p:sp>
        <p:nvSpPr>
          <p:cNvPr id="8222" name="TextBox 8"/>
          <p:cNvSpPr txBox="1">
            <a:spLocks noChangeArrowheads="1"/>
          </p:cNvSpPr>
          <p:nvPr/>
        </p:nvSpPr>
        <p:spPr bwMode="auto">
          <a:xfrm rot="5400000">
            <a:off x="4657286" y="2972184"/>
            <a:ext cx="3295529" cy="800219"/>
          </a:xfrm>
          <a:prstGeom prst="rect">
            <a:avLst/>
          </a:prstGeom>
          <a:solidFill>
            <a:srgbClr val="FFFF6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800" dirty="0"/>
          </a:p>
          <a:p>
            <a:pPr algn="ctr"/>
            <a:r>
              <a:rPr lang="en-US" sz="1400" dirty="0"/>
              <a:t>Enterprise Application Services</a:t>
            </a:r>
          </a:p>
          <a:p>
            <a:pPr algn="ctr"/>
            <a:r>
              <a:rPr lang="en-US" sz="1600" dirty="0"/>
              <a:t> </a:t>
            </a:r>
            <a:r>
              <a:rPr lang="en-US" sz="1400" b="1" dirty="0"/>
              <a:t>(EAST)</a:t>
            </a:r>
          </a:p>
          <a:p>
            <a:pPr algn="ctr"/>
            <a:endParaRPr lang="en-US" sz="800" dirty="0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56949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ea typeface="+mj-ea"/>
              </a:rPr>
              <a:t>IT Services: Past and Future (I</a:t>
            </a:r>
            <a:r>
              <a:rPr lang="en-US" sz="3200" baseline="30000" dirty="0" smtClean="0">
                <a:latin typeface="Arial" pitchFamily="34" charset="0"/>
                <a:ea typeface="+mj-ea"/>
              </a:rPr>
              <a:t>3</a:t>
            </a:r>
            <a:r>
              <a:rPr lang="en-US" sz="3200" dirty="0" smtClean="0">
                <a:latin typeface="Arial" pitchFamily="34" charset="0"/>
                <a:ea typeface="+mj-ea"/>
              </a:rPr>
              <a:t>P)</a:t>
            </a:r>
            <a:endParaRPr lang="en-US" sz="3200" dirty="0">
              <a:latin typeface="Arial" pitchFamily="34" charset="0"/>
              <a:ea typeface="+mj-ea"/>
            </a:endParaRPr>
          </a:p>
        </p:txBody>
      </p:sp>
      <p:sp>
        <p:nvSpPr>
          <p:cNvPr id="8224" name="TextBox 70"/>
          <p:cNvSpPr txBox="1">
            <a:spLocks noChangeArrowheads="1"/>
          </p:cNvSpPr>
          <p:nvPr/>
        </p:nvSpPr>
        <p:spPr bwMode="auto">
          <a:xfrm rot="5400000">
            <a:off x="-188912" y="3303968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u="sng" dirty="0"/>
              <a:t>PAST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5018786" y="755848"/>
            <a:ext cx="20383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 smtClean="0"/>
              <a:t>I</a:t>
            </a:r>
            <a:r>
              <a:rPr lang="en-US" sz="1600" b="1" u="sng" baseline="30000" dirty="0" smtClean="0"/>
              <a:t>3</a:t>
            </a:r>
            <a:r>
              <a:rPr lang="en-US" sz="1600" b="1" u="sng" dirty="0" smtClean="0"/>
              <a:t>P Environment</a:t>
            </a:r>
            <a:endParaRPr lang="en-US" sz="1600" b="1" u="sng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44418" y="263834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HP-ES</a:t>
            </a:r>
            <a:endParaRPr lang="en-US" sz="1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83206" y="5372587"/>
            <a:ext cx="742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TBD</a:t>
            </a:r>
            <a:endParaRPr lang="en-US" sz="14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56959" y="3863170"/>
            <a:ext cx="769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SAIC</a:t>
            </a:r>
            <a:endParaRPr lang="en-US" sz="14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8265041" y="5816524"/>
            <a:ext cx="734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CSC</a:t>
            </a:r>
            <a:endParaRPr lang="en-US" sz="14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04941" y="4712280"/>
            <a:ext cx="80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SAIC</a:t>
            </a:r>
            <a:endParaRPr lang="en-US" sz="1400" b="1" i="1" dirty="0"/>
          </a:p>
        </p:txBody>
      </p:sp>
      <p:sp>
        <p:nvSpPr>
          <p:cNvPr id="24" name="Right Arrow 23"/>
          <p:cNvSpPr/>
          <p:nvPr/>
        </p:nvSpPr>
        <p:spPr>
          <a:xfrm>
            <a:off x="3041004" y="1710015"/>
            <a:ext cx="463168" cy="217393"/>
          </a:xfrm>
          <a:prstGeom prst="rightArrow">
            <a:avLst/>
          </a:prstGeom>
          <a:solidFill>
            <a:srgbClr val="EDADE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3075549" y="3442898"/>
            <a:ext cx="1613238" cy="217393"/>
          </a:xfrm>
          <a:prstGeom prst="rightArrow">
            <a:avLst/>
          </a:prstGeom>
          <a:solidFill>
            <a:srgbClr val="79D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061035" y="4494887"/>
            <a:ext cx="2763308" cy="217393"/>
          </a:xfrm>
          <a:prstGeom prst="rightArrow">
            <a:avLst/>
          </a:prstGeom>
          <a:solidFill>
            <a:srgbClr val="FFFF7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>
            <a:off x="3061035" y="5162451"/>
            <a:ext cx="3988072" cy="217393"/>
          </a:xfrm>
          <a:prstGeom prst="rightArrow">
            <a:avLst/>
          </a:prstGeom>
          <a:solidFill>
            <a:srgbClr val="8BF07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3068292" y="5765725"/>
            <a:ext cx="5069380" cy="218722"/>
          </a:xfrm>
          <a:prstGeom prst="rightArrow">
            <a:avLst/>
          </a:prstGeom>
          <a:solidFill>
            <a:srgbClr val="EEB5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ight Brace 28"/>
          <p:cNvSpPr/>
          <p:nvPr/>
        </p:nvSpPr>
        <p:spPr>
          <a:xfrm>
            <a:off x="2692399" y="755848"/>
            <a:ext cx="312319" cy="210346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ight Brace 29"/>
          <p:cNvSpPr/>
          <p:nvPr/>
        </p:nvSpPr>
        <p:spPr>
          <a:xfrm>
            <a:off x="2712431" y="2946117"/>
            <a:ext cx="312319" cy="122483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Brace 30"/>
          <p:cNvSpPr/>
          <p:nvPr/>
        </p:nvSpPr>
        <p:spPr>
          <a:xfrm>
            <a:off x="2692399" y="4288973"/>
            <a:ext cx="312319" cy="62948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ight Brace 31"/>
          <p:cNvSpPr/>
          <p:nvPr/>
        </p:nvSpPr>
        <p:spPr>
          <a:xfrm>
            <a:off x="2712431" y="5680364"/>
            <a:ext cx="312319" cy="35488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36" y="367645"/>
            <a:ext cx="8153400" cy="66930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</a:rPr>
              <a:t>Timeline for I</a:t>
            </a:r>
            <a:r>
              <a:rPr lang="en-US" sz="3200" baseline="30000" dirty="0" smtClean="0">
                <a:latin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</a:rPr>
              <a:t>P Implementation</a:t>
            </a:r>
            <a:endParaRPr lang="en-US" sz="3200" dirty="0">
              <a:solidFill>
                <a:srgbClr val="FF0000"/>
              </a:solidFill>
              <a:latin typeface="Arial" pitchFamily="34" charset="0"/>
            </a:endParaRPr>
          </a:p>
        </p:txBody>
      </p:sp>
      <p:graphicFrame>
        <p:nvGraphicFramePr>
          <p:cNvPr id="35" name="Content Placeholder 8"/>
          <p:cNvGraphicFramePr>
            <a:graphicFrameLocks noGrp="1"/>
          </p:cNvGraphicFramePr>
          <p:nvPr>
            <p:ph idx="1"/>
          </p:nvPr>
        </p:nvGraphicFramePr>
        <p:xfrm>
          <a:off x="205581" y="1155638"/>
          <a:ext cx="8913811" cy="5457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600"/>
                <a:gridCol w="552183"/>
                <a:gridCol w="631066"/>
                <a:gridCol w="631066"/>
                <a:gridCol w="637136"/>
                <a:gridCol w="679609"/>
                <a:gridCol w="679609"/>
                <a:gridCol w="679609"/>
                <a:gridCol w="679609"/>
                <a:gridCol w="679609"/>
                <a:gridCol w="679609"/>
                <a:gridCol w="679609"/>
                <a:gridCol w="758497"/>
              </a:tblGrid>
              <a:tr h="3857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2011-2012</a:t>
                      </a:r>
                      <a:endParaRPr lang="en-US" sz="1500" dirty="0"/>
                    </a:p>
                  </a:txBody>
                  <a:tcPr marL="85776" marR="85776" marT="42888" marB="4288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May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Jun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Jul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Aug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Sep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Oct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Nov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Dec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Jan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Feb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Mar</a:t>
                      </a:r>
                      <a:endParaRPr lang="en-US" sz="1500" dirty="0"/>
                    </a:p>
                  </a:txBody>
                  <a:tcPr marL="85776" marR="85776" marT="42888" marB="42888"/>
                </a:tc>
              </a:tr>
              <a:tr h="1428467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latin typeface="Arial" pitchFamily="34" charset="0"/>
                          <a:cs typeface="Arial" pitchFamily="34" charset="0"/>
                        </a:rPr>
                        <a:t>NICS</a:t>
                      </a:r>
                    </a:p>
                  </a:txBody>
                  <a:tcPr marL="85776" marR="85776" marT="42888" marB="42888" anchor="ctr" anchorCtr="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 smtClean="0"/>
                    </a:p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</a:tr>
              <a:tr h="18161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ACES</a:t>
                      </a:r>
                    </a:p>
                  </a:txBody>
                  <a:tcPr marL="85776" marR="85776" marT="42888" marB="42888" anchor="ctr" anchorCtr="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</a:tr>
              <a:tr h="6205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EAST</a:t>
                      </a:r>
                    </a:p>
                  </a:txBody>
                  <a:tcPr marL="85776" marR="85776" marT="42888" marB="42888" anchor="ctr" anchorCtr="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</a:tr>
              <a:tr h="646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WEST</a:t>
                      </a:r>
                    </a:p>
                  </a:txBody>
                  <a:tcPr marL="85776" marR="85776" marT="42888" marB="42888" anchor="ctr" anchorCtr="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</a:tr>
              <a:tr h="5610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ESD</a:t>
                      </a:r>
                    </a:p>
                  </a:txBody>
                  <a:tcPr marL="85776" marR="85776" marT="42888" marB="42888" anchor="ctr" anchorCtr="1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76" marR="85776" marT="42888" marB="42888"/>
                </a:tc>
              </a:tr>
            </a:tbl>
          </a:graphicData>
        </a:graphic>
      </p:graphicFrame>
      <p:sp>
        <p:nvSpPr>
          <p:cNvPr id="36" name="TextBox 49"/>
          <p:cNvSpPr txBox="1">
            <a:spLocks noChangeArrowheads="1"/>
          </p:cNvSpPr>
          <p:nvPr/>
        </p:nvSpPr>
        <p:spPr bwMode="auto">
          <a:xfrm>
            <a:off x="8519634" y="2304407"/>
            <a:ext cx="4302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>
                <a:latin typeface="Calibri" pitchFamily="34" charset="0"/>
              </a:rPr>
              <a:t>KSC </a:t>
            </a:r>
          </a:p>
        </p:txBody>
      </p:sp>
      <p:grpSp>
        <p:nvGrpSpPr>
          <p:cNvPr id="3" name="Group 36"/>
          <p:cNvGrpSpPr/>
          <p:nvPr/>
        </p:nvGrpSpPr>
        <p:grpSpPr>
          <a:xfrm>
            <a:off x="8181112" y="1578659"/>
            <a:ext cx="587221" cy="497149"/>
            <a:chOff x="8207745" y="1756212"/>
            <a:chExt cx="587221" cy="497149"/>
          </a:xfrm>
        </p:grpSpPr>
        <p:sp>
          <p:nvSpPr>
            <p:cNvPr id="38" name="Isosceles Triangle 37"/>
            <p:cNvSpPr/>
            <p:nvPr/>
          </p:nvSpPr>
          <p:spPr>
            <a:xfrm>
              <a:off x="8216623" y="2045352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8207745" y="1790119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0" name="TextBox 96"/>
            <p:cNvSpPr txBox="1">
              <a:spLocks noChangeArrowheads="1"/>
            </p:cNvSpPr>
            <p:nvPr/>
          </p:nvSpPr>
          <p:spPr bwMode="auto">
            <a:xfrm>
              <a:off x="8317128" y="1991424"/>
              <a:ext cx="401638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JSC </a:t>
              </a:r>
            </a:p>
          </p:txBody>
        </p:sp>
        <p:sp>
          <p:nvSpPr>
            <p:cNvPr id="41" name="TextBox 97"/>
            <p:cNvSpPr txBox="1">
              <a:spLocks noChangeArrowheads="1"/>
            </p:cNvSpPr>
            <p:nvPr/>
          </p:nvSpPr>
          <p:spPr bwMode="auto">
            <a:xfrm>
              <a:off x="8317128" y="1756212"/>
              <a:ext cx="47783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LARC</a:t>
              </a:r>
            </a:p>
          </p:txBody>
        </p:sp>
      </p:grpSp>
      <p:sp>
        <p:nvSpPr>
          <p:cNvPr id="42" name="Rectangle 54"/>
          <p:cNvSpPr>
            <a:spLocks noChangeArrowheads="1"/>
          </p:cNvSpPr>
          <p:nvPr/>
        </p:nvSpPr>
        <p:spPr bwMode="auto">
          <a:xfrm>
            <a:off x="5459998" y="3106662"/>
            <a:ext cx="878658" cy="1216240"/>
          </a:xfrm>
          <a:prstGeom prst="rect">
            <a:avLst/>
          </a:prstGeom>
          <a:noFill/>
          <a:ln w="3175" cap="rnd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 dirty="0">
              <a:ea typeface="MS Pゴシック"/>
              <a:cs typeface="MS Pゴシック"/>
            </a:endParaRPr>
          </a:p>
        </p:txBody>
      </p:sp>
      <p:sp>
        <p:nvSpPr>
          <p:cNvPr id="43" name="Rectangle 55"/>
          <p:cNvSpPr>
            <a:spLocks noChangeArrowheads="1"/>
          </p:cNvSpPr>
          <p:nvPr/>
        </p:nvSpPr>
        <p:spPr bwMode="auto">
          <a:xfrm>
            <a:off x="6821301" y="3516385"/>
            <a:ext cx="705544" cy="941033"/>
          </a:xfrm>
          <a:prstGeom prst="rect">
            <a:avLst/>
          </a:prstGeom>
          <a:noFill/>
          <a:ln w="3175" cap="rnd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 dirty="0">
              <a:ea typeface="MS Pゴシック"/>
              <a:cs typeface="MS Pゴシック"/>
            </a:endParaRPr>
          </a:p>
        </p:txBody>
      </p:sp>
      <p:grpSp>
        <p:nvGrpSpPr>
          <p:cNvPr id="4" name="Group 117"/>
          <p:cNvGrpSpPr/>
          <p:nvPr/>
        </p:nvGrpSpPr>
        <p:grpSpPr>
          <a:xfrm>
            <a:off x="5211328" y="5976195"/>
            <a:ext cx="505891" cy="600164"/>
            <a:chOff x="5211328" y="5676113"/>
            <a:chExt cx="505891" cy="600164"/>
          </a:xfrm>
        </p:grpSpPr>
        <p:sp>
          <p:nvSpPr>
            <p:cNvPr id="45" name="Isosceles Triangle 44"/>
            <p:cNvSpPr/>
            <p:nvPr/>
          </p:nvSpPr>
          <p:spPr>
            <a:xfrm>
              <a:off x="5564819" y="5951621"/>
              <a:ext cx="152400" cy="15240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" name="TextBox 58"/>
            <p:cNvSpPr txBox="1">
              <a:spLocks noChangeArrowheads="1"/>
            </p:cNvSpPr>
            <p:nvPr/>
          </p:nvSpPr>
          <p:spPr bwMode="auto">
            <a:xfrm>
              <a:off x="5211328" y="5676113"/>
              <a:ext cx="41069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100" dirty="0">
                <a:latin typeface="Calibri" pitchFamily="34" charset="0"/>
              </a:endParaRPr>
            </a:p>
            <a:p>
              <a:r>
                <a:rPr lang="en-US" sz="1100" dirty="0">
                  <a:latin typeface="Calibri" pitchFamily="34" charset="0"/>
                </a:rPr>
                <a:t>Go-</a:t>
              </a:r>
            </a:p>
            <a:p>
              <a:r>
                <a:rPr lang="en-US" sz="1100" dirty="0">
                  <a:latin typeface="Calibri" pitchFamily="34" charset="0"/>
                </a:rPr>
                <a:t>Live</a:t>
              </a:r>
            </a:p>
          </p:txBody>
        </p:sp>
      </p:grpSp>
      <p:grpSp>
        <p:nvGrpSpPr>
          <p:cNvPr id="5" name="Group 46"/>
          <p:cNvGrpSpPr/>
          <p:nvPr/>
        </p:nvGrpSpPr>
        <p:grpSpPr>
          <a:xfrm>
            <a:off x="2265379" y="1768620"/>
            <a:ext cx="647156" cy="714082"/>
            <a:chOff x="2318644" y="1759742"/>
            <a:chExt cx="647156" cy="714082"/>
          </a:xfrm>
        </p:grpSpPr>
        <p:grpSp>
          <p:nvGrpSpPr>
            <p:cNvPr id="6" name="Group 157"/>
            <p:cNvGrpSpPr/>
            <p:nvPr/>
          </p:nvGrpSpPr>
          <p:grpSpPr>
            <a:xfrm>
              <a:off x="2434885" y="1759742"/>
              <a:ext cx="530915" cy="714082"/>
              <a:chOff x="2434885" y="1759742"/>
              <a:chExt cx="530915" cy="714082"/>
            </a:xfrm>
          </p:grpSpPr>
          <p:sp>
            <p:nvSpPr>
              <p:cNvPr id="53" name="TextBox 17"/>
              <p:cNvSpPr txBox="1">
                <a:spLocks noChangeArrowheads="1"/>
              </p:cNvSpPr>
              <p:nvPr/>
            </p:nvSpPr>
            <p:spPr bwMode="auto">
              <a:xfrm>
                <a:off x="2434885" y="1759742"/>
                <a:ext cx="530915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</a:rPr>
                  <a:t> </a:t>
                </a:r>
                <a:r>
                  <a:rPr lang="en-US" sz="1100" dirty="0">
                    <a:latin typeface="Calibri" pitchFamily="34" charset="0"/>
                  </a:rPr>
                  <a:t>NISN </a:t>
                </a:r>
              </a:p>
            </p:txBody>
          </p:sp>
          <p:sp>
            <p:nvSpPr>
              <p:cNvPr id="54" name="TextBox 21"/>
              <p:cNvSpPr txBox="1">
                <a:spLocks noChangeArrowheads="1"/>
              </p:cNvSpPr>
              <p:nvPr/>
            </p:nvSpPr>
            <p:spPr bwMode="auto">
              <a:xfrm>
                <a:off x="2434885" y="1979464"/>
                <a:ext cx="477838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latin typeface="Calibri" pitchFamily="34" charset="0"/>
                  </a:rPr>
                  <a:t>GSFC</a:t>
                </a:r>
              </a:p>
            </p:txBody>
          </p:sp>
          <p:sp>
            <p:nvSpPr>
              <p:cNvPr id="55" name="TextBox 23"/>
              <p:cNvSpPr txBox="1">
                <a:spLocks noChangeArrowheads="1"/>
              </p:cNvSpPr>
              <p:nvPr/>
            </p:nvSpPr>
            <p:spPr bwMode="auto">
              <a:xfrm>
                <a:off x="2434885" y="2211887"/>
                <a:ext cx="487363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latin typeface="Calibri" pitchFamily="34" charset="0"/>
                  </a:rPr>
                  <a:t>DFRC</a:t>
                </a:r>
              </a:p>
            </p:txBody>
          </p:sp>
        </p:grpSp>
        <p:grpSp>
          <p:nvGrpSpPr>
            <p:cNvPr id="7" name="Group 146"/>
            <p:cNvGrpSpPr/>
            <p:nvPr/>
          </p:nvGrpSpPr>
          <p:grpSpPr>
            <a:xfrm>
              <a:off x="2318644" y="1799784"/>
              <a:ext cx="152400" cy="588962"/>
              <a:chOff x="4333875" y="1746518"/>
              <a:chExt cx="152400" cy="588962"/>
            </a:xfrm>
          </p:grpSpPr>
          <p:sp>
            <p:nvSpPr>
              <p:cNvPr id="50" name="Isosceles Triangle 49"/>
              <p:cNvSpPr/>
              <p:nvPr/>
            </p:nvSpPr>
            <p:spPr>
              <a:xfrm>
                <a:off x="4333875" y="1746518"/>
                <a:ext cx="152400" cy="152400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>
                <a:off x="4333875" y="1964799"/>
                <a:ext cx="152400" cy="152400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>
                <a:off x="4333875" y="2183080"/>
                <a:ext cx="152400" cy="152400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sp>
        <p:nvSpPr>
          <p:cNvPr id="56" name="Isosceles Triangle 55"/>
          <p:cNvSpPr/>
          <p:nvPr/>
        </p:nvSpPr>
        <p:spPr>
          <a:xfrm>
            <a:off x="8838691" y="2357674"/>
            <a:ext cx="152400" cy="152400"/>
          </a:xfrm>
          <a:prstGeom prst="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8" name="Group 56"/>
          <p:cNvGrpSpPr/>
          <p:nvPr/>
        </p:nvGrpSpPr>
        <p:grpSpPr>
          <a:xfrm>
            <a:off x="8287874" y="3797523"/>
            <a:ext cx="615441" cy="768705"/>
            <a:chOff x="8161768" y="3677488"/>
            <a:chExt cx="615441" cy="768705"/>
          </a:xfrm>
        </p:grpSpPr>
        <p:sp>
          <p:nvSpPr>
            <p:cNvPr id="58" name="TextBox 82"/>
            <p:cNvSpPr txBox="1">
              <a:spLocks noChangeArrowheads="1"/>
            </p:cNvSpPr>
            <p:nvPr/>
          </p:nvSpPr>
          <p:spPr bwMode="auto">
            <a:xfrm>
              <a:off x="8299371" y="3677488"/>
              <a:ext cx="40163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JSC </a:t>
              </a:r>
            </a:p>
          </p:txBody>
        </p:sp>
        <p:sp>
          <p:nvSpPr>
            <p:cNvPr id="59" name="TextBox 84"/>
            <p:cNvSpPr txBox="1">
              <a:spLocks noChangeArrowheads="1"/>
            </p:cNvSpPr>
            <p:nvPr/>
          </p:nvSpPr>
          <p:spPr bwMode="auto">
            <a:xfrm>
              <a:off x="8299371" y="3932721"/>
              <a:ext cx="47783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LARC</a:t>
              </a:r>
            </a:p>
          </p:txBody>
        </p:sp>
        <p:sp>
          <p:nvSpPr>
            <p:cNvPr id="60" name="TextBox 85"/>
            <p:cNvSpPr txBox="1">
              <a:spLocks noChangeArrowheads="1"/>
            </p:cNvSpPr>
            <p:nvPr/>
          </p:nvSpPr>
          <p:spPr bwMode="auto">
            <a:xfrm>
              <a:off x="8299371" y="4184255"/>
              <a:ext cx="417513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ARC</a:t>
              </a:r>
            </a:p>
          </p:txBody>
        </p:sp>
        <p:grpSp>
          <p:nvGrpSpPr>
            <p:cNvPr id="9" name="Group 95"/>
            <p:cNvGrpSpPr/>
            <p:nvPr/>
          </p:nvGrpSpPr>
          <p:grpSpPr>
            <a:xfrm>
              <a:off x="8161768" y="3753688"/>
              <a:ext cx="152400" cy="618539"/>
              <a:chOff x="8179524" y="3363070"/>
              <a:chExt cx="152400" cy="618539"/>
            </a:xfrm>
          </p:grpSpPr>
          <p:sp>
            <p:nvSpPr>
              <p:cNvPr id="62" name="Isosceles Triangle 61"/>
              <p:cNvSpPr/>
              <p:nvPr/>
            </p:nvSpPr>
            <p:spPr>
              <a:xfrm flipV="1">
                <a:off x="8179524" y="3829209"/>
                <a:ext cx="152400" cy="152400"/>
              </a:xfrm>
              <a:prstGeom prst="triangl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 flipV="1">
                <a:off x="8179524" y="3363070"/>
                <a:ext cx="152400" cy="152400"/>
              </a:xfrm>
              <a:prstGeom prst="triangl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4" name="Isosceles Triangle 63"/>
              <p:cNvSpPr/>
              <p:nvPr/>
            </p:nvSpPr>
            <p:spPr>
              <a:xfrm flipV="1">
                <a:off x="8179524" y="3591670"/>
                <a:ext cx="152400" cy="152400"/>
              </a:xfrm>
              <a:prstGeom prst="triangl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sp>
        <p:nvSpPr>
          <p:cNvPr id="68" name="TextBox 81"/>
          <p:cNvSpPr txBox="1">
            <a:spLocks noChangeArrowheads="1"/>
          </p:cNvSpPr>
          <p:nvPr/>
        </p:nvSpPr>
        <p:spPr bwMode="auto">
          <a:xfrm>
            <a:off x="1354137" y="4929455"/>
            <a:ext cx="31321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500" i="1" dirty="0" smtClean="0">
                <a:latin typeface="Calibri" pitchFamily="34" charset="0"/>
              </a:rPr>
              <a:t>Contract started February, 2011</a:t>
            </a:r>
            <a:endParaRPr lang="en-US" sz="1500" i="1" dirty="0">
              <a:latin typeface="Calibri" pitchFamily="34" charset="0"/>
            </a:endParaRPr>
          </a:p>
        </p:txBody>
      </p:sp>
      <p:sp>
        <p:nvSpPr>
          <p:cNvPr id="69" name="TextBox 82"/>
          <p:cNvSpPr txBox="1">
            <a:spLocks noChangeArrowheads="1"/>
          </p:cNvSpPr>
          <p:nvPr/>
        </p:nvSpPr>
        <p:spPr bwMode="auto">
          <a:xfrm>
            <a:off x="1307160" y="5505718"/>
            <a:ext cx="436308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500" i="1" dirty="0">
                <a:latin typeface="Calibri" pitchFamily="34" charset="0"/>
              </a:rPr>
              <a:t>Updated </a:t>
            </a:r>
            <a:r>
              <a:rPr lang="en-US" sz="1500" i="1" dirty="0" smtClean="0">
                <a:latin typeface="Calibri" pitchFamily="34" charset="0"/>
              </a:rPr>
              <a:t> approach and schedule </a:t>
            </a:r>
            <a:r>
              <a:rPr lang="en-US" sz="1500" i="1" dirty="0">
                <a:latin typeface="Calibri" pitchFamily="34" charset="0"/>
              </a:rPr>
              <a:t>being developed</a:t>
            </a:r>
          </a:p>
        </p:txBody>
      </p:sp>
      <p:grpSp>
        <p:nvGrpSpPr>
          <p:cNvPr id="10" name="Group 69"/>
          <p:cNvGrpSpPr/>
          <p:nvPr/>
        </p:nvGrpSpPr>
        <p:grpSpPr>
          <a:xfrm>
            <a:off x="3899394" y="1785066"/>
            <a:ext cx="1103683" cy="490538"/>
            <a:chOff x="6083300" y="1421080"/>
            <a:chExt cx="1103683" cy="490538"/>
          </a:xfrm>
        </p:grpSpPr>
        <p:sp>
          <p:nvSpPr>
            <p:cNvPr id="71" name="TextBox 51"/>
            <p:cNvSpPr txBox="1">
              <a:spLocks noChangeArrowheads="1"/>
            </p:cNvSpPr>
            <p:nvPr/>
          </p:nvSpPr>
          <p:spPr bwMode="auto">
            <a:xfrm>
              <a:off x="6083300" y="1421080"/>
              <a:ext cx="10350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LARC-firewalls </a:t>
              </a:r>
            </a:p>
          </p:txBody>
        </p:sp>
        <p:sp>
          <p:nvSpPr>
            <p:cNvPr id="72" name="TextBox 53"/>
            <p:cNvSpPr txBox="1">
              <a:spLocks noChangeArrowheads="1"/>
            </p:cNvSpPr>
            <p:nvPr/>
          </p:nvSpPr>
          <p:spPr bwMode="auto">
            <a:xfrm>
              <a:off x="6110287" y="1649680"/>
              <a:ext cx="9842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GRC-firewalls </a:t>
              </a:r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7024687" y="1668730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7034583" y="1453111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6" name="TextBox 76"/>
          <p:cNvSpPr txBox="1">
            <a:spLocks noChangeArrowheads="1"/>
          </p:cNvSpPr>
          <p:nvPr/>
        </p:nvSpPr>
        <p:spPr bwMode="auto">
          <a:xfrm>
            <a:off x="6821301" y="3235766"/>
            <a:ext cx="6816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</a:rPr>
              <a:t>Wave 2</a:t>
            </a:r>
            <a:endParaRPr lang="en-US" sz="1100" dirty="0">
              <a:latin typeface="Calibri" pitchFamily="34" charset="0"/>
            </a:endParaRPr>
          </a:p>
        </p:txBody>
      </p:sp>
      <p:grpSp>
        <p:nvGrpSpPr>
          <p:cNvPr id="11" name="Group 74"/>
          <p:cNvGrpSpPr/>
          <p:nvPr/>
        </p:nvGrpSpPr>
        <p:grpSpPr>
          <a:xfrm>
            <a:off x="6897317" y="3546572"/>
            <a:ext cx="672175" cy="943058"/>
            <a:chOff x="6912237" y="3322380"/>
            <a:chExt cx="672175" cy="943058"/>
          </a:xfrm>
        </p:grpSpPr>
        <p:sp>
          <p:nvSpPr>
            <p:cNvPr id="76" name="TextBox 33"/>
            <p:cNvSpPr txBox="1">
              <a:spLocks noChangeArrowheads="1"/>
            </p:cNvSpPr>
            <p:nvPr/>
          </p:nvSpPr>
          <p:spPr bwMode="auto">
            <a:xfrm>
              <a:off x="7044662" y="3550980"/>
              <a:ext cx="4587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GRC </a:t>
              </a:r>
            </a:p>
          </p:txBody>
        </p:sp>
        <p:sp>
          <p:nvSpPr>
            <p:cNvPr id="77" name="TextBox 38"/>
            <p:cNvSpPr txBox="1">
              <a:spLocks noChangeArrowheads="1"/>
            </p:cNvSpPr>
            <p:nvPr/>
          </p:nvSpPr>
          <p:spPr bwMode="auto">
            <a:xfrm>
              <a:off x="7044662" y="3779580"/>
              <a:ext cx="41910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SSC </a:t>
              </a:r>
            </a:p>
          </p:txBody>
        </p:sp>
        <p:sp>
          <p:nvSpPr>
            <p:cNvPr id="78" name="TextBox 61"/>
            <p:cNvSpPr txBox="1">
              <a:spLocks noChangeArrowheads="1"/>
            </p:cNvSpPr>
            <p:nvPr/>
          </p:nvSpPr>
          <p:spPr bwMode="auto">
            <a:xfrm>
              <a:off x="7044662" y="3322380"/>
              <a:ext cx="5397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MSFC </a:t>
              </a:r>
            </a:p>
          </p:txBody>
        </p:sp>
        <p:sp>
          <p:nvSpPr>
            <p:cNvPr id="79" name="Isosceles Triangle 78"/>
            <p:cNvSpPr/>
            <p:nvPr/>
          </p:nvSpPr>
          <p:spPr>
            <a:xfrm flipV="1">
              <a:off x="6912237" y="3371948"/>
              <a:ext cx="152400" cy="152400"/>
            </a:xfrm>
            <a:prstGeom prst="triangl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0" name="Isosceles Triangle 79"/>
            <p:cNvSpPr/>
            <p:nvPr/>
          </p:nvSpPr>
          <p:spPr>
            <a:xfrm flipV="1">
              <a:off x="6912237" y="3600548"/>
              <a:ext cx="152400" cy="152400"/>
            </a:xfrm>
            <a:prstGeom prst="triangl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1" name="Isosceles Triangle 80"/>
            <p:cNvSpPr/>
            <p:nvPr/>
          </p:nvSpPr>
          <p:spPr>
            <a:xfrm flipV="1">
              <a:off x="6912237" y="3829148"/>
              <a:ext cx="152400" cy="152400"/>
            </a:xfrm>
            <a:prstGeom prst="triangl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2" name="Isosceles Triangle 81"/>
            <p:cNvSpPr/>
            <p:nvPr/>
          </p:nvSpPr>
          <p:spPr>
            <a:xfrm flipV="1">
              <a:off x="6913717" y="4061447"/>
              <a:ext cx="152400" cy="152400"/>
            </a:xfrm>
            <a:prstGeom prst="triangl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3" name="TextBox 38"/>
            <p:cNvSpPr txBox="1">
              <a:spLocks noChangeArrowheads="1"/>
            </p:cNvSpPr>
            <p:nvPr/>
          </p:nvSpPr>
          <p:spPr bwMode="auto">
            <a:xfrm>
              <a:off x="7044662" y="4003828"/>
              <a:ext cx="473245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</a:rPr>
                <a:t>JPL </a:t>
              </a:r>
              <a:endParaRPr lang="en-US" sz="1100" dirty="0">
                <a:latin typeface="Calibri" pitchFamily="34" charset="0"/>
              </a:endParaRPr>
            </a:p>
          </p:txBody>
        </p:sp>
      </p:grpSp>
      <p:sp>
        <p:nvSpPr>
          <p:cNvPr id="97" name="TextBox 101"/>
          <p:cNvSpPr txBox="1">
            <a:spLocks noChangeArrowheads="1"/>
          </p:cNvSpPr>
          <p:nvPr/>
        </p:nvSpPr>
        <p:spPr bwMode="auto">
          <a:xfrm>
            <a:off x="2755868" y="3797523"/>
            <a:ext cx="11705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Wave 1 Phase-In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8" name="TextBox 101"/>
          <p:cNvSpPr txBox="1">
            <a:spLocks noChangeArrowheads="1"/>
          </p:cNvSpPr>
          <p:nvPr/>
        </p:nvSpPr>
        <p:spPr bwMode="auto">
          <a:xfrm>
            <a:off x="3112823" y="4134905"/>
            <a:ext cx="11705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Wave 2 Phase-In 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9" name="TextBox 101"/>
          <p:cNvSpPr txBox="1">
            <a:spLocks noChangeArrowheads="1"/>
          </p:cNvSpPr>
          <p:nvPr/>
        </p:nvSpPr>
        <p:spPr bwMode="auto">
          <a:xfrm>
            <a:off x="4283336" y="4400025"/>
            <a:ext cx="11705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Wave 3 Phase-In </a:t>
            </a:r>
            <a:endParaRPr lang="en-US" sz="1100" dirty="0">
              <a:latin typeface="Calibri" pitchFamily="34" charset="0"/>
            </a:endParaRPr>
          </a:p>
        </p:txBody>
      </p:sp>
      <p:grpSp>
        <p:nvGrpSpPr>
          <p:cNvPr id="12" name="Group 99"/>
          <p:cNvGrpSpPr/>
          <p:nvPr/>
        </p:nvGrpSpPr>
        <p:grpSpPr>
          <a:xfrm>
            <a:off x="6888439" y="2077374"/>
            <a:ext cx="856078" cy="709311"/>
            <a:chOff x="6915072" y="1748900"/>
            <a:chExt cx="856078" cy="709311"/>
          </a:xfrm>
        </p:grpSpPr>
        <p:sp>
          <p:nvSpPr>
            <p:cNvPr id="101" name="TextBox 29"/>
            <p:cNvSpPr txBox="1">
              <a:spLocks noChangeArrowheads="1"/>
            </p:cNvSpPr>
            <p:nvPr/>
          </p:nvSpPr>
          <p:spPr bwMode="auto">
            <a:xfrm>
              <a:off x="7009150" y="1969199"/>
              <a:ext cx="458787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GRC </a:t>
              </a:r>
            </a:p>
          </p:txBody>
        </p:sp>
        <p:sp>
          <p:nvSpPr>
            <p:cNvPr id="102" name="TextBox 30"/>
            <p:cNvSpPr txBox="1">
              <a:spLocks noChangeArrowheads="1"/>
            </p:cNvSpPr>
            <p:nvPr/>
          </p:nvSpPr>
          <p:spPr bwMode="auto">
            <a:xfrm>
              <a:off x="7009150" y="2196273"/>
              <a:ext cx="76200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</a:rPr>
                <a:t>SSC/NSSC </a:t>
              </a:r>
              <a:endParaRPr lang="en-US" sz="1100" dirty="0">
                <a:latin typeface="Calibri" pitchFamily="34" charset="0"/>
              </a:endParaRPr>
            </a:p>
          </p:txBody>
        </p:sp>
        <p:sp>
          <p:nvSpPr>
            <p:cNvPr id="103" name="TextBox 59"/>
            <p:cNvSpPr txBox="1">
              <a:spLocks noChangeArrowheads="1"/>
            </p:cNvSpPr>
            <p:nvPr/>
          </p:nvSpPr>
          <p:spPr bwMode="auto">
            <a:xfrm>
              <a:off x="7009150" y="1748900"/>
              <a:ext cx="50800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MSFC</a:t>
              </a:r>
            </a:p>
          </p:txBody>
        </p:sp>
        <p:sp>
          <p:nvSpPr>
            <p:cNvPr id="104" name="Isosceles Triangle 103"/>
            <p:cNvSpPr/>
            <p:nvPr/>
          </p:nvSpPr>
          <p:spPr>
            <a:xfrm>
              <a:off x="6915072" y="2229790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5" name="Isosceles Triangle 104"/>
            <p:cNvSpPr/>
            <p:nvPr/>
          </p:nvSpPr>
          <p:spPr>
            <a:xfrm>
              <a:off x="6915072" y="2016831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6923950" y="1794994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3" name="Group 106"/>
          <p:cNvGrpSpPr/>
          <p:nvPr/>
        </p:nvGrpSpPr>
        <p:grpSpPr>
          <a:xfrm>
            <a:off x="6184267" y="1569781"/>
            <a:ext cx="569133" cy="467276"/>
            <a:chOff x="6210900" y="1578658"/>
            <a:chExt cx="569133" cy="467276"/>
          </a:xfrm>
        </p:grpSpPr>
        <p:sp>
          <p:nvSpPr>
            <p:cNvPr id="108" name="TextBox 25"/>
            <p:cNvSpPr txBox="1">
              <a:spLocks noChangeArrowheads="1"/>
            </p:cNvSpPr>
            <p:nvPr/>
          </p:nvSpPr>
          <p:spPr bwMode="auto">
            <a:xfrm>
              <a:off x="6329269" y="1578658"/>
              <a:ext cx="4000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alibri" pitchFamily="34" charset="0"/>
                </a:rPr>
                <a:t>HQ </a:t>
              </a:r>
            </a:p>
          </p:txBody>
        </p:sp>
        <p:sp>
          <p:nvSpPr>
            <p:cNvPr id="109" name="Isosceles Triangle 108"/>
            <p:cNvSpPr/>
            <p:nvPr/>
          </p:nvSpPr>
          <p:spPr>
            <a:xfrm>
              <a:off x="6210900" y="1623047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0" name="Isosceles Triangle 109"/>
            <p:cNvSpPr/>
            <p:nvPr/>
          </p:nvSpPr>
          <p:spPr>
            <a:xfrm>
              <a:off x="6210900" y="1858136"/>
              <a:ext cx="152400" cy="15240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1" name="TextBox 25"/>
            <p:cNvSpPr txBox="1">
              <a:spLocks noChangeArrowheads="1"/>
            </p:cNvSpPr>
            <p:nvPr/>
          </p:nvSpPr>
          <p:spPr bwMode="auto">
            <a:xfrm>
              <a:off x="6329269" y="1784324"/>
              <a:ext cx="450764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</a:rPr>
                <a:t>ARC </a:t>
              </a:r>
              <a:endParaRPr lang="en-US" sz="1100" dirty="0">
                <a:latin typeface="Calibri" pitchFamily="34" charset="0"/>
              </a:endParaRPr>
            </a:p>
          </p:txBody>
        </p:sp>
      </p:grpSp>
      <p:sp>
        <p:nvSpPr>
          <p:cNvPr id="112" name="Right Arrow 111"/>
          <p:cNvSpPr/>
          <p:nvPr/>
        </p:nvSpPr>
        <p:spPr bwMode="auto">
          <a:xfrm>
            <a:off x="4542869" y="4597929"/>
            <a:ext cx="3519534" cy="45719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20394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113" name="Right Arrow 112"/>
          <p:cNvSpPr/>
          <p:nvPr/>
        </p:nvSpPr>
        <p:spPr bwMode="auto">
          <a:xfrm flipV="1">
            <a:off x="3442808" y="4353407"/>
            <a:ext cx="3355055" cy="45719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20394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114" name="Right Arrow 113"/>
          <p:cNvSpPr/>
          <p:nvPr/>
        </p:nvSpPr>
        <p:spPr bwMode="auto">
          <a:xfrm>
            <a:off x="3000652" y="4000315"/>
            <a:ext cx="2453197" cy="54864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rgbClr val="20394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3852213" y="1736162"/>
            <a:ext cx="1268123" cy="310842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7844589" y="1538417"/>
            <a:ext cx="998401" cy="310842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56"/>
          <p:cNvSpPr>
            <a:spLocks noChangeArrowheads="1"/>
          </p:cNvSpPr>
          <p:nvPr/>
        </p:nvSpPr>
        <p:spPr bwMode="auto">
          <a:xfrm>
            <a:off x="8189990" y="3853276"/>
            <a:ext cx="684829" cy="802893"/>
          </a:xfrm>
          <a:prstGeom prst="rect">
            <a:avLst/>
          </a:prstGeom>
          <a:noFill/>
          <a:ln w="3175" cap="rnd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 dirty="0">
              <a:ea typeface="MS Pゴシック"/>
              <a:cs typeface="MS Pゴシック"/>
            </a:endParaRPr>
          </a:p>
        </p:txBody>
      </p:sp>
      <p:sp>
        <p:nvSpPr>
          <p:cNvPr id="67" name="TextBox 77"/>
          <p:cNvSpPr txBox="1">
            <a:spLocks noChangeArrowheads="1"/>
          </p:cNvSpPr>
          <p:nvPr/>
        </p:nvSpPr>
        <p:spPr bwMode="auto">
          <a:xfrm>
            <a:off x="8181111" y="3625925"/>
            <a:ext cx="6937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Calibri" pitchFamily="34" charset="0"/>
              </a:rPr>
              <a:t>Wave 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8062402" y="4038055"/>
            <a:ext cx="950237" cy="261610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16"/>
          <p:cNvGrpSpPr/>
          <p:nvPr/>
        </p:nvGrpSpPr>
        <p:grpSpPr>
          <a:xfrm>
            <a:off x="5272736" y="2894257"/>
            <a:ext cx="1268123" cy="1482010"/>
            <a:chOff x="5272736" y="2809975"/>
            <a:chExt cx="1268123" cy="1482010"/>
          </a:xfrm>
        </p:grpSpPr>
        <p:sp>
          <p:nvSpPr>
            <p:cNvPr id="65" name="TextBox 75"/>
            <p:cNvSpPr txBox="1">
              <a:spLocks noChangeArrowheads="1"/>
            </p:cNvSpPr>
            <p:nvPr/>
          </p:nvSpPr>
          <p:spPr bwMode="auto">
            <a:xfrm>
              <a:off x="5416673" y="2809975"/>
              <a:ext cx="1037393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smtClean="0">
                  <a:latin typeface="Calibri" pitchFamily="34" charset="0"/>
                </a:rPr>
                <a:t>Wave 1</a:t>
              </a:r>
              <a:endParaRPr lang="en-US" sz="1100" dirty="0">
                <a:latin typeface="Calibri" pitchFamily="34" charset="0"/>
              </a:endParaRPr>
            </a:p>
          </p:txBody>
        </p:sp>
        <p:grpSp>
          <p:nvGrpSpPr>
            <p:cNvPr id="15" name="Group 83"/>
            <p:cNvGrpSpPr/>
            <p:nvPr/>
          </p:nvGrpSpPr>
          <p:grpSpPr>
            <a:xfrm>
              <a:off x="5511045" y="3039035"/>
              <a:ext cx="816422" cy="1252950"/>
              <a:chOff x="5528800" y="3145567"/>
              <a:chExt cx="816422" cy="1252950"/>
            </a:xfrm>
          </p:grpSpPr>
          <p:grpSp>
            <p:nvGrpSpPr>
              <p:cNvPr id="16" name="Group 89"/>
              <p:cNvGrpSpPr/>
              <p:nvPr/>
            </p:nvGrpSpPr>
            <p:grpSpPr>
              <a:xfrm>
                <a:off x="5528800" y="3178117"/>
                <a:ext cx="206174" cy="1152619"/>
                <a:chOff x="5537678" y="3142607"/>
                <a:chExt cx="206174" cy="1152619"/>
              </a:xfrm>
            </p:grpSpPr>
            <p:sp>
              <p:nvSpPr>
                <p:cNvPr id="92" name="Isosceles Triangle 91"/>
                <p:cNvSpPr/>
                <p:nvPr/>
              </p:nvSpPr>
              <p:spPr>
                <a:xfrm flipV="1">
                  <a:off x="5537678" y="3142607"/>
                  <a:ext cx="206174" cy="222029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3" name="Isosceles Triangle 92"/>
                <p:cNvSpPr/>
                <p:nvPr/>
              </p:nvSpPr>
              <p:spPr>
                <a:xfrm flipV="1">
                  <a:off x="5564565" y="3445929"/>
                  <a:ext cx="152400" cy="152400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4" name="Isosceles Triangle 93"/>
                <p:cNvSpPr/>
                <p:nvPr/>
              </p:nvSpPr>
              <p:spPr>
                <a:xfrm flipV="1">
                  <a:off x="5564565" y="3669350"/>
                  <a:ext cx="152400" cy="152400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5" name="Isosceles Triangle 94"/>
                <p:cNvSpPr/>
                <p:nvPr/>
              </p:nvSpPr>
              <p:spPr>
                <a:xfrm flipV="1">
                  <a:off x="5564565" y="3910527"/>
                  <a:ext cx="152400" cy="152400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 flipV="1">
                  <a:off x="5564565" y="4142826"/>
                  <a:ext cx="152400" cy="152400"/>
                </a:xfrm>
                <a:prstGeom prst="triangle">
                  <a:avLst/>
                </a:prstGeom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7" name="Group 94"/>
              <p:cNvGrpSpPr/>
              <p:nvPr/>
            </p:nvGrpSpPr>
            <p:grpSpPr>
              <a:xfrm>
                <a:off x="5687997" y="3145567"/>
                <a:ext cx="657225" cy="1252950"/>
                <a:chOff x="5696875" y="3110057"/>
                <a:chExt cx="657225" cy="1252950"/>
              </a:xfrm>
            </p:grpSpPr>
            <p:sp>
              <p:nvSpPr>
                <p:cNvPr id="87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696875" y="3110057"/>
                  <a:ext cx="657225" cy="2619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>
                      <a:latin typeface="Calibri" pitchFamily="34" charset="0"/>
                    </a:rPr>
                    <a:t>NOMAD</a:t>
                  </a:r>
                </a:p>
              </p:txBody>
            </p:sp>
            <p:sp>
              <p:nvSpPr>
                <p:cNvPr id="88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696875" y="3386744"/>
                  <a:ext cx="487634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smtClean="0">
                      <a:latin typeface="Calibri" pitchFamily="34" charset="0"/>
                    </a:rPr>
                    <a:t>DFRC</a:t>
                  </a:r>
                  <a:endParaRPr lang="en-US" sz="1100" dirty="0">
                    <a:latin typeface="Calibri" pitchFamily="34" charset="0"/>
                  </a:endParaRPr>
                </a:p>
              </p:txBody>
            </p:sp>
            <p:sp>
              <p:nvSpPr>
                <p:cNvPr id="89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696875" y="3627921"/>
                  <a:ext cx="478016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smtClean="0">
                      <a:latin typeface="Calibri" pitchFamily="34" charset="0"/>
                    </a:rPr>
                    <a:t>GSFC</a:t>
                  </a:r>
                  <a:endParaRPr lang="en-US" sz="1100" dirty="0">
                    <a:latin typeface="Calibri" pitchFamily="34" charset="0"/>
                  </a:endParaRPr>
                </a:p>
              </p:txBody>
            </p:sp>
            <p:sp>
              <p:nvSpPr>
                <p:cNvPr id="90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696875" y="3851343"/>
                  <a:ext cx="367408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smtClean="0">
                      <a:latin typeface="Calibri" pitchFamily="34" charset="0"/>
                    </a:rPr>
                    <a:t>HQ</a:t>
                  </a:r>
                  <a:endParaRPr lang="en-US" sz="1100" dirty="0">
                    <a:latin typeface="Calibri" pitchFamily="34" charset="0"/>
                  </a:endParaRPr>
                </a:p>
              </p:txBody>
            </p:sp>
            <p:sp>
              <p:nvSpPr>
                <p:cNvPr id="91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696875" y="4101397"/>
                  <a:ext cx="397866" cy="2616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smtClean="0">
                      <a:latin typeface="Calibri" pitchFamily="34" charset="0"/>
                    </a:rPr>
                    <a:t>KSC</a:t>
                  </a:r>
                  <a:endParaRPr lang="en-US" sz="1100" dirty="0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07" name="Oval 106"/>
            <p:cNvSpPr/>
            <p:nvPr/>
          </p:nvSpPr>
          <p:spPr>
            <a:xfrm>
              <a:off x="5272736" y="3053919"/>
              <a:ext cx="1268123" cy="247054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9"/>
            <a:ext cx="7391400" cy="77138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ea typeface="+mj-ea"/>
              </a:rPr>
              <a:t>Communications Services:  NICS</a:t>
            </a:r>
            <a:endParaRPr lang="en-US" dirty="0">
              <a:latin typeface="Arial" pitchFamily="34" charset="0"/>
              <a:ea typeface="+mj-e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67750" cy="57912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200" b="1" u="sng" dirty="0" smtClean="0">
                <a:latin typeface="Arial" pitchFamily="34" charset="0"/>
              </a:rPr>
              <a:t>N</a:t>
            </a:r>
            <a:r>
              <a:rPr lang="en-US" sz="2200" dirty="0" smtClean="0">
                <a:latin typeface="Arial" pitchFamily="34" charset="0"/>
              </a:rPr>
              <a:t>ASA </a:t>
            </a:r>
            <a:r>
              <a:rPr lang="en-US" sz="2200" b="1" u="sng" dirty="0" smtClean="0">
                <a:latin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</a:rPr>
              <a:t>ntegrated </a:t>
            </a:r>
            <a:r>
              <a:rPr lang="en-US" sz="2200" b="1" u="sng" dirty="0" smtClean="0">
                <a:latin typeface="Arial" pitchFamily="34" charset="0"/>
              </a:rPr>
              <a:t>C</a:t>
            </a:r>
            <a:r>
              <a:rPr lang="en-US" sz="2200" dirty="0" smtClean="0">
                <a:latin typeface="Arial" pitchFamily="34" charset="0"/>
              </a:rPr>
              <a:t>ommunications </a:t>
            </a:r>
            <a:r>
              <a:rPr lang="en-US" sz="2200" b="1" u="sng" dirty="0" smtClean="0">
                <a:latin typeface="Arial" pitchFamily="34" charset="0"/>
              </a:rPr>
              <a:t>S</a:t>
            </a:r>
            <a:r>
              <a:rPr lang="en-US" sz="2200" dirty="0" smtClean="0">
                <a:latin typeface="Arial" pitchFamily="34" charset="0"/>
              </a:rPr>
              <a:t>ervices (NICS) contract provides Agency-wide provisioning, support, &amp; management of: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Local Area Network (wired &amp; wireless)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Wide Area Network (connectivity between LaRC, other Centers, and the Internet)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Firewall services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Video Teleconference Services (ViTS)</a:t>
            </a:r>
          </a:p>
          <a:p>
            <a:pPr>
              <a:spcBef>
                <a:spcPts val="0"/>
              </a:spcBef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At LaRC, NICS will also provide support for: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On-Site Telephone System Support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Video and Cable TV Support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Cable Plant (copper &amp; fiber optic for LAN, telephones, and video)</a:t>
            </a:r>
          </a:p>
          <a:p>
            <a:pPr>
              <a:spcBef>
                <a:spcPts val="0"/>
              </a:spcBef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SAIC is the Service Provider </a:t>
            </a:r>
            <a:endParaRPr lang="en-US" sz="2200" dirty="0" smtClean="0">
              <a:latin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LaRC NICS Phase-In starts mid-January 2012 and Go-Live is March 1, 2012</a:t>
            </a:r>
          </a:p>
          <a:p>
            <a:pPr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Firewall services transitioned to NICS on October 1, 2011;  users experienced no change to network operation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7988"/>
            <a:ext cx="7391400" cy="1023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ea typeface="+mj-ea"/>
              </a:rPr>
              <a:t>EAST </a:t>
            </a:r>
            <a:endParaRPr lang="en-US" dirty="0">
              <a:latin typeface="Arial" pitchFamily="34" charset="0"/>
              <a:ea typeface="+mj-ea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27901" y="1431925"/>
            <a:ext cx="8235099" cy="38735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E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nterprise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A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pplications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S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ervice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echnologies </a:t>
            </a:r>
            <a:r>
              <a:rPr lang="en-US" sz="2400" dirty="0" smtClean="0">
                <a:latin typeface="Arial" pitchFamily="34" charset="0"/>
              </a:rPr>
              <a:t>(EAST) contract provides M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aintenance, Enhancement, Implementation, and end-user support of Agency Enterprise Applications</a:t>
            </a:r>
            <a:endParaRPr lang="en-US" sz="2400" dirty="0">
              <a:latin typeface="Arial" pitchFamily="34" charset="0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Scope will focus on the applications currently offered by the NASA Enterprise Applications Competency Center (NEACC) and on HSPD-12 support applications [e.g. NASA Enterprise Directory (NED)]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Arial" pitchFamily="34" charset="0"/>
              </a:rPr>
              <a:t>SAIC is the Service Provider</a:t>
            </a: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EAST completed contract transition in February, 2011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991" y="335280"/>
            <a:ext cx="8153400" cy="990600"/>
          </a:xfrm>
        </p:spPr>
        <p:txBody>
          <a:bodyPr/>
          <a:lstStyle/>
          <a:p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25880"/>
            <a:ext cx="8153400" cy="422574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W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eb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E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nterprise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S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ervices and </a:t>
            </a:r>
            <a:r>
              <a:rPr lang="en-US" sz="2400" b="1" u="sng" dirty="0" smtClean="0">
                <a:latin typeface="Arial" pitchFamily="34" charset="0"/>
                <a:ea typeface="ＭＳ Ｐゴシック" pitchFamily="34" charset="-128"/>
              </a:rPr>
              <a:t>T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echnology (WEST) contract will provide web services for the needs of NASA</a:t>
            </a:r>
            <a:r>
              <a:rPr lang="ja-JP" altLang="en-US" sz="240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US" altLang="ja-JP" sz="2400" dirty="0" smtClean="0">
                <a:latin typeface="Arial" pitchFamily="34" charset="0"/>
                <a:ea typeface="ＭＳ Ｐゴシック" pitchFamily="34" charset="-128"/>
              </a:rPr>
              <a:t>s diverse web community</a:t>
            </a:r>
          </a:p>
          <a:p>
            <a:pPr lvl="1"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Scope will initially focus on external (public) web applications 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LaRC will continue to use LITES for internal web applications and support, but may decide to use WEST for some support in the future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Service Provider and Schedule: TBD</a:t>
            </a:r>
          </a:p>
          <a:p>
            <a:pPr lvl="1">
              <a:defRPr/>
            </a:pP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Agency is re-evaluating </a:t>
            </a: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requirments</a:t>
            </a:r>
            <a:r>
              <a:rPr lang="en-US" sz="2100" dirty="0" smtClean="0">
                <a:latin typeface="Arial" pitchFamily="34" charset="0"/>
                <a:ea typeface="ＭＳ Ｐゴシック" pitchFamily="34" charset="-128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9455"/>
            <a:ext cx="8148782" cy="804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ea typeface="+mj-ea"/>
              </a:rPr>
              <a:t>Enterprise Service Desk (ESD): NSSC</a:t>
            </a:r>
            <a:endParaRPr lang="en-US" sz="3200" dirty="0">
              <a:latin typeface="Arial" pitchFamily="34" charset="0"/>
              <a:ea typeface="+mj-ea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04090" y="1339850"/>
            <a:ext cx="8153400" cy="5029200"/>
          </a:xfrm>
        </p:spPr>
        <p:txBody>
          <a:bodyPr/>
          <a:lstStyle/>
          <a:p>
            <a:pPr marL="228600" lvl="1"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</a:rPr>
              <a:t>E</a:t>
            </a:r>
            <a:r>
              <a:rPr lang="en-US" sz="2400" dirty="0" smtClean="0">
                <a:latin typeface="Arial" pitchFamily="34" charset="0"/>
              </a:rPr>
              <a:t>nterprise </a:t>
            </a:r>
            <a:r>
              <a:rPr lang="en-US" sz="2400" b="1" u="sng" dirty="0" smtClean="0">
                <a:latin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</a:rPr>
              <a:t>ervice </a:t>
            </a:r>
            <a:r>
              <a:rPr lang="en-US" sz="2400" b="1" u="sng" dirty="0" smtClean="0">
                <a:latin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</a:rPr>
              <a:t>esk (ESD) will </a:t>
            </a:r>
            <a:r>
              <a:rPr lang="en-US" sz="2400" dirty="0" smtClean="0">
                <a:latin typeface="Arial" pitchFamily="34" charset="0"/>
                <a:ea typeface="+mn-ea"/>
              </a:rPr>
              <a:t>provide a single point of contact between end users and I</a:t>
            </a:r>
            <a:r>
              <a:rPr lang="en-US" sz="2400" baseline="30000" dirty="0" smtClean="0">
                <a:latin typeface="Arial" pitchFamily="34" charset="0"/>
                <a:ea typeface="+mn-ea"/>
              </a:rPr>
              <a:t>3</a:t>
            </a:r>
            <a:r>
              <a:rPr lang="en-US" sz="2400" dirty="0" smtClean="0">
                <a:latin typeface="Arial" pitchFamily="34" charset="0"/>
                <a:ea typeface="+mn-ea"/>
              </a:rPr>
              <a:t>P contractors:</a:t>
            </a:r>
          </a:p>
          <a:p>
            <a:pPr marL="625475" lvl="1" indent="-228600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ea typeface="+mn-ea"/>
              </a:rPr>
              <a:t>Centralized Help Desk for Tier 1 support</a:t>
            </a:r>
            <a:endParaRPr lang="en-US" sz="1800" dirty="0" smtClean="0">
              <a:latin typeface="Arial" pitchFamily="34" charset="0"/>
            </a:endParaRPr>
          </a:p>
          <a:p>
            <a:pPr marL="917575" lvl="2" indent="-222250"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Arial" pitchFamily="34" charset="0"/>
                <a:ea typeface="+mn-ea"/>
              </a:rPr>
              <a:t>Each I</a:t>
            </a:r>
            <a:r>
              <a:rPr lang="en-US" sz="1800" baseline="30000" dirty="0" smtClean="0">
                <a:latin typeface="Arial" pitchFamily="34" charset="0"/>
                <a:ea typeface="+mn-ea"/>
              </a:rPr>
              <a:t>3</a:t>
            </a:r>
            <a:r>
              <a:rPr lang="en-US" sz="1800" dirty="0" smtClean="0">
                <a:latin typeface="Arial" pitchFamily="34" charset="0"/>
                <a:ea typeface="+mn-ea"/>
              </a:rPr>
              <a:t>P contractor will provide its own Tier 2/3 support for incidents or services that cannot be resolved/fulfilled by the ESD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</a:rPr>
              <a:t>Website for  Self-Service (Tier 0) support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</a:rPr>
              <a:t>Enterprise Service Request System (ESRS) that will be used as the Service Request system for all I</a:t>
            </a:r>
            <a:r>
              <a:rPr lang="en-US" sz="2000" baseline="30000" dirty="0" smtClean="0">
                <a:latin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</a:rPr>
              <a:t>P contracts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</a:rPr>
              <a:t>Configuration Management Database (CMDB) </a:t>
            </a:r>
            <a:r>
              <a:rPr lang="en-US" sz="2000" dirty="0" smtClean="0">
                <a:latin typeface="Arial" pitchFamily="34" charset="0"/>
                <a:ea typeface="+mn-ea"/>
              </a:rPr>
              <a:t>which will serve as the central database for I</a:t>
            </a:r>
            <a:r>
              <a:rPr lang="en-US" sz="2000" baseline="30000" dirty="0" smtClean="0">
                <a:latin typeface="Arial" pitchFamily="34" charset="0"/>
                <a:ea typeface="+mn-ea"/>
              </a:rPr>
              <a:t>3</a:t>
            </a:r>
            <a:r>
              <a:rPr lang="en-US" sz="2000" dirty="0" smtClean="0">
                <a:latin typeface="Arial" pitchFamily="34" charset="0"/>
                <a:ea typeface="+mn-ea"/>
              </a:rPr>
              <a:t>P configuration management information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Arial" pitchFamily="34" charset="0"/>
                <a:ea typeface="+mn-ea"/>
              </a:rPr>
              <a:t>Enterprise notification service</a:t>
            </a:r>
          </a:p>
          <a:p>
            <a:pPr>
              <a:buFont typeface="Arial" charset="0"/>
              <a:buNone/>
              <a:defRPr/>
            </a:pPr>
            <a:endParaRPr lang="en-US" sz="800" dirty="0" smtClean="0">
              <a:latin typeface="Arial" pitchFamily="34" charset="0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5631"/>
            <a:ext cx="7391400" cy="10239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ea typeface="+mj-ea"/>
              </a:rPr>
              <a:t> End-User Services: ACES</a:t>
            </a:r>
            <a:endParaRPr lang="en-US" dirty="0">
              <a:latin typeface="Arial" pitchFamily="34" charset="0"/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078302"/>
            <a:ext cx="8915400" cy="481019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b="1" u="sng" dirty="0" smtClean="0">
                <a:latin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</a:rPr>
              <a:t>gency </a:t>
            </a:r>
            <a:r>
              <a:rPr lang="en-US" sz="2400" b="1" u="sng" dirty="0" smtClean="0">
                <a:latin typeface="Arial" pitchFamily="34" charset="0"/>
              </a:rPr>
              <a:t>C</a:t>
            </a:r>
            <a:r>
              <a:rPr lang="en-US" sz="2400" dirty="0" smtClean="0">
                <a:latin typeface="Arial" pitchFamily="34" charset="0"/>
              </a:rPr>
              <a:t>onsolidated </a:t>
            </a:r>
            <a:r>
              <a:rPr lang="en-US" sz="2400" b="1" u="sng" dirty="0" smtClean="0">
                <a:latin typeface="Arial" pitchFamily="34" charset="0"/>
              </a:rPr>
              <a:t>E</a:t>
            </a:r>
            <a:r>
              <a:rPr lang="en-US" sz="2400" dirty="0" smtClean="0">
                <a:latin typeface="Arial" pitchFamily="34" charset="0"/>
              </a:rPr>
              <a:t>nd-user </a:t>
            </a:r>
            <a:r>
              <a:rPr lang="en-US" sz="2400" b="1" u="sng" dirty="0" smtClean="0">
                <a:latin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</a:rPr>
              <a:t>ervices (ACES) contract</a:t>
            </a: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pPr marL="908050"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Provides Desktop and Mobile Computing Seats, Smart and Cell Phones, WebEx Service, and peripheral support to all NASA Centers and Facilities</a:t>
            </a:r>
          </a:p>
          <a:p>
            <a:pPr marL="908050"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Service Provider is </a:t>
            </a:r>
            <a:r>
              <a:rPr lang="en-US" sz="2200" dirty="0">
                <a:latin typeface="Arial" pitchFamily="34" charset="0"/>
              </a:rPr>
              <a:t>HP Enterprise Services, LLC (HP ES</a:t>
            </a:r>
            <a:r>
              <a:rPr lang="en-US" sz="2200" dirty="0" smtClean="0">
                <a:latin typeface="Arial" pitchFamily="34" charset="0"/>
              </a:rPr>
              <a:t>)</a:t>
            </a:r>
          </a:p>
          <a:p>
            <a:pPr marL="908050" lvl="1">
              <a:spcBef>
                <a:spcPts val="0"/>
              </a:spcBef>
              <a:buFont typeface="Symbol" pitchFamily="18" charset="2"/>
              <a:buChar char="-"/>
              <a:defRPr/>
            </a:pPr>
            <a:endParaRPr lang="en-US" sz="8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</a:rPr>
              <a:t>ACES Services are divided into two categories</a:t>
            </a:r>
          </a:p>
          <a:p>
            <a:pPr marL="908050"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200" b="1" dirty="0" smtClean="0">
                <a:latin typeface="Arial" pitchFamily="34" charset="0"/>
                <a:ea typeface="ＭＳ Ｐゴシック" pitchFamily="34" charset="-128"/>
              </a:rPr>
              <a:t>Base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 Services include Email/Calendaring, IM, Active Directory</a:t>
            </a:r>
          </a:p>
          <a:p>
            <a:pPr marL="1182687" lvl="2">
              <a:spcBef>
                <a:spcPts val="0"/>
              </a:spcBef>
              <a:buFont typeface="Calibri" pitchFamily="34" charset="0"/>
              <a:buChar char="–"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Paid for via funding realigned to the Agency OCIO</a:t>
            </a:r>
          </a:p>
          <a:p>
            <a:pPr marL="908050" lvl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sz="2200" b="1" dirty="0" smtClean="0">
                <a:latin typeface="Arial" pitchFamily="34" charset="0"/>
                <a:ea typeface="ＭＳ Ｐゴシック" pitchFamily="34" charset="-128"/>
              </a:rPr>
              <a:t>Demand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 Seat &amp; Services include:</a:t>
            </a:r>
          </a:p>
          <a:p>
            <a:pPr marL="1136650" lvl="2"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Arial" pitchFamily="34" charset="0"/>
                <a:ea typeface="ＭＳ Ｐゴシック" pitchFamily="34" charset="-128"/>
              </a:rPr>
              <a:t>		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Desktops, Laptops, Workstations, Thin Clients</a:t>
            </a:r>
          </a:p>
          <a:p>
            <a:pPr marL="1136650" lvl="2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	Printers and MFDs</a:t>
            </a:r>
          </a:p>
          <a:p>
            <a:pPr marL="1136650" lvl="2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	Smart and Cell Phones</a:t>
            </a:r>
          </a:p>
          <a:p>
            <a:pPr marL="1136650" lvl="2"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	WebEx </a:t>
            </a:r>
            <a:endParaRPr lang="en-US" sz="2000" dirty="0" smtClean="0">
              <a:latin typeface="Arial" pitchFamily="34" charset="0"/>
              <a:ea typeface="ＭＳ Ｐゴシック" pitchFamily="34" charset="-128"/>
            </a:endParaRPr>
          </a:p>
          <a:p>
            <a:pPr marL="1196975" lvl="2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Paid for by the requesting org</a:t>
            </a:r>
            <a:endParaRPr lang="en-US" sz="20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EC5DE9-4B4F-409B-AD82-6B39C09851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0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DD8047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DD8047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5537</TotalTime>
  <Words>1775</Words>
  <Application>Microsoft Office PowerPoint</Application>
  <PresentationFormat>On-screen Show (4:3)</PresentationFormat>
  <Paragraphs>325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Langley I3P Transition  (I3P = IT Infrastructure Integration Program)</vt:lpstr>
      <vt:lpstr>I3P Overview</vt:lpstr>
      <vt:lpstr>IT Services: Past and Future (I3P)</vt:lpstr>
      <vt:lpstr>Timeline for I3P Implementation</vt:lpstr>
      <vt:lpstr>Communications Services:  NICS</vt:lpstr>
      <vt:lpstr>EAST </vt:lpstr>
      <vt:lpstr>WEST</vt:lpstr>
      <vt:lpstr>Enterprise Service Desk (ESD): NSSC</vt:lpstr>
      <vt:lpstr> End-User Services: ACES</vt:lpstr>
      <vt:lpstr>Overview of Transition to ACES</vt:lpstr>
      <vt:lpstr>ACES Development Test Lab</vt:lpstr>
      <vt:lpstr>Contractor Seats</vt:lpstr>
      <vt:lpstr>ACES Transition for Contractors</vt:lpstr>
      <vt:lpstr>LaRC Points of Contact</vt:lpstr>
      <vt:lpstr>Questions</vt:lpstr>
      <vt:lpstr>Slide 16</vt:lpstr>
      <vt:lpstr>ACES: Computing Seats</vt:lpstr>
      <vt:lpstr>ACES: Computing Seats</vt:lpstr>
      <vt:lpstr>ACES: Computing Seats</vt:lpstr>
      <vt:lpstr>Current ACES Seat Offerings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ODIN</dc:creator>
  <cp:lastModifiedBy>Susan J. Lemon</cp:lastModifiedBy>
  <cp:revision>553</cp:revision>
  <dcterms:created xsi:type="dcterms:W3CDTF">2011-02-04T20:27:52Z</dcterms:created>
  <dcterms:modified xsi:type="dcterms:W3CDTF">2011-10-20T15:52:51Z</dcterms:modified>
</cp:coreProperties>
</file>